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1.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01"/>
  </p:notesMasterIdLst>
  <p:sldIdLst>
    <p:sldId id="256" r:id="rId3"/>
    <p:sldId id="296" r:id="rId4"/>
    <p:sldId id="257" r:id="rId5"/>
    <p:sldId id="275" r:id="rId6"/>
    <p:sldId id="276" r:id="rId7"/>
    <p:sldId id="290" r:id="rId8"/>
    <p:sldId id="291" r:id="rId9"/>
    <p:sldId id="292" r:id="rId10"/>
    <p:sldId id="293" r:id="rId11"/>
    <p:sldId id="1313" r:id="rId12"/>
    <p:sldId id="1314" r:id="rId13"/>
    <p:sldId id="302" r:id="rId14"/>
    <p:sldId id="1315" r:id="rId15"/>
    <p:sldId id="1316" r:id="rId16"/>
    <p:sldId id="298" r:id="rId17"/>
    <p:sldId id="1317" r:id="rId18"/>
    <p:sldId id="1303" r:id="rId19"/>
    <p:sldId id="1318" r:id="rId20"/>
    <p:sldId id="1319" r:id="rId21"/>
    <p:sldId id="1320" r:id="rId22"/>
    <p:sldId id="1321" r:id="rId23"/>
    <p:sldId id="277" r:id="rId24"/>
    <p:sldId id="1322" r:id="rId25"/>
    <p:sldId id="284" r:id="rId26"/>
    <p:sldId id="1323" r:id="rId27"/>
    <p:sldId id="1324" r:id="rId28"/>
    <p:sldId id="311" r:id="rId29"/>
    <p:sldId id="303" r:id="rId30"/>
    <p:sldId id="309" r:id="rId31"/>
    <p:sldId id="305" r:id="rId32"/>
    <p:sldId id="1325" r:id="rId33"/>
    <p:sldId id="1327" r:id="rId34"/>
    <p:sldId id="306" r:id="rId35"/>
    <p:sldId id="1328" r:id="rId36"/>
    <p:sldId id="1329" r:id="rId37"/>
    <p:sldId id="307" r:id="rId38"/>
    <p:sldId id="308" r:id="rId39"/>
    <p:sldId id="278" r:id="rId40"/>
    <p:sldId id="464" r:id="rId41"/>
    <p:sldId id="279" r:id="rId42"/>
    <p:sldId id="339" r:id="rId43"/>
    <p:sldId id="328" r:id="rId44"/>
    <p:sldId id="349" r:id="rId45"/>
    <p:sldId id="344" r:id="rId46"/>
    <p:sldId id="420" r:id="rId47"/>
    <p:sldId id="430" r:id="rId48"/>
    <p:sldId id="288" r:id="rId49"/>
    <p:sldId id="352" r:id="rId50"/>
    <p:sldId id="357" r:id="rId51"/>
    <p:sldId id="446" r:id="rId52"/>
    <p:sldId id="447" r:id="rId53"/>
    <p:sldId id="450" r:id="rId54"/>
    <p:sldId id="448" r:id="rId55"/>
    <p:sldId id="449" r:id="rId56"/>
    <p:sldId id="453" r:id="rId57"/>
    <p:sldId id="451" r:id="rId58"/>
    <p:sldId id="452" r:id="rId59"/>
    <p:sldId id="456" r:id="rId60"/>
    <p:sldId id="454" r:id="rId61"/>
    <p:sldId id="455" r:id="rId62"/>
    <p:sldId id="261" r:id="rId63"/>
    <p:sldId id="260" r:id="rId64"/>
    <p:sldId id="259" r:id="rId65"/>
    <p:sldId id="258" r:id="rId66"/>
    <p:sldId id="263" r:id="rId67"/>
    <p:sldId id="342" r:id="rId68"/>
    <p:sldId id="262" r:id="rId69"/>
    <p:sldId id="264" r:id="rId70"/>
    <p:sldId id="265" r:id="rId71"/>
    <p:sldId id="465" r:id="rId72"/>
    <p:sldId id="266" r:id="rId73"/>
    <p:sldId id="268" r:id="rId74"/>
    <p:sldId id="466" r:id="rId75"/>
    <p:sldId id="467" r:id="rId76"/>
    <p:sldId id="267" r:id="rId77"/>
    <p:sldId id="273" r:id="rId78"/>
    <p:sldId id="294" r:id="rId79"/>
    <p:sldId id="295" r:id="rId80"/>
    <p:sldId id="343" r:id="rId81"/>
    <p:sldId id="443" r:id="rId82"/>
    <p:sldId id="269" r:id="rId83"/>
    <p:sldId id="346" r:id="rId84"/>
    <p:sldId id="345" r:id="rId85"/>
    <p:sldId id="271" r:id="rId86"/>
    <p:sldId id="272" r:id="rId87"/>
    <p:sldId id="280" r:id="rId88"/>
    <p:sldId id="282" r:id="rId89"/>
    <p:sldId id="283" r:id="rId90"/>
    <p:sldId id="281" r:id="rId91"/>
    <p:sldId id="299" r:id="rId92"/>
    <p:sldId id="300" r:id="rId93"/>
    <p:sldId id="457" r:id="rId94"/>
    <p:sldId id="458" r:id="rId95"/>
    <p:sldId id="459" r:id="rId96"/>
    <p:sldId id="460" r:id="rId97"/>
    <p:sldId id="461" r:id="rId98"/>
    <p:sldId id="462" r:id="rId99"/>
    <p:sldId id="463" r:id="rId10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5CC8D27-5FE7-42D9-B6CD-432DB3CEBBF8}">
          <p14:sldIdLst>
            <p14:sldId id="256"/>
            <p14:sldId id="296"/>
            <p14:sldId id="257"/>
          </p14:sldIdLst>
        </p14:section>
        <p14:section name="Relevanz der Wirtschaftsinformatik" id="{E6A71366-ADA3-4528-B4D1-D53CCC3E8FA0}">
          <p14:sldIdLst>
            <p14:sldId id="275"/>
            <p14:sldId id="276"/>
            <p14:sldId id="290"/>
            <p14:sldId id="291"/>
            <p14:sldId id="292"/>
            <p14:sldId id="293"/>
            <p14:sldId id="1313"/>
            <p14:sldId id="1314"/>
            <p14:sldId id="302"/>
            <p14:sldId id="1315"/>
            <p14:sldId id="1316"/>
            <p14:sldId id="298"/>
            <p14:sldId id="1317"/>
            <p14:sldId id="1303"/>
            <p14:sldId id="1318"/>
            <p14:sldId id="1319"/>
            <p14:sldId id="1320"/>
            <p14:sldId id="1321"/>
            <p14:sldId id="277"/>
            <p14:sldId id="1322"/>
            <p14:sldId id="284"/>
            <p14:sldId id="1323"/>
            <p14:sldId id="1324"/>
            <p14:sldId id="311"/>
            <p14:sldId id="303"/>
            <p14:sldId id="309"/>
            <p14:sldId id="305"/>
            <p14:sldId id="1325"/>
            <p14:sldId id="1327"/>
            <p14:sldId id="306"/>
            <p14:sldId id="1328"/>
            <p14:sldId id="1329"/>
            <p14:sldId id="307"/>
            <p14:sldId id="308"/>
          </p14:sldIdLst>
        </p14:section>
        <p14:section name="Was ist Wirtschaftsinformatik" id="{F9C46CF1-59F8-4D66-941E-F55B5AA9CB2C}">
          <p14:sldIdLst>
            <p14:sldId id="278"/>
            <p14:sldId id="464"/>
            <p14:sldId id="279"/>
            <p14:sldId id="339"/>
            <p14:sldId id="328"/>
            <p14:sldId id="349"/>
            <p14:sldId id="344"/>
            <p14:sldId id="420"/>
            <p14:sldId id="430"/>
            <p14:sldId id="288"/>
            <p14:sldId id="352"/>
            <p14:sldId id="357"/>
            <p14:sldId id="446"/>
            <p14:sldId id="447"/>
            <p14:sldId id="450"/>
            <p14:sldId id="448"/>
            <p14:sldId id="449"/>
            <p14:sldId id="453"/>
            <p14:sldId id="451"/>
            <p14:sldId id="452"/>
            <p14:sldId id="456"/>
            <p14:sldId id="454"/>
            <p14:sldId id="455"/>
            <p14:sldId id="261"/>
          </p14:sldIdLst>
        </p14:section>
        <p14:section name="Aufbau und Inhalt eines Winfo Studiums" id="{058229C5-F0F9-405A-AA1F-172B2C4080AE}">
          <p14:sldIdLst>
            <p14:sldId id="260"/>
            <p14:sldId id="259"/>
            <p14:sldId id="258"/>
            <p14:sldId id="263"/>
            <p14:sldId id="342"/>
            <p14:sldId id="262"/>
          </p14:sldIdLst>
        </p14:section>
        <p14:section name="Arbeitsmarktperspektiven und Gehälter" id="{227E2C85-0AFE-4E99-847F-DD8397A4ED1F}">
          <p14:sldIdLst>
            <p14:sldId id="264"/>
            <p14:sldId id="265"/>
            <p14:sldId id="465"/>
            <p14:sldId id="266"/>
            <p14:sldId id="268"/>
            <p14:sldId id="466"/>
            <p14:sldId id="467"/>
            <p14:sldId id="267"/>
            <p14:sldId id="273"/>
            <p14:sldId id="294"/>
            <p14:sldId id="295"/>
            <p14:sldId id="343"/>
            <p14:sldId id="443"/>
          </p14:sldIdLst>
        </p14:section>
        <p14:section name="Berufsfelder" id="{A80DE270-1A3F-4BA0-8E35-4D8ED221F3B0}">
          <p14:sldIdLst>
            <p14:sldId id="269"/>
            <p14:sldId id="346"/>
            <p14:sldId id="345"/>
          </p14:sldIdLst>
        </p14:section>
        <p14:section name="Beispielhafte Karrieren" id="{D101A8FD-B20F-4354-827E-225D90667872}">
          <p14:sldIdLst>
            <p14:sldId id="271"/>
            <p14:sldId id="272"/>
            <p14:sldId id="280"/>
            <p14:sldId id="282"/>
            <p14:sldId id="283"/>
            <p14:sldId id="281"/>
            <p14:sldId id="299"/>
            <p14:sldId id="300"/>
          </p14:sldIdLst>
        </p14:section>
        <p14:section name="GI Werbematerial" id="{89DA16E9-DB5A-40E5-915C-2483E776E086}">
          <p14:sldIdLst>
            <p14:sldId id="457"/>
            <p14:sldId id="458"/>
            <p14:sldId id="459"/>
            <p14:sldId id="460"/>
            <p14:sldId id="461"/>
            <p14:sldId id="462"/>
            <p14:sldId id="46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initials="J"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D4D9EC"/>
    <a:srgbClr val="264478"/>
    <a:srgbClr val="5B9BD5"/>
    <a:srgbClr val="A5A5A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FC131-A097-457F-8E23-222B0441283E}" v="10" dt="2021-02-10T15:34:17.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59" autoAdjust="0"/>
    <p:restoredTop sz="85359" autoAdjust="0"/>
  </p:normalViewPr>
  <p:slideViewPr>
    <p:cSldViewPr snapToGrid="0">
      <p:cViewPr varScale="1">
        <p:scale>
          <a:sx n="139" d="100"/>
          <a:sy n="139" d="100"/>
        </p:scale>
        <p:origin x="63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6/11/relationships/changesInfo" Target="changesInfos/changesInfo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benutzer" userId="S::urn:spo:anon#67cc9808461c6dff645f6fe4cfbb924b919e6b48482370ee2e8dea97aef34d2d::" providerId="AD" clId="Web-{267FC131-A097-457F-8E23-222B0441283E}"/>
    <pc:docChg chg="addSld delSld modSld modSection">
      <pc:chgData name="Gastbenutzer" userId="S::urn:spo:anon#67cc9808461c6dff645f6fe4cfbb924b919e6b48482370ee2e8dea97aef34d2d::" providerId="AD" clId="Web-{267FC131-A097-457F-8E23-222B0441283E}" dt="2021-02-10T15:34:17.581" v="9"/>
      <pc:docMkLst>
        <pc:docMk/>
      </pc:docMkLst>
      <pc:sldChg chg="addSp delSp modSp">
        <pc:chgData name="Gastbenutzer" userId="S::urn:spo:anon#67cc9808461c6dff645f6fe4cfbb924b919e6b48482370ee2e8dea97aef34d2d::" providerId="AD" clId="Web-{267FC131-A097-457F-8E23-222B0441283E}" dt="2021-02-10T15:33:43.331" v="7"/>
        <pc:sldMkLst>
          <pc:docMk/>
          <pc:sldMk cId="2427063762" sldId="1275"/>
        </pc:sldMkLst>
        <pc:picChg chg="add del mod">
          <ac:chgData name="Gastbenutzer" userId="S::urn:spo:anon#67cc9808461c6dff645f6fe4cfbb924b919e6b48482370ee2e8dea97aef34d2d::" providerId="AD" clId="Web-{267FC131-A097-457F-8E23-222B0441283E}" dt="2021-02-10T15:33:04.127" v="1"/>
          <ac:picMkLst>
            <pc:docMk/>
            <pc:sldMk cId="2427063762" sldId="1275"/>
            <ac:picMk id="4" creationId="{0175B6E3-D2AD-4AD8-8D56-EE5E61BA7881}"/>
          </ac:picMkLst>
        </pc:picChg>
        <pc:picChg chg="add del mod">
          <ac:chgData name="Gastbenutzer" userId="S::urn:spo:anon#67cc9808461c6dff645f6fe4cfbb924b919e6b48482370ee2e8dea97aef34d2d::" providerId="AD" clId="Web-{267FC131-A097-457F-8E23-222B0441283E}" dt="2021-02-10T15:33:43.331" v="7"/>
          <ac:picMkLst>
            <pc:docMk/>
            <pc:sldMk cId="2427063762" sldId="1275"/>
            <ac:picMk id="6" creationId="{34D43C38-A073-4CE7-B735-EDDC4B08E4F6}"/>
          </ac:picMkLst>
        </pc:picChg>
      </pc:sldChg>
      <pc:sldChg chg="addSp delSp modSp">
        <pc:chgData name="Gastbenutzer" userId="S::urn:spo:anon#67cc9808461c6dff645f6fe4cfbb924b919e6b48482370ee2e8dea97aef34d2d::" providerId="AD" clId="Web-{267FC131-A097-457F-8E23-222B0441283E}" dt="2021-02-10T15:34:17.581" v="9"/>
        <pc:sldMkLst>
          <pc:docMk/>
          <pc:sldMk cId="3443137053" sldId="1276"/>
        </pc:sldMkLst>
        <pc:picChg chg="add del mod">
          <ac:chgData name="Gastbenutzer" userId="S::urn:spo:anon#67cc9808461c6dff645f6fe4cfbb924b919e6b48482370ee2e8dea97aef34d2d::" providerId="AD" clId="Web-{267FC131-A097-457F-8E23-222B0441283E}" dt="2021-02-10T15:34:17.581" v="9"/>
          <ac:picMkLst>
            <pc:docMk/>
            <pc:sldMk cId="3443137053" sldId="1276"/>
            <ac:picMk id="3" creationId="{AE3F83E9-BFD3-462B-94E1-4049A76FC582}"/>
          </ac:picMkLst>
        </pc:picChg>
      </pc:sldChg>
      <pc:sldChg chg="new del">
        <pc:chgData name="Gastbenutzer" userId="S::urn:spo:anon#67cc9808461c6dff645f6fe4cfbb924b919e6b48482370ee2e8dea97aef34d2d::" providerId="AD" clId="Web-{267FC131-A097-457F-8E23-222B0441283E}" dt="2021-02-10T15:33:33.659" v="4"/>
        <pc:sldMkLst>
          <pc:docMk/>
          <pc:sldMk cId="2951503691" sldId="1313"/>
        </pc:sldMkLst>
      </pc:sldChg>
      <pc:sldChg chg="new del">
        <pc:chgData name="Gastbenutzer" userId="S::urn:spo:anon#67cc9808461c6dff645f6fe4cfbb924b919e6b48482370ee2e8dea97aef34d2d::" providerId="AD" clId="Web-{267FC131-A097-457F-8E23-222B0441283E}" dt="2021-02-10T15:33:35.127" v="5"/>
        <pc:sldMkLst>
          <pc:docMk/>
          <pc:sldMk cId="4262402250" sldId="131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864320866141731"/>
          <c:y val="0.12592967975334154"/>
          <c:w val="0.58271358267716533"/>
          <c:h val="0.87407032024665843"/>
        </c:manualLayout>
      </c:layout>
      <c:pieChart>
        <c:varyColors val="1"/>
        <c:ser>
          <c:idx val="0"/>
          <c:order val="0"/>
          <c:tx>
            <c:strRef>
              <c:f>Tabelle1!$B$1</c:f>
              <c:strCache>
                <c:ptCount val="1"/>
                <c:pt idx="0">
                  <c:v>Anteil in Prozent</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811-40F1-9B69-FE9608303487}"/>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811-40F1-9B69-FE9608303487}"/>
              </c:ext>
            </c:extLst>
          </c:dPt>
          <c:dPt>
            <c:idx val="2"/>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A811-40F1-9B69-FE9608303487}"/>
              </c:ext>
            </c:extLst>
          </c:dPt>
          <c:dPt>
            <c:idx val="3"/>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A811-40F1-9B69-FE9608303487}"/>
              </c:ext>
            </c:extLst>
          </c:dPt>
          <c:dLbls>
            <c:dLbl>
              <c:idx val="0"/>
              <c:layout>
                <c:manualLayout>
                  <c:x val="-2.5610023556123997E-2"/>
                  <c:y val="9.8615996895593624E-2"/>
                </c:manualLayout>
              </c:layout>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layout>
                    <c:manualLayout>
                      <c:w val="0.30137181021053561"/>
                      <c:h val="0.12828356333904395"/>
                    </c:manualLayout>
                  </c15:layout>
                </c:ext>
                <c:ext xmlns:c16="http://schemas.microsoft.com/office/drawing/2014/chart" uri="{C3380CC4-5D6E-409C-BE32-E72D297353CC}">
                  <c16:uniqueId val="{00000001-A811-40F1-9B69-FE9608303487}"/>
                </c:ext>
              </c:extLst>
            </c:dLbl>
            <c:dLbl>
              <c:idx val="1"/>
              <c:layout>
                <c:manualLayout>
                  <c:x val="-3.8421167708965968E-2"/>
                  <c:y val="-7.3032444420926393E-2"/>
                </c:manualLayout>
              </c:layout>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layout>
                    <c:manualLayout>
                      <c:w val="0.28344772139709817"/>
                      <c:h val="9.664168728052161E-2"/>
                    </c:manualLayout>
                  </c15:layout>
                </c:ext>
                <c:ext xmlns:c16="http://schemas.microsoft.com/office/drawing/2014/chart" uri="{C3380CC4-5D6E-409C-BE32-E72D297353CC}">
                  <c16:uniqueId val="{00000003-A811-40F1-9B69-FE9608303487}"/>
                </c:ext>
              </c:extLst>
            </c:dLbl>
            <c:dLbl>
              <c:idx val="2"/>
              <c:layout>
                <c:manualLayout>
                  <c:x val="3.9327476952584359E-2"/>
                  <c:y val="-6.084335478349296E-2"/>
                </c:manualLayout>
              </c:layout>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layout>
                    <c:manualLayout>
                      <c:w val="0.30234882218822534"/>
                      <c:h val="8.6366034665359859E-2"/>
                    </c:manualLayout>
                  </c15:layout>
                </c:ext>
                <c:ext xmlns:c16="http://schemas.microsoft.com/office/drawing/2014/chart" uri="{C3380CC4-5D6E-409C-BE32-E72D297353CC}">
                  <c16:uniqueId val="{00000002-A811-40F1-9B69-FE9608303487}"/>
                </c:ext>
              </c:extLst>
            </c:dLbl>
            <c:dLbl>
              <c:idx val="3"/>
              <c:layout>
                <c:manualLayout>
                  <c:x val="4.5763906023920942E-2"/>
                  <c:y val="6.0872592800507379E-2"/>
                </c:manualLayout>
              </c:layout>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layout>
                    <c:manualLayout>
                      <c:w val="0.29856091003549751"/>
                      <c:h val="0.11128737002023846"/>
                    </c:manualLayout>
                  </c15:layout>
                </c:ext>
                <c:ext xmlns:c16="http://schemas.microsoft.com/office/drawing/2014/chart" uri="{C3380CC4-5D6E-409C-BE32-E72D297353CC}">
                  <c16:uniqueId val="{00000004-A811-40F1-9B69-FE9608303487}"/>
                </c:ext>
              </c:extLst>
            </c:dLbl>
            <c:spPr>
              <a:noFill/>
              <a:ln>
                <a:noFill/>
              </a:ln>
              <a:effectLst/>
            </c:spPr>
            <c:txPr>
              <a:bodyPr rot="0" spcFirstLastPara="1" vertOverflow="ellipsis" vert="horz" wrap="square" anchor="ctr" anchorCtr="1"/>
              <a:lstStyle/>
              <a:p>
                <a:pPr>
                  <a:defRPr sz="1330" b="1" i="0" u="none" strike="noStrike" kern="1200" spc="0" baseline="0">
                    <a:solidFill>
                      <a:schemeClr val="tx1">
                        <a:lumMod val="65000"/>
                        <a:lumOff val="35000"/>
                      </a:schemeClr>
                    </a:solidFill>
                    <a:latin typeface="+mn-lt"/>
                    <a:ea typeface="+mn-ea"/>
                    <a:cs typeface="+mn-cs"/>
                  </a:defRPr>
                </a:pPr>
                <a:endParaRPr lang="de-DE"/>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Tabelle1!$A$2:$A$5</c:f>
              <c:strCache>
                <c:ptCount val="4"/>
                <c:pt idx="0">
                  <c:v>Wirtschaftswissenschaftliche Grundlagen</c:v>
                </c:pt>
                <c:pt idx="1">
                  <c:v>Weitere Grundlagen</c:v>
                </c:pt>
                <c:pt idx="2">
                  <c:v>Informatik-Grundlagen</c:v>
                </c:pt>
                <c:pt idx="3">
                  <c:v>Wirtschaftsinformatik</c:v>
                </c:pt>
              </c:strCache>
            </c:strRef>
          </c:cat>
          <c:val>
            <c:numRef>
              <c:f>Tabelle1!$B$2:$B$5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A811-40F1-9B69-FE9608303487}"/>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A5A5A5"/>
          </a:solidFill>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w="3175">
              <a:solidFill>
                <a:schemeClr val="bg1"/>
              </a:solidFill>
            </a:ln>
            <a:effectLst/>
          </c:spPr>
          <c:dPt>
            <c:idx val="0"/>
            <c:bubble3D val="0"/>
            <c:spPr>
              <a:solidFill>
                <a:srgbClr val="97AEA0"/>
              </a:solidFill>
              <a:ln w="3175">
                <a:solidFill>
                  <a:schemeClr val="bg1"/>
                </a:solidFill>
              </a:ln>
              <a:effectLst/>
            </c:spPr>
            <c:extLst>
              <c:ext xmlns:c16="http://schemas.microsoft.com/office/drawing/2014/chart" uri="{C3380CC4-5D6E-409C-BE32-E72D297353CC}">
                <c16:uniqueId val="{00000001-597A-4CEE-BFE1-DC04B688A069}"/>
              </c:ext>
            </c:extLst>
          </c:dPt>
          <c:dPt>
            <c:idx val="1"/>
            <c:bubble3D val="0"/>
            <c:spPr>
              <a:solidFill>
                <a:schemeClr val="accent4"/>
              </a:solidFill>
              <a:ln w="3175">
                <a:solidFill>
                  <a:schemeClr val="bg1"/>
                </a:solidFill>
              </a:ln>
              <a:effectLst/>
            </c:spPr>
            <c:extLst>
              <c:ext xmlns:c16="http://schemas.microsoft.com/office/drawing/2014/chart" uri="{C3380CC4-5D6E-409C-BE32-E72D297353CC}">
                <c16:uniqueId val="{00000003-597A-4CEE-BFE1-DC04B688A069}"/>
              </c:ext>
            </c:extLst>
          </c:dPt>
          <c:dPt>
            <c:idx val="2"/>
            <c:bubble3D val="0"/>
            <c:spPr>
              <a:solidFill>
                <a:schemeClr val="bg2"/>
              </a:solidFill>
              <a:ln w="3175">
                <a:solidFill>
                  <a:schemeClr val="bg1"/>
                </a:solidFill>
              </a:ln>
              <a:effectLst/>
            </c:spPr>
            <c:extLst>
              <c:ext xmlns:c16="http://schemas.microsoft.com/office/drawing/2014/chart" uri="{C3380CC4-5D6E-409C-BE32-E72D297353CC}">
                <c16:uniqueId val="{00000005-597A-4CEE-BFE1-DC04B688A069}"/>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9</c:v>
                </c:pt>
                <c:pt idx="2">
                  <c:v>1.4</c:v>
                </c:pt>
              </c:numCache>
            </c:numRef>
          </c:val>
          <c:extLst>
            <c:ext xmlns:c16="http://schemas.microsoft.com/office/drawing/2014/chart" uri="{C3380CC4-5D6E-409C-BE32-E72D297353CC}">
              <c16:uniqueId val="{00000006-597A-4CEE-BFE1-DC04B688A06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de-DE"/>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BCC901-945C-4A36-844C-C1389C8DE681}" type="doc">
      <dgm:prSet loTypeId="urn:microsoft.com/office/officeart/2005/8/layout/venn1" loCatId="relationship" qsTypeId="urn:microsoft.com/office/officeart/2005/8/quickstyle/simple2" qsCatId="simple" csTypeId="urn:microsoft.com/office/officeart/2005/8/colors/accent3_5" csCatId="accent3" phldr="1"/>
      <dgm:spPr/>
    </dgm:pt>
    <dgm:pt modelId="{838DA941-4B8C-45AA-B9E2-597A431A02B7}">
      <dgm:prSet phldrT="[Text]" custT="1"/>
      <dgm:spPr/>
      <dgm:t>
        <a:bodyPr/>
        <a:lstStyle/>
        <a:p>
          <a:endParaRPr lang="de-DE" sz="1800" b="1" dirty="0">
            <a:solidFill>
              <a:schemeClr val="tx1">
                <a:lumMod val="50000"/>
              </a:schemeClr>
            </a:solidFill>
          </a:endParaRPr>
        </a:p>
      </dgm:t>
    </dgm:pt>
    <dgm:pt modelId="{63ED0D7D-EB50-4E87-9958-49C3D1099A51}" type="parTrans" cxnId="{8111E46C-C06D-4B97-AC9C-45A6EC8661AC}">
      <dgm:prSet/>
      <dgm:spPr/>
      <dgm:t>
        <a:bodyPr/>
        <a:lstStyle/>
        <a:p>
          <a:endParaRPr lang="de-DE" sz="1800" b="1">
            <a:solidFill>
              <a:schemeClr val="bg1"/>
            </a:solidFill>
          </a:endParaRPr>
        </a:p>
      </dgm:t>
    </dgm:pt>
    <dgm:pt modelId="{A983C19F-F02A-438F-82D6-15754443B3A6}" type="sibTrans" cxnId="{8111E46C-C06D-4B97-AC9C-45A6EC8661AC}">
      <dgm:prSet/>
      <dgm:spPr/>
      <dgm:t>
        <a:bodyPr/>
        <a:lstStyle/>
        <a:p>
          <a:endParaRPr lang="de-DE" sz="1800" b="1">
            <a:solidFill>
              <a:schemeClr val="bg1"/>
            </a:solidFill>
          </a:endParaRPr>
        </a:p>
      </dgm:t>
    </dgm:pt>
    <dgm:pt modelId="{D658A775-C9A6-4621-8B8B-DD9D72661168}">
      <dgm:prSet phldrT="[Text]" custT="1"/>
      <dgm:spPr/>
      <dgm:t>
        <a:bodyPr/>
        <a:lstStyle/>
        <a:p>
          <a:endParaRPr lang="de-DE" sz="1800" b="1" dirty="0">
            <a:solidFill>
              <a:schemeClr val="tx1">
                <a:lumMod val="50000"/>
              </a:schemeClr>
            </a:solidFill>
          </a:endParaRPr>
        </a:p>
      </dgm:t>
    </dgm:pt>
    <dgm:pt modelId="{E414D263-5D96-4944-B951-EFE95489CCA6}" type="parTrans" cxnId="{57441AE8-F7D9-419B-9FF9-CD54D5889AA4}">
      <dgm:prSet/>
      <dgm:spPr/>
      <dgm:t>
        <a:bodyPr/>
        <a:lstStyle/>
        <a:p>
          <a:endParaRPr lang="de-DE" sz="1800" b="1">
            <a:solidFill>
              <a:schemeClr val="bg1"/>
            </a:solidFill>
          </a:endParaRPr>
        </a:p>
      </dgm:t>
    </dgm:pt>
    <dgm:pt modelId="{C5FADA69-14B6-42CF-BDEB-5CA32508BBB0}" type="sibTrans" cxnId="{57441AE8-F7D9-419B-9FF9-CD54D5889AA4}">
      <dgm:prSet/>
      <dgm:spPr/>
      <dgm:t>
        <a:bodyPr/>
        <a:lstStyle/>
        <a:p>
          <a:endParaRPr lang="de-DE" sz="1800" b="1">
            <a:solidFill>
              <a:schemeClr val="bg1"/>
            </a:solidFill>
          </a:endParaRPr>
        </a:p>
      </dgm:t>
    </dgm:pt>
    <dgm:pt modelId="{9856EBAA-45BA-43EC-A677-08B9E0F878F9}">
      <dgm:prSet phldrT="[Text]" custT="1"/>
      <dgm:spPr/>
      <dgm:t>
        <a:bodyPr/>
        <a:lstStyle/>
        <a:p>
          <a:endParaRPr lang="de-DE" sz="1800" b="1" dirty="0">
            <a:solidFill>
              <a:schemeClr val="tx1">
                <a:lumMod val="50000"/>
              </a:schemeClr>
            </a:solidFill>
          </a:endParaRPr>
        </a:p>
      </dgm:t>
    </dgm:pt>
    <dgm:pt modelId="{2763EB3E-CC99-4074-99E9-45DF26F20490}" type="parTrans" cxnId="{8C9EE739-7B4C-4461-8F8F-91DB834AB2FC}">
      <dgm:prSet/>
      <dgm:spPr/>
      <dgm:t>
        <a:bodyPr/>
        <a:lstStyle/>
        <a:p>
          <a:endParaRPr lang="de-DE" sz="1800" b="1">
            <a:solidFill>
              <a:schemeClr val="bg1"/>
            </a:solidFill>
          </a:endParaRPr>
        </a:p>
      </dgm:t>
    </dgm:pt>
    <dgm:pt modelId="{79E65876-866E-42F1-8C32-5BA1A54E4ABC}" type="sibTrans" cxnId="{8C9EE739-7B4C-4461-8F8F-91DB834AB2FC}">
      <dgm:prSet/>
      <dgm:spPr/>
      <dgm:t>
        <a:bodyPr/>
        <a:lstStyle/>
        <a:p>
          <a:endParaRPr lang="de-DE" sz="1800" b="1">
            <a:solidFill>
              <a:schemeClr val="bg1"/>
            </a:solidFill>
          </a:endParaRPr>
        </a:p>
      </dgm:t>
    </dgm:pt>
    <dgm:pt modelId="{0E61184A-A4A4-4D18-A3C8-0CB2BAAFC05A}" type="pres">
      <dgm:prSet presAssocID="{1ABCC901-945C-4A36-844C-C1389C8DE681}" presName="compositeShape" presStyleCnt="0">
        <dgm:presLayoutVars>
          <dgm:chMax val="7"/>
          <dgm:dir/>
          <dgm:resizeHandles val="exact"/>
        </dgm:presLayoutVars>
      </dgm:prSet>
      <dgm:spPr/>
    </dgm:pt>
    <dgm:pt modelId="{377E7B2D-2EC7-4FF4-90D6-29A7E02F162E}" type="pres">
      <dgm:prSet presAssocID="{838DA941-4B8C-45AA-B9E2-597A431A02B7}" presName="circ1" presStyleLbl="vennNode1" presStyleIdx="0" presStyleCnt="3"/>
      <dgm:spPr/>
    </dgm:pt>
    <dgm:pt modelId="{53EBDD0C-12A9-41B5-AF3F-C46C4239B80F}" type="pres">
      <dgm:prSet presAssocID="{838DA941-4B8C-45AA-B9E2-597A431A02B7}" presName="circ1Tx" presStyleLbl="revTx" presStyleIdx="0" presStyleCnt="0">
        <dgm:presLayoutVars>
          <dgm:chMax val="0"/>
          <dgm:chPref val="0"/>
          <dgm:bulletEnabled val="1"/>
        </dgm:presLayoutVars>
      </dgm:prSet>
      <dgm:spPr/>
    </dgm:pt>
    <dgm:pt modelId="{A8AC4304-9AE3-4319-83DF-E0BCA6033B58}" type="pres">
      <dgm:prSet presAssocID="{D658A775-C9A6-4621-8B8B-DD9D72661168}" presName="circ2" presStyleLbl="vennNode1" presStyleIdx="1" presStyleCnt="3"/>
      <dgm:spPr/>
    </dgm:pt>
    <dgm:pt modelId="{5FD1EF64-6BB0-4EB2-9FA5-4B8DAA89FE31}" type="pres">
      <dgm:prSet presAssocID="{D658A775-C9A6-4621-8B8B-DD9D72661168}" presName="circ2Tx" presStyleLbl="revTx" presStyleIdx="0" presStyleCnt="0">
        <dgm:presLayoutVars>
          <dgm:chMax val="0"/>
          <dgm:chPref val="0"/>
          <dgm:bulletEnabled val="1"/>
        </dgm:presLayoutVars>
      </dgm:prSet>
      <dgm:spPr/>
    </dgm:pt>
    <dgm:pt modelId="{81FB2ABF-DED7-4788-8B78-BED3DCBE6A7D}" type="pres">
      <dgm:prSet presAssocID="{9856EBAA-45BA-43EC-A677-08B9E0F878F9}" presName="circ3" presStyleLbl="vennNode1" presStyleIdx="2" presStyleCnt="3"/>
      <dgm:spPr/>
    </dgm:pt>
    <dgm:pt modelId="{D173AD0E-2512-4F33-AF0C-E5CE972C10DE}" type="pres">
      <dgm:prSet presAssocID="{9856EBAA-45BA-43EC-A677-08B9E0F878F9}" presName="circ3Tx" presStyleLbl="revTx" presStyleIdx="0" presStyleCnt="0">
        <dgm:presLayoutVars>
          <dgm:chMax val="0"/>
          <dgm:chPref val="0"/>
          <dgm:bulletEnabled val="1"/>
        </dgm:presLayoutVars>
      </dgm:prSet>
      <dgm:spPr/>
    </dgm:pt>
  </dgm:ptLst>
  <dgm:cxnLst>
    <dgm:cxn modelId="{3400A337-A4EE-4A9C-BC63-9CB0B4DCDA3D}" type="presOf" srcId="{838DA941-4B8C-45AA-B9E2-597A431A02B7}" destId="{53EBDD0C-12A9-41B5-AF3F-C46C4239B80F}" srcOrd="1" destOrd="0" presId="urn:microsoft.com/office/officeart/2005/8/layout/venn1"/>
    <dgm:cxn modelId="{8C9EE739-7B4C-4461-8F8F-91DB834AB2FC}" srcId="{1ABCC901-945C-4A36-844C-C1389C8DE681}" destId="{9856EBAA-45BA-43EC-A677-08B9E0F878F9}" srcOrd="2" destOrd="0" parTransId="{2763EB3E-CC99-4074-99E9-45DF26F20490}" sibTransId="{79E65876-866E-42F1-8C32-5BA1A54E4ABC}"/>
    <dgm:cxn modelId="{7E578E5E-7CD5-4801-BD2F-66E2838B933B}" type="presOf" srcId="{D658A775-C9A6-4621-8B8B-DD9D72661168}" destId="{5FD1EF64-6BB0-4EB2-9FA5-4B8DAA89FE31}" srcOrd="1" destOrd="0" presId="urn:microsoft.com/office/officeart/2005/8/layout/venn1"/>
    <dgm:cxn modelId="{C38BBF6B-4710-4D89-B047-A9894523A74A}" type="presOf" srcId="{9856EBAA-45BA-43EC-A677-08B9E0F878F9}" destId="{D173AD0E-2512-4F33-AF0C-E5CE972C10DE}" srcOrd="1" destOrd="0" presId="urn:microsoft.com/office/officeart/2005/8/layout/venn1"/>
    <dgm:cxn modelId="{8111E46C-C06D-4B97-AC9C-45A6EC8661AC}" srcId="{1ABCC901-945C-4A36-844C-C1389C8DE681}" destId="{838DA941-4B8C-45AA-B9E2-597A431A02B7}" srcOrd="0" destOrd="0" parTransId="{63ED0D7D-EB50-4E87-9958-49C3D1099A51}" sibTransId="{A983C19F-F02A-438F-82D6-15754443B3A6}"/>
    <dgm:cxn modelId="{5550F486-7AFA-46B0-A3CA-96C85AFB917B}" type="presOf" srcId="{1ABCC901-945C-4A36-844C-C1389C8DE681}" destId="{0E61184A-A4A4-4D18-A3C8-0CB2BAAFC05A}" srcOrd="0" destOrd="0" presId="urn:microsoft.com/office/officeart/2005/8/layout/venn1"/>
    <dgm:cxn modelId="{95BD6DB0-71B8-4F22-85FD-F16EE52DB048}" type="presOf" srcId="{9856EBAA-45BA-43EC-A677-08B9E0F878F9}" destId="{81FB2ABF-DED7-4788-8B78-BED3DCBE6A7D}" srcOrd="0" destOrd="0" presId="urn:microsoft.com/office/officeart/2005/8/layout/venn1"/>
    <dgm:cxn modelId="{4EFB42C5-D78D-4CEB-A56D-43D0ABBB0459}" type="presOf" srcId="{D658A775-C9A6-4621-8B8B-DD9D72661168}" destId="{A8AC4304-9AE3-4319-83DF-E0BCA6033B58}" srcOrd="0" destOrd="0" presId="urn:microsoft.com/office/officeart/2005/8/layout/venn1"/>
    <dgm:cxn modelId="{49D89DD9-46F9-4DD1-8E55-0C139E3219E9}" type="presOf" srcId="{838DA941-4B8C-45AA-B9E2-597A431A02B7}" destId="{377E7B2D-2EC7-4FF4-90D6-29A7E02F162E}" srcOrd="0" destOrd="0" presId="urn:microsoft.com/office/officeart/2005/8/layout/venn1"/>
    <dgm:cxn modelId="{57441AE8-F7D9-419B-9FF9-CD54D5889AA4}" srcId="{1ABCC901-945C-4A36-844C-C1389C8DE681}" destId="{D658A775-C9A6-4621-8B8B-DD9D72661168}" srcOrd="1" destOrd="0" parTransId="{E414D263-5D96-4944-B951-EFE95489CCA6}" sibTransId="{C5FADA69-14B6-42CF-BDEB-5CA32508BBB0}"/>
    <dgm:cxn modelId="{012E09C7-475F-4CB0-A44E-D1B9AB7DEFFB}" type="presParOf" srcId="{0E61184A-A4A4-4D18-A3C8-0CB2BAAFC05A}" destId="{377E7B2D-2EC7-4FF4-90D6-29A7E02F162E}" srcOrd="0" destOrd="0" presId="urn:microsoft.com/office/officeart/2005/8/layout/venn1"/>
    <dgm:cxn modelId="{99279E28-B8C4-409C-A409-7CD72D1BA825}" type="presParOf" srcId="{0E61184A-A4A4-4D18-A3C8-0CB2BAAFC05A}" destId="{53EBDD0C-12A9-41B5-AF3F-C46C4239B80F}" srcOrd="1" destOrd="0" presId="urn:microsoft.com/office/officeart/2005/8/layout/venn1"/>
    <dgm:cxn modelId="{FE1DDDB5-1B13-4AEB-A5C2-8F4BBCC1001A}" type="presParOf" srcId="{0E61184A-A4A4-4D18-A3C8-0CB2BAAFC05A}" destId="{A8AC4304-9AE3-4319-83DF-E0BCA6033B58}" srcOrd="2" destOrd="0" presId="urn:microsoft.com/office/officeart/2005/8/layout/venn1"/>
    <dgm:cxn modelId="{996AAA1B-3BDA-454C-9BC4-A563E13EE82C}" type="presParOf" srcId="{0E61184A-A4A4-4D18-A3C8-0CB2BAAFC05A}" destId="{5FD1EF64-6BB0-4EB2-9FA5-4B8DAA89FE31}" srcOrd="3" destOrd="0" presId="urn:microsoft.com/office/officeart/2005/8/layout/venn1"/>
    <dgm:cxn modelId="{B1E7695D-83C9-4D06-94CA-378657B49A92}" type="presParOf" srcId="{0E61184A-A4A4-4D18-A3C8-0CB2BAAFC05A}" destId="{81FB2ABF-DED7-4788-8B78-BED3DCBE6A7D}" srcOrd="4" destOrd="0" presId="urn:microsoft.com/office/officeart/2005/8/layout/venn1"/>
    <dgm:cxn modelId="{568E2F54-8A97-49F7-90E9-8DCEF9396085}" type="presParOf" srcId="{0E61184A-A4A4-4D18-A3C8-0CB2BAAFC05A}" destId="{D173AD0E-2512-4F33-AF0C-E5CE972C10DE}"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BCC901-945C-4A36-844C-C1389C8DE681}" type="doc">
      <dgm:prSet loTypeId="urn:microsoft.com/office/officeart/2005/8/layout/venn1" loCatId="relationship" qsTypeId="urn:microsoft.com/office/officeart/2005/8/quickstyle/simple2" qsCatId="simple" csTypeId="urn:microsoft.com/office/officeart/2005/8/colors/accent3_5" csCatId="accent3" phldr="1"/>
      <dgm:spPr/>
    </dgm:pt>
    <dgm:pt modelId="{838DA941-4B8C-45AA-B9E2-597A431A02B7}">
      <dgm:prSet phldrT="[Text]" custT="1"/>
      <dgm:spPr/>
      <dgm:t>
        <a:bodyPr/>
        <a:lstStyle/>
        <a:p>
          <a:r>
            <a:rPr lang="de-DE" sz="1800" b="1" dirty="0">
              <a:solidFill>
                <a:schemeClr val="tx1">
                  <a:lumMod val="50000"/>
                </a:schemeClr>
              </a:solidFill>
            </a:rPr>
            <a:t>Hungriger </a:t>
          </a:r>
          <a:br>
            <a:rPr lang="de-DE" sz="1800" b="1" dirty="0">
              <a:solidFill>
                <a:schemeClr val="tx1">
                  <a:lumMod val="50000"/>
                </a:schemeClr>
              </a:solidFill>
            </a:rPr>
          </a:br>
          <a:r>
            <a:rPr lang="de-DE" sz="1800" b="1" dirty="0">
              <a:solidFill>
                <a:schemeClr val="tx1">
                  <a:lumMod val="50000"/>
                </a:schemeClr>
              </a:solidFill>
            </a:rPr>
            <a:t>Mensch</a:t>
          </a:r>
        </a:p>
      </dgm:t>
    </dgm:pt>
    <dgm:pt modelId="{63ED0D7D-EB50-4E87-9958-49C3D1099A51}" type="parTrans" cxnId="{8111E46C-C06D-4B97-AC9C-45A6EC8661AC}">
      <dgm:prSet/>
      <dgm:spPr/>
      <dgm:t>
        <a:bodyPr/>
        <a:lstStyle/>
        <a:p>
          <a:endParaRPr lang="de-DE" sz="1800" b="1">
            <a:solidFill>
              <a:schemeClr val="bg1"/>
            </a:solidFill>
          </a:endParaRPr>
        </a:p>
      </dgm:t>
    </dgm:pt>
    <dgm:pt modelId="{A983C19F-F02A-438F-82D6-15754443B3A6}" type="sibTrans" cxnId="{8111E46C-C06D-4B97-AC9C-45A6EC8661AC}">
      <dgm:prSet/>
      <dgm:spPr/>
      <dgm:t>
        <a:bodyPr/>
        <a:lstStyle/>
        <a:p>
          <a:endParaRPr lang="de-DE" sz="1800" b="1">
            <a:solidFill>
              <a:schemeClr val="bg1"/>
            </a:solidFill>
          </a:endParaRPr>
        </a:p>
      </dgm:t>
    </dgm:pt>
    <dgm:pt modelId="{D658A775-C9A6-4621-8B8B-DD9D72661168}">
      <dgm:prSet phldrT="[Text]" custT="1"/>
      <dgm:spPr/>
      <dgm:t>
        <a:bodyPr/>
        <a:lstStyle/>
        <a:p>
          <a:r>
            <a:rPr lang="de-DE" sz="1800" b="1" dirty="0">
              <a:solidFill>
                <a:schemeClr val="tx1">
                  <a:lumMod val="50000"/>
                </a:schemeClr>
              </a:solidFill>
            </a:rPr>
            <a:t>„Gutes“ Restaurant </a:t>
          </a:r>
          <a:br>
            <a:rPr lang="de-DE" sz="1800" b="1" dirty="0">
              <a:solidFill>
                <a:schemeClr val="tx1">
                  <a:lumMod val="50000"/>
                </a:schemeClr>
              </a:solidFill>
            </a:rPr>
          </a:br>
          <a:r>
            <a:rPr lang="de-DE" sz="1800" b="1" dirty="0">
              <a:solidFill>
                <a:schemeClr val="tx1">
                  <a:lumMod val="50000"/>
                </a:schemeClr>
              </a:solidFill>
            </a:rPr>
            <a:t>finden</a:t>
          </a:r>
        </a:p>
      </dgm:t>
    </dgm:pt>
    <dgm:pt modelId="{E414D263-5D96-4944-B951-EFE95489CCA6}" type="parTrans" cxnId="{57441AE8-F7D9-419B-9FF9-CD54D5889AA4}">
      <dgm:prSet/>
      <dgm:spPr/>
      <dgm:t>
        <a:bodyPr/>
        <a:lstStyle/>
        <a:p>
          <a:endParaRPr lang="de-DE" sz="1800" b="1">
            <a:solidFill>
              <a:schemeClr val="bg1"/>
            </a:solidFill>
          </a:endParaRPr>
        </a:p>
      </dgm:t>
    </dgm:pt>
    <dgm:pt modelId="{C5FADA69-14B6-42CF-BDEB-5CA32508BBB0}" type="sibTrans" cxnId="{57441AE8-F7D9-419B-9FF9-CD54D5889AA4}">
      <dgm:prSet/>
      <dgm:spPr/>
      <dgm:t>
        <a:bodyPr/>
        <a:lstStyle/>
        <a:p>
          <a:endParaRPr lang="de-DE" sz="1800" b="1">
            <a:solidFill>
              <a:schemeClr val="bg1"/>
            </a:solidFill>
          </a:endParaRPr>
        </a:p>
      </dgm:t>
    </dgm:pt>
    <dgm:pt modelId="{9856EBAA-45BA-43EC-A677-08B9E0F878F9}">
      <dgm:prSet phldrT="[Text]" custT="1"/>
      <dgm:spPr/>
      <dgm:t>
        <a:bodyPr/>
        <a:lstStyle/>
        <a:p>
          <a:r>
            <a:rPr lang="de-DE" sz="1800" b="1" dirty="0">
              <a:solidFill>
                <a:schemeClr val="tx1">
                  <a:lumMod val="50000"/>
                </a:schemeClr>
              </a:solidFill>
            </a:rPr>
            <a:t>Informations-technik</a:t>
          </a:r>
        </a:p>
      </dgm:t>
    </dgm:pt>
    <dgm:pt modelId="{2763EB3E-CC99-4074-99E9-45DF26F20490}" type="parTrans" cxnId="{8C9EE739-7B4C-4461-8F8F-91DB834AB2FC}">
      <dgm:prSet/>
      <dgm:spPr/>
      <dgm:t>
        <a:bodyPr/>
        <a:lstStyle/>
        <a:p>
          <a:endParaRPr lang="de-DE" sz="1800" b="1">
            <a:solidFill>
              <a:schemeClr val="bg1"/>
            </a:solidFill>
          </a:endParaRPr>
        </a:p>
      </dgm:t>
    </dgm:pt>
    <dgm:pt modelId="{79E65876-866E-42F1-8C32-5BA1A54E4ABC}" type="sibTrans" cxnId="{8C9EE739-7B4C-4461-8F8F-91DB834AB2FC}">
      <dgm:prSet/>
      <dgm:spPr/>
      <dgm:t>
        <a:bodyPr/>
        <a:lstStyle/>
        <a:p>
          <a:endParaRPr lang="de-DE" sz="1800" b="1">
            <a:solidFill>
              <a:schemeClr val="bg1"/>
            </a:solidFill>
          </a:endParaRPr>
        </a:p>
      </dgm:t>
    </dgm:pt>
    <dgm:pt modelId="{0E61184A-A4A4-4D18-A3C8-0CB2BAAFC05A}" type="pres">
      <dgm:prSet presAssocID="{1ABCC901-945C-4A36-844C-C1389C8DE681}" presName="compositeShape" presStyleCnt="0">
        <dgm:presLayoutVars>
          <dgm:chMax val="7"/>
          <dgm:dir/>
          <dgm:resizeHandles val="exact"/>
        </dgm:presLayoutVars>
      </dgm:prSet>
      <dgm:spPr/>
    </dgm:pt>
    <dgm:pt modelId="{377E7B2D-2EC7-4FF4-90D6-29A7E02F162E}" type="pres">
      <dgm:prSet presAssocID="{838DA941-4B8C-45AA-B9E2-597A431A02B7}" presName="circ1" presStyleLbl="vennNode1" presStyleIdx="0" presStyleCnt="3"/>
      <dgm:spPr/>
    </dgm:pt>
    <dgm:pt modelId="{53EBDD0C-12A9-41B5-AF3F-C46C4239B80F}" type="pres">
      <dgm:prSet presAssocID="{838DA941-4B8C-45AA-B9E2-597A431A02B7}" presName="circ1Tx" presStyleLbl="revTx" presStyleIdx="0" presStyleCnt="0">
        <dgm:presLayoutVars>
          <dgm:chMax val="0"/>
          <dgm:chPref val="0"/>
          <dgm:bulletEnabled val="1"/>
        </dgm:presLayoutVars>
      </dgm:prSet>
      <dgm:spPr/>
    </dgm:pt>
    <dgm:pt modelId="{A8AC4304-9AE3-4319-83DF-E0BCA6033B58}" type="pres">
      <dgm:prSet presAssocID="{D658A775-C9A6-4621-8B8B-DD9D72661168}" presName="circ2" presStyleLbl="vennNode1" presStyleIdx="1" presStyleCnt="3"/>
      <dgm:spPr/>
    </dgm:pt>
    <dgm:pt modelId="{5FD1EF64-6BB0-4EB2-9FA5-4B8DAA89FE31}" type="pres">
      <dgm:prSet presAssocID="{D658A775-C9A6-4621-8B8B-DD9D72661168}" presName="circ2Tx" presStyleLbl="revTx" presStyleIdx="0" presStyleCnt="0">
        <dgm:presLayoutVars>
          <dgm:chMax val="0"/>
          <dgm:chPref val="0"/>
          <dgm:bulletEnabled val="1"/>
        </dgm:presLayoutVars>
      </dgm:prSet>
      <dgm:spPr/>
    </dgm:pt>
    <dgm:pt modelId="{81FB2ABF-DED7-4788-8B78-BED3DCBE6A7D}" type="pres">
      <dgm:prSet presAssocID="{9856EBAA-45BA-43EC-A677-08B9E0F878F9}" presName="circ3" presStyleLbl="vennNode1" presStyleIdx="2" presStyleCnt="3"/>
      <dgm:spPr/>
    </dgm:pt>
    <dgm:pt modelId="{D173AD0E-2512-4F33-AF0C-E5CE972C10DE}" type="pres">
      <dgm:prSet presAssocID="{9856EBAA-45BA-43EC-A677-08B9E0F878F9}" presName="circ3Tx" presStyleLbl="revTx" presStyleIdx="0" presStyleCnt="0">
        <dgm:presLayoutVars>
          <dgm:chMax val="0"/>
          <dgm:chPref val="0"/>
          <dgm:bulletEnabled val="1"/>
        </dgm:presLayoutVars>
      </dgm:prSet>
      <dgm:spPr/>
    </dgm:pt>
  </dgm:ptLst>
  <dgm:cxnLst>
    <dgm:cxn modelId="{3400A337-A4EE-4A9C-BC63-9CB0B4DCDA3D}" type="presOf" srcId="{838DA941-4B8C-45AA-B9E2-597A431A02B7}" destId="{53EBDD0C-12A9-41B5-AF3F-C46C4239B80F}" srcOrd="1" destOrd="0" presId="urn:microsoft.com/office/officeart/2005/8/layout/venn1"/>
    <dgm:cxn modelId="{8C9EE739-7B4C-4461-8F8F-91DB834AB2FC}" srcId="{1ABCC901-945C-4A36-844C-C1389C8DE681}" destId="{9856EBAA-45BA-43EC-A677-08B9E0F878F9}" srcOrd="2" destOrd="0" parTransId="{2763EB3E-CC99-4074-99E9-45DF26F20490}" sibTransId="{79E65876-866E-42F1-8C32-5BA1A54E4ABC}"/>
    <dgm:cxn modelId="{7E578E5E-7CD5-4801-BD2F-66E2838B933B}" type="presOf" srcId="{D658A775-C9A6-4621-8B8B-DD9D72661168}" destId="{5FD1EF64-6BB0-4EB2-9FA5-4B8DAA89FE31}" srcOrd="1" destOrd="0" presId="urn:microsoft.com/office/officeart/2005/8/layout/venn1"/>
    <dgm:cxn modelId="{C38BBF6B-4710-4D89-B047-A9894523A74A}" type="presOf" srcId="{9856EBAA-45BA-43EC-A677-08B9E0F878F9}" destId="{D173AD0E-2512-4F33-AF0C-E5CE972C10DE}" srcOrd="1" destOrd="0" presId="urn:microsoft.com/office/officeart/2005/8/layout/venn1"/>
    <dgm:cxn modelId="{8111E46C-C06D-4B97-AC9C-45A6EC8661AC}" srcId="{1ABCC901-945C-4A36-844C-C1389C8DE681}" destId="{838DA941-4B8C-45AA-B9E2-597A431A02B7}" srcOrd="0" destOrd="0" parTransId="{63ED0D7D-EB50-4E87-9958-49C3D1099A51}" sibTransId="{A983C19F-F02A-438F-82D6-15754443B3A6}"/>
    <dgm:cxn modelId="{5550F486-7AFA-46B0-A3CA-96C85AFB917B}" type="presOf" srcId="{1ABCC901-945C-4A36-844C-C1389C8DE681}" destId="{0E61184A-A4A4-4D18-A3C8-0CB2BAAFC05A}" srcOrd="0" destOrd="0" presId="urn:microsoft.com/office/officeart/2005/8/layout/venn1"/>
    <dgm:cxn modelId="{95BD6DB0-71B8-4F22-85FD-F16EE52DB048}" type="presOf" srcId="{9856EBAA-45BA-43EC-A677-08B9E0F878F9}" destId="{81FB2ABF-DED7-4788-8B78-BED3DCBE6A7D}" srcOrd="0" destOrd="0" presId="urn:microsoft.com/office/officeart/2005/8/layout/venn1"/>
    <dgm:cxn modelId="{4EFB42C5-D78D-4CEB-A56D-43D0ABBB0459}" type="presOf" srcId="{D658A775-C9A6-4621-8B8B-DD9D72661168}" destId="{A8AC4304-9AE3-4319-83DF-E0BCA6033B58}" srcOrd="0" destOrd="0" presId="urn:microsoft.com/office/officeart/2005/8/layout/venn1"/>
    <dgm:cxn modelId="{49D89DD9-46F9-4DD1-8E55-0C139E3219E9}" type="presOf" srcId="{838DA941-4B8C-45AA-B9E2-597A431A02B7}" destId="{377E7B2D-2EC7-4FF4-90D6-29A7E02F162E}" srcOrd="0" destOrd="0" presId="urn:microsoft.com/office/officeart/2005/8/layout/venn1"/>
    <dgm:cxn modelId="{57441AE8-F7D9-419B-9FF9-CD54D5889AA4}" srcId="{1ABCC901-945C-4A36-844C-C1389C8DE681}" destId="{D658A775-C9A6-4621-8B8B-DD9D72661168}" srcOrd="1" destOrd="0" parTransId="{E414D263-5D96-4944-B951-EFE95489CCA6}" sibTransId="{C5FADA69-14B6-42CF-BDEB-5CA32508BBB0}"/>
    <dgm:cxn modelId="{012E09C7-475F-4CB0-A44E-D1B9AB7DEFFB}" type="presParOf" srcId="{0E61184A-A4A4-4D18-A3C8-0CB2BAAFC05A}" destId="{377E7B2D-2EC7-4FF4-90D6-29A7E02F162E}" srcOrd="0" destOrd="0" presId="urn:microsoft.com/office/officeart/2005/8/layout/venn1"/>
    <dgm:cxn modelId="{99279E28-B8C4-409C-A409-7CD72D1BA825}" type="presParOf" srcId="{0E61184A-A4A4-4D18-A3C8-0CB2BAAFC05A}" destId="{53EBDD0C-12A9-41B5-AF3F-C46C4239B80F}" srcOrd="1" destOrd="0" presId="urn:microsoft.com/office/officeart/2005/8/layout/venn1"/>
    <dgm:cxn modelId="{FE1DDDB5-1B13-4AEB-A5C2-8F4BBCC1001A}" type="presParOf" srcId="{0E61184A-A4A4-4D18-A3C8-0CB2BAAFC05A}" destId="{A8AC4304-9AE3-4319-83DF-E0BCA6033B58}" srcOrd="2" destOrd="0" presId="urn:microsoft.com/office/officeart/2005/8/layout/venn1"/>
    <dgm:cxn modelId="{996AAA1B-3BDA-454C-9BC4-A563E13EE82C}" type="presParOf" srcId="{0E61184A-A4A4-4D18-A3C8-0CB2BAAFC05A}" destId="{5FD1EF64-6BB0-4EB2-9FA5-4B8DAA89FE31}" srcOrd="3" destOrd="0" presId="urn:microsoft.com/office/officeart/2005/8/layout/venn1"/>
    <dgm:cxn modelId="{B1E7695D-83C9-4D06-94CA-378657B49A92}" type="presParOf" srcId="{0E61184A-A4A4-4D18-A3C8-0CB2BAAFC05A}" destId="{81FB2ABF-DED7-4788-8B78-BED3DCBE6A7D}" srcOrd="4" destOrd="0" presId="urn:microsoft.com/office/officeart/2005/8/layout/venn1"/>
    <dgm:cxn modelId="{568E2F54-8A97-49F7-90E9-8DCEF9396085}" type="presParOf" srcId="{0E61184A-A4A4-4D18-A3C8-0CB2BAAFC05A}" destId="{D173AD0E-2512-4F33-AF0C-E5CE972C10DE}"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149225-5F63-401E-A2CA-E479733B2E9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de-DE"/>
        </a:p>
      </dgm:t>
    </dgm:pt>
    <dgm:pt modelId="{3A92DFA6-5714-42B8-AB36-419FFBDB1D2B}">
      <dgm:prSet phldrT="[Text]" custT="1"/>
      <dgm:spPr/>
      <dgm:t>
        <a:bodyPr/>
        <a:lstStyle/>
        <a:p>
          <a:r>
            <a:rPr lang="de-DE" sz="1800" dirty="0"/>
            <a:t>IT Unter-nehmens-berater*in</a:t>
          </a:r>
        </a:p>
      </dgm:t>
    </dgm:pt>
    <dgm:pt modelId="{C8861BB4-E606-4BF8-8EF8-9272FDF35D04}" type="parTrans" cxnId="{1B75B3CF-F87B-493F-9644-50AACF118408}">
      <dgm:prSet/>
      <dgm:spPr/>
      <dgm:t>
        <a:bodyPr/>
        <a:lstStyle/>
        <a:p>
          <a:endParaRPr lang="de-DE"/>
        </a:p>
      </dgm:t>
    </dgm:pt>
    <dgm:pt modelId="{74DB46E0-EE7E-429E-90DD-B12D9E5BF12C}" type="sibTrans" cxnId="{1B75B3CF-F87B-493F-9644-50AACF118408}">
      <dgm:prSet custT="1"/>
      <dgm:spPr/>
      <dgm:t>
        <a:bodyPr/>
        <a:lstStyle/>
        <a:p>
          <a:r>
            <a:rPr lang="de-DE" sz="1800" dirty="0"/>
            <a:t>Strategie- </a:t>
          </a:r>
          <a:r>
            <a:rPr lang="de-DE" sz="1800" dirty="0" err="1"/>
            <a:t>berater</a:t>
          </a:r>
          <a:r>
            <a:rPr lang="de-DE" sz="1800" dirty="0"/>
            <a:t>*in</a:t>
          </a:r>
        </a:p>
      </dgm:t>
    </dgm:pt>
    <dgm:pt modelId="{DE739682-2D02-4FC8-AAD7-AF7F89ADED02}">
      <dgm:prSet phldrT="[Text]" custT="1"/>
      <dgm:spPr/>
      <dgm:t>
        <a:bodyPr/>
        <a:lstStyle/>
        <a:p>
          <a:r>
            <a:rPr lang="de-DE" sz="1800" dirty="0"/>
            <a:t>Business Analyst*in</a:t>
          </a:r>
        </a:p>
      </dgm:t>
    </dgm:pt>
    <dgm:pt modelId="{E4DAC917-B032-4BBF-8509-43BFDC51CB93}" type="parTrans" cxnId="{8334AD97-441D-4F87-A2C6-1BAA97A34EA7}">
      <dgm:prSet/>
      <dgm:spPr/>
      <dgm:t>
        <a:bodyPr/>
        <a:lstStyle/>
        <a:p>
          <a:endParaRPr lang="de-DE"/>
        </a:p>
      </dgm:t>
    </dgm:pt>
    <dgm:pt modelId="{3CBC7117-AF7C-401F-B42F-3A67D845B36F}" type="sibTrans" cxnId="{8334AD97-441D-4F87-A2C6-1BAA97A34EA7}">
      <dgm:prSet custT="1"/>
      <dgm:spPr/>
      <dgm:t>
        <a:bodyPr/>
        <a:lstStyle/>
        <a:p>
          <a:r>
            <a:rPr lang="de-DE" sz="1800" dirty="0"/>
            <a:t>Produkt-manager*in</a:t>
          </a:r>
        </a:p>
      </dgm:t>
    </dgm:pt>
    <dgm:pt modelId="{2F5C1E10-905E-42E3-89F9-A7A5E24226B8}">
      <dgm:prSet phldrT="[Text]" custT="1"/>
      <dgm:spPr/>
      <dgm:t>
        <a:bodyPr/>
        <a:lstStyle/>
        <a:p>
          <a:r>
            <a:rPr lang="de-DE" sz="1800" dirty="0"/>
            <a:t>Data Scientist</a:t>
          </a:r>
        </a:p>
      </dgm:t>
    </dgm:pt>
    <dgm:pt modelId="{701DFD9D-96F4-446D-A168-9628E3D2EC63}" type="parTrans" cxnId="{08DCEFDD-DDD6-4783-ACBC-E8E2D59B6960}">
      <dgm:prSet/>
      <dgm:spPr/>
      <dgm:t>
        <a:bodyPr/>
        <a:lstStyle/>
        <a:p>
          <a:endParaRPr lang="de-DE"/>
        </a:p>
      </dgm:t>
    </dgm:pt>
    <dgm:pt modelId="{FE451184-9AB3-452A-A196-F988BDEF07A6}" type="sibTrans" cxnId="{08DCEFDD-DDD6-4783-ACBC-E8E2D59B6960}">
      <dgm:prSet custT="1"/>
      <dgm:spPr/>
      <dgm:t>
        <a:bodyPr/>
        <a:lstStyle/>
        <a:p>
          <a:r>
            <a:rPr lang="de-DE" sz="1800" dirty="0"/>
            <a:t>Data Analyst</a:t>
          </a:r>
        </a:p>
      </dgm:t>
    </dgm:pt>
    <dgm:pt modelId="{8F3858A7-2D89-49A4-AD28-3082D4FC254C}" type="pres">
      <dgm:prSet presAssocID="{80149225-5F63-401E-A2CA-E479733B2E95}" presName="Name0" presStyleCnt="0">
        <dgm:presLayoutVars>
          <dgm:chMax/>
          <dgm:chPref/>
          <dgm:dir/>
          <dgm:animLvl val="lvl"/>
        </dgm:presLayoutVars>
      </dgm:prSet>
      <dgm:spPr/>
    </dgm:pt>
    <dgm:pt modelId="{7CAE6D4C-C61C-43A7-9D26-F6256577FEDA}" type="pres">
      <dgm:prSet presAssocID="{3A92DFA6-5714-42B8-AB36-419FFBDB1D2B}" presName="composite" presStyleCnt="0"/>
      <dgm:spPr/>
    </dgm:pt>
    <dgm:pt modelId="{329A0555-8B3A-460E-9019-9054A3A5349B}" type="pres">
      <dgm:prSet presAssocID="{3A92DFA6-5714-42B8-AB36-419FFBDB1D2B}" presName="Parent1" presStyleLbl="node1" presStyleIdx="0" presStyleCnt="6" custScaleX="99327">
        <dgm:presLayoutVars>
          <dgm:chMax val="1"/>
          <dgm:chPref val="1"/>
          <dgm:bulletEnabled val="1"/>
        </dgm:presLayoutVars>
      </dgm:prSet>
      <dgm:spPr/>
    </dgm:pt>
    <dgm:pt modelId="{BE7D90DE-7208-488C-87B5-FCE16D7A76FA}" type="pres">
      <dgm:prSet presAssocID="{3A92DFA6-5714-42B8-AB36-419FFBDB1D2B}" presName="Childtext1" presStyleLbl="revTx" presStyleIdx="0" presStyleCnt="3">
        <dgm:presLayoutVars>
          <dgm:chMax val="0"/>
          <dgm:chPref val="0"/>
          <dgm:bulletEnabled val="1"/>
        </dgm:presLayoutVars>
      </dgm:prSet>
      <dgm:spPr/>
    </dgm:pt>
    <dgm:pt modelId="{62C49E86-67FB-40DA-8B65-DA57868C6DFD}" type="pres">
      <dgm:prSet presAssocID="{3A92DFA6-5714-42B8-AB36-419FFBDB1D2B}" presName="BalanceSpacing" presStyleCnt="0"/>
      <dgm:spPr/>
    </dgm:pt>
    <dgm:pt modelId="{743E0ADA-F230-4A31-87B1-428C1AE62CB4}" type="pres">
      <dgm:prSet presAssocID="{3A92DFA6-5714-42B8-AB36-419FFBDB1D2B}" presName="BalanceSpacing1" presStyleCnt="0"/>
      <dgm:spPr/>
    </dgm:pt>
    <dgm:pt modelId="{FFD142BD-B734-4414-9EDD-FFAD446AFC10}" type="pres">
      <dgm:prSet presAssocID="{74DB46E0-EE7E-429E-90DD-B12D9E5BF12C}" presName="Accent1Text" presStyleLbl="node1" presStyleIdx="1" presStyleCnt="6" custScaleX="102875"/>
      <dgm:spPr/>
    </dgm:pt>
    <dgm:pt modelId="{FB3D487F-BA6E-4F3B-8E6A-BB3A0A65AF60}" type="pres">
      <dgm:prSet presAssocID="{74DB46E0-EE7E-429E-90DD-B12D9E5BF12C}" presName="spaceBetweenRectangles" presStyleCnt="0"/>
      <dgm:spPr/>
    </dgm:pt>
    <dgm:pt modelId="{2818FBC0-112D-44AC-B721-4A3FE2B23A8F}" type="pres">
      <dgm:prSet presAssocID="{DE739682-2D02-4FC8-AAD7-AF7F89ADED02}" presName="composite" presStyleCnt="0"/>
      <dgm:spPr/>
    </dgm:pt>
    <dgm:pt modelId="{82804C7D-4C2F-49ED-8736-276511D2577E}" type="pres">
      <dgm:prSet presAssocID="{DE739682-2D02-4FC8-AAD7-AF7F89ADED02}" presName="Parent1" presStyleLbl="node1" presStyleIdx="2" presStyleCnt="6">
        <dgm:presLayoutVars>
          <dgm:chMax val="1"/>
          <dgm:chPref val="1"/>
          <dgm:bulletEnabled val="1"/>
        </dgm:presLayoutVars>
      </dgm:prSet>
      <dgm:spPr/>
    </dgm:pt>
    <dgm:pt modelId="{BA7038D5-C033-4E2E-AB73-EFAE5E5AD292}" type="pres">
      <dgm:prSet presAssocID="{DE739682-2D02-4FC8-AAD7-AF7F89ADED02}" presName="Childtext1" presStyleLbl="revTx" presStyleIdx="1" presStyleCnt="3">
        <dgm:presLayoutVars>
          <dgm:chMax val="0"/>
          <dgm:chPref val="0"/>
          <dgm:bulletEnabled val="1"/>
        </dgm:presLayoutVars>
      </dgm:prSet>
      <dgm:spPr/>
    </dgm:pt>
    <dgm:pt modelId="{F2F4AF2F-B515-46CA-AB67-17F6B6D96F89}" type="pres">
      <dgm:prSet presAssocID="{DE739682-2D02-4FC8-AAD7-AF7F89ADED02}" presName="BalanceSpacing" presStyleCnt="0"/>
      <dgm:spPr/>
    </dgm:pt>
    <dgm:pt modelId="{A1613389-5F16-44BB-B9B0-3741BEF6DFA6}" type="pres">
      <dgm:prSet presAssocID="{DE739682-2D02-4FC8-AAD7-AF7F89ADED02}" presName="BalanceSpacing1" presStyleCnt="0"/>
      <dgm:spPr/>
    </dgm:pt>
    <dgm:pt modelId="{2F7F6FC3-065B-46AC-8C4A-075D21113024}" type="pres">
      <dgm:prSet presAssocID="{3CBC7117-AF7C-401F-B42F-3A67D845B36F}" presName="Accent1Text" presStyleLbl="node1" presStyleIdx="3" presStyleCnt="6"/>
      <dgm:spPr/>
    </dgm:pt>
    <dgm:pt modelId="{8FEF1ADF-A986-4403-98A2-086430DF729F}" type="pres">
      <dgm:prSet presAssocID="{3CBC7117-AF7C-401F-B42F-3A67D845B36F}" presName="spaceBetweenRectangles" presStyleCnt="0"/>
      <dgm:spPr/>
    </dgm:pt>
    <dgm:pt modelId="{1AD3C48E-F1AB-4714-A313-B7C71434134B}" type="pres">
      <dgm:prSet presAssocID="{2F5C1E10-905E-42E3-89F9-A7A5E24226B8}" presName="composite" presStyleCnt="0"/>
      <dgm:spPr/>
    </dgm:pt>
    <dgm:pt modelId="{98CB179D-94CF-4829-94A4-EAA7CCD2DC73}" type="pres">
      <dgm:prSet presAssocID="{2F5C1E10-905E-42E3-89F9-A7A5E24226B8}" presName="Parent1" presStyleLbl="node1" presStyleIdx="4" presStyleCnt="6">
        <dgm:presLayoutVars>
          <dgm:chMax val="1"/>
          <dgm:chPref val="1"/>
          <dgm:bulletEnabled val="1"/>
        </dgm:presLayoutVars>
      </dgm:prSet>
      <dgm:spPr/>
    </dgm:pt>
    <dgm:pt modelId="{A86F0B25-A39C-4A0A-A0F1-837784377415}" type="pres">
      <dgm:prSet presAssocID="{2F5C1E10-905E-42E3-89F9-A7A5E24226B8}" presName="Childtext1" presStyleLbl="revTx" presStyleIdx="2" presStyleCnt="3">
        <dgm:presLayoutVars>
          <dgm:chMax val="0"/>
          <dgm:chPref val="0"/>
          <dgm:bulletEnabled val="1"/>
        </dgm:presLayoutVars>
      </dgm:prSet>
      <dgm:spPr/>
    </dgm:pt>
    <dgm:pt modelId="{9D8DABAF-B7EB-40F3-AEB7-6CAAB44218C5}" type="pres">
      <dgm:prSet presAssocID="{2F5C1E10-905E-42E3-89F9-A7A5E24226B8}" presName="BalanceSpacing" presStyleCnt="0"/>
      <dgm:spPr/>
    </dgm:pt>
    <dgm:pt modelId="{D5A301D5-DE71-4C66-9689-186447274D0E}" type="pres">
      <dgm:prSet presAssocID="{2F5C1E10-905E-42E3-89F9-A7A5E24226B8}" presName="BalanceSpacing1" presStyleCnt="0"/>
      <dgm:spPr/>
    </dgm:pt>
    <dgm:pt modelId="{BD1B0249-CBAB-4EFC-8AF6-C08DF8ADB67E}" type="pres">
      <dgm:prSet presAssocID="{FE451184-9AB3-452A-A196-F988BDEF07A6}" presName="Accent1Text" presStyleLbl="node1" presStyleIdx="5" presStyleCnt="6"/>
      <dgm:spPr/>
    </dgm:pt>
  </dgm:ptLst>
  <dgm:cxnLst>
    <dgm:cxn modelId="{97F01C27-8B54-44F8-86DB-3474A090A196}" type="presOf" srcId="{80149225-5F63-401E-A2CA-E479733B2E95}" destId="{8F3858A7-2D89-49A4-AD28-3082D4FC254C}" srcOrd="0" destOrd="0" presId="urn:microsoft.com/office/officeart/2008/layout/AlternatingHexagons"/>
    <dgm:cxn modelId="{B41E7D5B-CD4F-4411-B68F-7EFCF6270497}" type="presOf" srcId="{74DB46E0-EE7E-429E-90DD-B12D9E5BF12C}" destId="{FFD142BD-B734-4414-9EDD-FFAD446AFC10}" srcOrd="0" destOrd="0" presId="urn:microsoft.com/office/officeart/2008/layout/AlternatingHexagons"/>
    <dgm:cxn modelId="{A549D75A-2FB9-4034-975D-CC28CDDEC55F}" type="presOf" srcId="{3A92DFA6-5714-42B8-AB36-419FFBDB1D2B}" destId="{329A0555-8B3A-460E-9019-9054A3A5349B}" srcOrd="0" destOrd="0" presId="urn:microsoft.com/office/officeart/2008/layout/AlternatingHexagons"/>
    <dgm:cxn modelId="{8334AD97-441D-4F87-A2C6-1BAA97A34EA7}" srcId="{80149225-5F63-401E-A2CA-E479733B2E95}" destId="{DE739682-2D02-4FC8-AAD7-AF7F89ADED02}" srcOrd="1" destOrd="0" parTransId="{E4DAC917-B032-4BBF-8509-43BFDC51CB93}" sibTransId="{3CBC7117-AF7C-401F-B42F-3A67D845B36F}"/>
    <dgm:cxn modelId="{F4C069A2-E4C1-48CF-8B1D-08570668B3C7}" type="presOf" srcId="{3CBC7117-AF7C-401F-B42F-3A67D845B36F}" destId="{2F7F6FC3-065B-46AC-8C4A-075D21113024}" srcOrd="0" destOrd="0" presId="urn:microsoft.com/office/officeart/2008/layout/AlternatingHexagons"/>
    <dgm:cxn modelId="{11284BAE-FF7E-4899-A8DD-DDA3BD21B60B}" type="presOf" srcId="{2F5C1E10-905E-42E3-89F9-A7A5E24226B8}" destId="{98CB179D-94CF-4829-94A4-EAA7CCD2DC73}" srcOrd="0" destOrd="0" presId="urn:microsoft.com/office/officeart/2008/layout/AlternatingHexagons"/>
    <dgm:cxn modelId="{3F829DC3-0505-4CE4-A7DE-FB134850D1C9}" type="presOf" srcId="{FE451184-9AB3-452A-A196-F988BDEF07A6}" destId="{BD1B0249-CBAB-4EFC-8AF6-C08DF8ADB67E}" srcOrd="0" destOrd="0" presId="urn:microsoft.com/office/officeart/2008/layout/AlternatingHexagons"/>
    <dgm:cxn modelId="{1B75B3CF-F87B-493F-9644-50AACF118408}" srcId="{80149225-5F63-401E-A2CA-E479733B2E95}" destId="{3A92DFA6-5714-42B8-AB36-419FFBDB1D2B}" srcOrd="0" destOrd="0" parTransId="{C8861BB4-E606-4BF8-8EF8-9272FDF35D04}" sibTransId="{74DB46E0-EE7E-429E-90DD-B12D9E5BF12C}"/>
    <dgm:cxn modelId="{08DCEFDD-DDD6-4783-ACBC-E8E2D59B6960}" srcId="{80149225-5F63-401E-A2CA-E479733B2E95}" destId="{2F5C1E10-905E-42E3-89F9-A7A5E24226B8}" srcOrd="2" destOrd="0" parTransId="{701DFD9D-96F4-446D-A168-9628E3D2EC63}" sibTransId="{FE451184-9AB3-452A-A196-F988BDEF07A6}"/>
    <dgm:cxn modelId="{1ED897FF-8BC9-48AE-A2D8-4C6888D8C56F}" type="presOf" srcId="{DE739682-2D02-4FC8-AAD7-AF7F89ADED02}" destId="{82804C7D-4C2F-49ED-8736-276511D2577E}" srcOrd="0" destOrd="0" presId="urn:microsoft.com/office/officeart/2008/layout/AlternatingHexagons"/>
    <dgm:cxn modelId="{3B3ACB4A-2B37-47FD-B09A-87BCE0D2DD59}" type="presParOf" srcId="{8F3858A7-2D89-49A4-AD28-3082D4FC254C}" destId="{7CAE6D4C-C61C-43A7-9D26-F6256577FEDA}" srcOrd="0" destOrd="0" presId="urn:microsoft.com/office/officeart/2008/layout/AlternatingHexagons"/>
    <dgm:cxn modelId="{2F233828-CA52-473B-A69B-0E0B94EE8539}" type="presParOf" srcId="{7CAE6D4C-C61C-43A7-9D26-F6256577FEDA}" destId="{329A0555-8B3A-460E-9019-9054A3A5349B}" srcOrd="0" destOrd="0" presId="urn:microsoft.com/office/officeart/2008/layout/AlternatingHexagons"/>
    <dgm:cxn modelId="{3ABF307F-484A-4081-9018-161A6DCB1B87}" type="presParOf" srcId="{7CAE6D4C-C61C-43A7-9D26-F6256577FEDA}" destId="{BE7D90DE-7208-488C-87B5-FCE16D7A76FA}" srcOrd="1" destOrd="0" presId="urn:microsoft.com/office/officeart/2008/layout/AlternatingHexagons"/>
    <dgm:cxn modelId="{C8933946-96F2-4363-A211-39445DA61CFE}" type="presParOf" srcId="{7CAE6D4C-C61C-43A7-9D26-F6256577FEDA}" destId="{62C49E86-67FB-40DA-8B65-DA57868C6DFD}" srcOrd="2" destOrd="0" presId="urn:microsoft.com/office/officeart/2008/layout/AlternatingHexagons"/>
    <dgm:cxn modelId="{1521F9CB-C59B-436D-83B2-B6DB7E48073A}" type="presParOf" srcId="{7CAE6D4C-C61C-43A7-9D26-F6256577FEDA}" destId="{743E0ADA-F230-4A31-87B1-428C1AE62CB4}" srcOrd="3" destOrd="0" presId="urn:microsoft.com/office/officeart/2008/layout/AlternatingHexagons"/>
    <dgm:cxn modelId="{4ED079B6-767F-454F-9841-979806456550}" type="presParOf" srcId="{7CAE6D4C-C61C-43A7-9D26-F6256577FEDA}" destId="{FFD142BD-B734-4414-9EDD-FFAD446AFC10}" srcOrd="4" destOrd="0" presId="urn:microsoft.com/office/officeart/2008/layout/AlternatingHexagons"/>
    <dgm:cxn modelId="{4E4B86EE-AB61-4DEC-BA4E-EA4C371F5D3C}" type="presParOf" srcId="{8F3858A7-2D89-49A4-AD28-3082D4FC254C}" destId="{FB3D487F-BA6E-4F3B-8E6A-BB3A0A65AF60}" srcOrd="1" destOrd="0" presId="urn:microsoft.com/office/officeart/2008/layout/AlternatingHexagons"/>
    <dgm:cxn modelId="{B44C1BA6-3EF9-4539-94E9-D8CADDD43AD3}" type="presParOf" srcId="{8F3858A7-2D89-49A4-AD28-3082D4FC254C}" destId="{2818FBC0-112D-44AC-B721-4A3FE2B23A8F}" srcOrd="2" destOrd="0" presId="urn:microsoft.com/office/officeart/2008/layout/AlternatingHexagons"/>
    <dgm:cxn modelId="{A1C1FA86-9755-4A74-89B9-E5CD65F5BEE9}" type="presParOf" srcId="{2818FBC0-112D-44AC-B721-4A3FE2B23A8F}" destId="{82804C7D-4C2F-49ED-8736-276511D2577E}" srcOrd="0" destOrd="0" presId="urn:microsoft.com/office/officeart/2008/layout/AlternatingHexagons"/>
    <dgm:cxn modelId="{9FCD53E0-644F-41C1-8C29-B051B26C226C}" type="presParOf" srcId="{2818FBC0-112D-44AC-B721-4A3FE2B23A8F}" destId="{BA7038D5-C033-4E2E-AB73-EFAE5E5AD292}" srcOrd="1" destOrd="0" presId="urn:microsoft.com/office/officeart/2008/layout/AlternatingHexagons"/>
    <dgm:cxn modelId="{3B0092E0-45CD-4264-BFF5-9972D6EA314B}" type="presParOf" srcId="{2818FBC0-112D-44AC-B721-4A3FE2B23A8F}" destId="{F2F4AF2F-B515-46CA-AB67-17F6B6D96F89}" srcOrd="2" destOrd="0" presId="urn:microsoft.com/office/officeart/2008/layout/AlternatingHexagons"/>
    <dgm:cxn modelId="{6750B075-D8E3-4A83-BDC8-0C8FADC5DF7C}" type="presParOf" srcId="{2818FBC0-112D-44AC-B721-4A3FE2B23A8F}" destId="{A1613389-5F16-44BB-B9B0-3741BEF6DFA6}" srcOrd="3" destOrd="0" presId="urn:microsoft.com/office/officeart/2008/layout/AlternatingHexagons"/>
    <dgm:cxn modelId="{7ED45F9B-8532-4E6F-A7CE-B2A0314B8196}" type="presParOf" srcId="{2818FBC0-112D-44AC-B721-4A3FE2B23A8F}" destId="{2F7F6FC3-065B-46AC-8C4A-075D21113024}" srcOrd="4" destOrd="0" presId="urn:microsoft.com/office/officeart/2008/layout/AlternatingHexagons"/>
    <dgm:cxn modelId="{A5E72BDA-2258-4B68-9A79-D654C5ACFDFD}" type="presParOf" srcId="{8F3858A7-2D89-49A4-AD28-3082D4FC254C}" destId="{8FEF1ADF-A986-4403-98A2-086430DF729F}" srcOrd="3" destOrd="0" presId="urn:microsoft.com/office/officeart/2008/layout/AlternatingHexagons"/>
    <dgm:cxn modelId="{EBF90C1D-E942-4713-97C4-7049F9627B48}" type="presParOf" srcId="{8F3858A7-2D89-49A4-AD28-3082D4FC254C}" destId="{1AD3C48E-F1AB-4714-A313-B7C71434134B}" srcOrd="4" destOrd="0" presId="urn:microsoft.com/office/officeart/2008/layout/AlternatingHexagons"/>
    <dgm:cxn modelId="{98BEDE6E-B005-4760-AFB3-D9E82A6F37F9}" type="presParOf" srcId="{1AD3C48E-F1AB-4714-A313-B7C71434134B}" destId="{98CB179D-94CF-4829-94A4-EAA7CCD2DC73}" srcOrd="0" destOrd="0" presId="urn:microsoft.com/office/officeart/2008/layout/AlternatingHexagons"/>
    <dgm:cxn modelId="{5060DF84-5746-4D19-88BF-293A7042B5D2}" type="presParOf" srcId="{1AD3C48E-F1AB-4714-A313-B7C71434134B}" destId="{A86F0B25-A39C-4A0A-A0F1-837784377415}" srcOrd="1" destOrd="0" presId="urn:microsoft.com/office/officeart/2008/layout/AlternatingHexagons"/>
    <dgm:cxn modelId="{5F1634A0-8BB9-47EF-A1C2-AB3E6D65ED49}" type="presParOf" srcId="{1AD3C48E-F1AB-4714-A313-B7C71434134B}" destId="{9D8DABAF-B7EB-40F3-AEB7-6CAAB44218C5}" srcOrd="2" destOrd="0" presId="urn:microsoft.com/office/officeart/2008/layout/AlternatingHexagons"/>
    <dgm:cxn modelId="{EA246BDC-1E89-4F36-859B-43C20CC14ABD}" type="presParOf" srcId="{1AD3C48E-F1AB-4714-A313-B7C71434134B}" destId="{D5A301D5-DE71-4C66-9689-186447274D0E}" srcOrd="3" destOrd="0" presId="urn:microsoft.com/office/officeart/2008/layout/AlternatingHexagons"/>
    <dgm:cxn modelId="{15968898-2B70-4964-A9D4-C7720FFB8598}" type="presParOf" srcId="{1AD3C48E-F1AB-4714-A313-B7C71434134B}" destId="{BD1B0249-CBAB-4EFC-8AF6-C08DF8ADB67E}"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E7B2D-2EC7-4FF4-90D6-29A7E02F162E}">
      <dsp:nvSpPr>
        <dsp:cNvPr id="0" name=""/>
        <dsp:cNvSpPr/>
      </dsp:nvSpPr>
      <dsp:spPr>
        <a:xfrm>
          <a:off x="2187521" y="56284"/>
          <a:ext cx="2701648" cy="2701648"/>
        </a:xfrm>
        <a:prstGeom prst="ellipse">
          <a:avLst/>
        </a:prstGeom>
        <a:solidFill>
          <a:schemeClr val="accent3">
            <a:shade val="80000"/>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b="1" kern="1200" dirty="0">
            <a:solidFill>
              <a:schemeClr val="tx1">
                <a:lumMod val="50000"/>
              </a:schemeClr>
            </a:solidFill>
          </a:endParaRPr>
        </a:p>
      </dsp:txBody>
      <dsp:txXfrm>
        <a:off x="2547740" y="529072"/>
        <a:ext cx="1981209" cy="1215741"/>
      </dsp:txXfrm>
    </dsp:sp>
    <dsp:sp modelId="{A8AC4304-9AE3-4319-83DF-E0BCA6033B58}">
      <dsp:nvSpPr>
        <dsp:cNvPr id="0" name=""/>
        <dsp:cNvSpPr/>
      </dsp:nvSpPr>
      <dsp:spPr>
        <a:xfrm>
          <a:off x="3162366" y="1744814"/>
          <a:ext cx="2701648" cy="2701648"/>
        </a:xfrm>
        <a:prstGeom prst="ellipse">
          <a:avLst/>
        </a:prstGeom>
        <a:solidFill>
          <a:schemeClr val="accent3">
            <a:shade val="80000"/>
            <a:alpha val="50000"/>
            <a:hueOff val="0"/>
            <a:satOff val="0"/>
            <a:lumOff val="3116"/>
            <a:alphaOff val="1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b="1" kern="1200" dirty="0">
            <a:solidFill>
              <a:schemeClr val="tx1">
                <a:lumMod val="50000"/>
              </a:schemeClr>
            </a:solidFill>
          </a:endParaRPr>
        </a:p>
      </dsp:txBody>
      <dsp:txXfrm>
        <a:off x="3988620" y="2442740"/>
        <a:ext cx="1620989" cy="1485906"/>
      </dsp:txXfrm>
    </dsp:sp>
    <dsp:sp modelId="{81FB2ABF-DED7-4788-8B78-BED3DCBE6A7D}">
      <dsp:nvSpPr>
        <dsp:cNvPr id="0" name=""/>
        <dsp:cNvSpPr/>
      </dsp:nvSpPr>
      <dsp:spPr>
        <a:xfrm>
          <a:off x="1212676" y="1744814"/>
          <a:ext cx="2701648" cy="2701648"/>
        </a:xfrm>
        <a:prstGeom prst="ellipse">
          <a:avLst/>
        </a:prstGeom>
        <a:solidFill>
          <a:schemeClr val="accent3">
            <a:shade val="80000"/>
            <a:alpha val="50000"/>
            <a:hueOff val="0"/>
            <a:satOff val="0"/>
            <a:lumOff val="6233"/>
            <a:alphaOff val="3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de-DE" sz="1800" b="1" kern="1200" dirty="0">
            <a:solidFill>
              <a:schemeClr val="tx1">
                <a:lumMod val="50000"/>
              </a:schemeClr>
            </a:solidFill>
          </a:endParaRPr>
        </a:p>
      </dsp:txBody>
      <dsp:txXfrm>
        <a:off x="1467081" y="2442740"/>
        <a:ext cx="1620989" cy="1485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E7B2D-2EC7-4FF4-90D6-29A7E02F162E}">
      <dsp:nvSpPr>
        <dsp:cNvPr id="0" name=""/>
        <dsp:cNvSpPr/>
      </dsp:nvSpPr>
      <dsp:spPr>
        <a:xfrm>
          <a:off x="2187521" y="56284"/>
          <a:ext cx="2701648" cy="2701648"/>
        </a:xfrm>
        <a:prstGeom prst="ellipse">
          <a:avLst/>
        </a:prstGeom>
        <a:solidFill>
          <a:schemeClr val="accent3">
            <a:shade val="80000"/>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b="1" kern="1200" dirty="0">
              <a:solidFill>
                <a:schemeClr val="tx1">
                  <a:lumMod val="50000"/>
                </a:schemeClr>
              </a:solidFill>
            </a:rPr>
            <a:t>Hungriger </a:t>
          </a:r>
          <a:br>
            <a:rPr lang="de-DE" sz="1800" b="1" kern="1200" dirty="0">
              <a:solidFill>
                <a:schemeClr val="tx1">
                  <a:lumMod val="50000"/>
                </a:schemeClr>
              </a:solidFill>
            </a:rPr>
          </a:br>
          <a:r>
            <a:rPr lang="de-DE" sz="1800" b="1" kern="1200" dirty="0">
              <a:solidFill>
                <a:schemeClr val="tx1">
                  <a:lumMod val="50000"/>
                </a:schemeClr>
              </a:solidFill>
            </a:rPr>
            <a:t>Mensch</a:t>
          </a:r>
        </a:p>
      </dsp:txBody>
      <dsp:txXfrm>
        <a:off x="2547740" y="529072"/>
        <a:ext cx="1981209" cy="1215741"/>
      </dsp:txXfrm>
    </dsp:sp>
    <dsp:sp modelId="{A8AC4304-9AE3-4319-83DF-E0BCA6033B58}">
      <dsp:nvSpPr>
        <dsp:cNvPr id="0" name=""/>
        <dsp:cNvSpPr/>
      </dsp:nvSpPr>
      <dsp:spPr>
        <a:xfrm>
          <a:off x="3162366" y="1744814"/>
          <a:ext cx="2701648" cy="2701648"/>
        </a:xfrm>
        <a:prstGeom prst="ellipse">
          <a:avLst/>
        </a:prstGeom>
        <a:solidFill>
          <a:schemeClr val="accent3">
            <a:shade val="80000"/>
            <a:alpha val="50000"/>
            <a:hueOff val="0"/>
            <a:satOff val="0"/>
            <a:lumOff val="3116"/>
            <a:alphaOff val="1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b="1" kern="1200" dirty="0">
              <a:solidFill>
                <a:schemeClr val="tx1">
                  <a:lumMod val="50000"/>
                </a:schemeClr>
              </a:solidFill>
            </a:rPr>
            <a:t>„Gutes“ Restaurant </a:t>
          </a:r>
          <a:br>
            <a:rPr lang="de-DE" sz="1800" b="1" kern="1200" dirty="0">
              <a:solidFill>
                <a:schemeClr val="tx1">
                  <a:lumMod val="50000"/>
                </a:schemeClr>
              </a:solidFill>
            </a:rPr>
          </a:br>
          <a:r>
            <a:rPr lang="de-DE" sz="1800" b="1" kern="1200" dirty="0">
              <a:solidFill>
                <a:schemeClr val="tx1">
                  <a:lumMod val="50000"/>
                </a:schemeClr>
              </a:solidFill>
            </a:rPr>
            <a:t>finden</a:t>
          </a:r>
        </a:p>
      </dsp:txBody>
      <dsp:txXfrm>
        <a:off x="3988620" y="2442740"/>
        <a:ext cx="1620989" cy="1485906"/>
      </dsp:txXfrm>
    </dsp:sp>
    <dsp:sp modelId="{81FB2ABF-DED7-4788-8B78-BED3DCBE6A7D}">
      <dsp:nvSpPr>
        <dsp:cNvPr id="0" name=""/>
        <dsp:cNvSpPr/>
      </dsp:nvSpPr>
      <dsp:spPr>
        <a:xfrm>
          <a:off x="1212676" y="1744814"/>
          <a:ext cx="2701648" cy="2701648"/>
        </a:xfrm>
        <a:prstGeom prst="ellipse">
          <a:avLst/>
        </a:prstGeom>
        <a:solidFill>
          <a:schemeClr val="accent3">
            <a:shade val="80000"/>
            <a:alpha val="50000"/>
            <a:hueOff val="0"/>
            <a:satOff val="0"/>
            <a:lumOff val="6233"/>
            <a:alphaOff val="3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b="1" kern="1200" dirty="0">
              <a:solidFill>
                <a:schemeClr val="tx1">
                  <a:lumMod val="50000"/>
                </a:schemeClr>
              </a:solidFill>
            </a:rPr>
            <a:t>Informations-technik</a:t>
          </a:r>
        </a:p>
      </dsp:txBody>
      <dsp:txXfrm>
        <a:off x="1467081" y="2442740"/>
        <a:ext cx="1620989" cy="14859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A0555-8B3A-460E-9019-9054A3A5349B}">
      <dsp:nvSpPr>
        <dsp:cNvPr id="0" name=""/>
        <dsp:cNvSpPr/>
      </dsp:nvSpPr>
      <dsp:spPr>
        <a:xfrm rot="5400000">
          <a:off x="3490774" y="138519"/>
          <a:ext cx="2007080" cy="173440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IT Unter-nehmens-berater*in</a:t>
          </a:r>
        </a:p>
      </dsp:txBody>
      <dsp:txXfrm rot="-5400000">
        <a:off x="3896542" y="313974"/>
        <a:ext cx="1195544" cy="1383498"/>
      </dsp:txXfrm>
    </dsp:sp>
    <dsp:sp modelId="{BE7D90DE-7208-488C-87B5-FCE16D7A76FA}">
      <dsp:nvSpPr>
        <dsp:cNvPr id="0" name=""/>
        <dsp:cNvSpPr/>
      </dsp:nvSpPr>
      <dsp:spPr>
        <a:xfrm>
          <a:off x="5420382" y="403599"/>
          <a:ext cx="2239901" cy="1204248"/>
        </a:xfrm>
        <a:prstGeom prst="rect">
          <a:avLst/>
        </a:prstGeom>
        <a:noFill/>
        <a:ln>
          <a:noFill/>
        </a:ln>
        <a:effectLst/>
      </dsp:spPr>
      <dsp:style>
        <a:lnRef idx="0">
          <a:scrgbClr r="0" g="0" b="0"/>
        </a:lnRef>
        <a:fillRef idx="0">
          <a:scrgbClr r="0" g="0" b="0"/>
        </a:fillRef>
        <a:effectRef idx="0">
          <a:scrgbClr r="0" g="0" b="0"/>
        </a:effectRef>
        <a:fontRef idx="minor"/>
      </dsp:style>
    </dsp:sp>
    <dsp:sp modelId="{FFD142BD-B734-4414-9EDD-FFAD446AFC10}">
      <dsp:nvSpPr>
        <dsp:cNvPr id="0" name=""/>
        <dsp:cNvSpPr/>
      </dsp:nvSpPr>
      <dsp:spPr>
        <a:xfrm rot="5400000">
          <a:off x="1604922" y="107542"/>
          <a:ext cx="2007080" cy="1796362"/>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kern="1200" dirty="0"/>
            <a:t>Strategie- </a:t>
          </a:r>
          <a:r>
            <a:rPr lang="de-DE" sz="1800" kern="1200" dirty="0" err="1"/>
            <a:t>berater</a:t>
          </a:r>
          <a:r>
            <a:rPr lang="de-DE" sz="1800" kern="1200" dirty="0"/>
            <a:t>*in</a:t>
          </a:r>
        </a:p>
      </dsp:txBody>
      <dsp:txXfrm rot="-5400000">
        <a:off x="1993958" y="319136"/>
        <a:ext cx="1229008" cy="1373174"/>
      </dsp:txXfrm>
    </dsp:sp>
    <dsp:sp modelId="{82804C7D-4C2F-49ED-8736-276511D2577E}">
      <dsp:nvSpPr>
        <dsp:cNvPr id="0" name=""/>
        <dsp:cNvSpPr/>
      </dsp:nvSpPr>
      <dsp:spPr>
        <a:xfrm rot="5400000">
          <a:off x="2544235" y="1836253"/>
          <a:ext cx="2007080" cy="174615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Business Analyst*in</a:t>
          </a:r>
        </a:p>
      </dsp:txBody>
      <dsp:txXfrm rot="-5400000">
        <a:off x="2946805" y="2018563"/>
        <a:ext cx="1201939" cy="1381540"/>
      </dsp:txXfrm>
    </dsp:sp>
    <dsp:sp modelId="{BA7038D5-C033-4E2E-AB73-EFAE5E5AD292}">
      <dsp:nvSpPr>
        <dsp:cNvPr id="0" name=""/>
        <dsp:cNvSpPr/>
      </dsp:nvSpPr>
      <dsp:spPr>
        <a:xfrm>
          <a:off x="434794" y="2107209"/>
          <a:ext cx="2167646" cy="1204248"/>
        </a:xfrm>
        <a:prstGeom prst="rect">
          <a:avLst/>
        </a:prstGeom>
        <a:noFill/>
        <a:ln>
          <a:noFill/>
        </a:ln>
        <a:effectLst/>
      </dsp:spPr>
      <dsp:style>
        <a:lnRef idx="0">
          <a:scrgbClr r="0" g="0" b="0"/>
        </a:lnRef>
        <a:fillRef idx="0">
          <a:scrgbClr r="0" g="0" b="0"/>
        </a:fillRef>
        <a:effectRef idx="0">
          <a:scrgbClr r="0" g="0" b="0"/>
        </a:effectRef>
        <a:fontRef idx="minor"/>
      </dsp:style>
    </dsp:sp>
    <dsp:sp modelId="{2F7F6FC3-065B-46AC-8C4A-075D21113024}">
      <dsp:nvSpPr>
        <dsp:cNvPr id="0" name=""/>
        <dsp:cNvSpPr/>
      </dsp:nvSpPr>
      <dsp:spPr>
        <a:xfrm rot="5400000">
          <a:off x="4430088" y="1836253"/>
          <a:ext cx="2007080" cy="174615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kern="1200" dirty="0"/>
            <a:t>Produkt-manager*in</a:t>
          </a:r>
        </a:p>
      </dsp:txBody>
      <dsp:txXfrm rot="-5400000">
        <a:off x="4832658" y="2018563"/>
        <a:ext cx="1201939" cy="1381540"/>
      </dsp:txXfrm>
    </dsp:sp>
    <dsp:sp modelId="{98CB179D-94CF-4829-94A4-EAA7CCD2DC73}">
      <dsp:nvSpPr>
        <dsp:cNvPr id="0" name=""/>
        <dsp:cNvSpPr/>
      </dsp:nvSpPr>
      <dsp:spPr>
        <a:xfrm rot="5400000">
          <a:off x="3490774" y="3539863"/>
          <a:ext cx="2007080" cy="174615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Data Scientist</a:t>
          </a:r>
        </a:p>
      </dsp:txBody>
      <dsp:txXfrm rot="-5400000">
        <a:off x="3893344" y="3722173"/>
        <a:ext cx="1201939" cy="1381540"/>
      </dsp:txXfrm>
    </dsp:sp>
    <dsp:sp modelId="{A86F0B25-A39C-4A0A-A0F1-837784377415}">
      <dsp:nvSpPr>
        <dsp:cNvPr id="0" name=""/>
        <dsp:cNvSpPr/>
      </dsp:nvSpPr>
      <dsp:spPr>
        <a:xfrm>
          <a:off x="5420382" y="3810819"/>
          <a:ext cx="2239901" cy="1204248"/>
        </a:xfrm>
        <a:prstGeom prst="rect">
          <a:avLst/>
        </a:prstGeom>
        <a:noFill/>
        <a:ln>
          <a:noFill/>
        </a:ln>
        <a:effectLst/>
      </dsp:spPr>
      <dsp:style>
        <a:lnRef idx="0">
          <a:scrgbClr r="0" g="0" b="0"/>
        </a:lnRef>
        <a:fillRef idx="0">
          <a:scrgbClr r="0" g="0" b="0"/>
        </a:fillRef>
        <a:effectRef idx="0">
          <a:scrgbClr r="0" g="0" b="0"/>
        </a:effectRef>
        <a:fontRef idx="minor"/>
      </dsp:style>
    </dsp:sp>
    <dsp:sp modelId="{BD1B0249-CBAB-4EFC-8AF6-C08DF8ADB67E}">
      <dsp:nvSpPr>
        <dsp:cNvPr id="0" name=""/>
        <dsp:cNvSpPr/>
      </dsp:nvSpPr>
      <dsp:spPr>
        <a:xfrm rot="5400000">
          <a:off x="1604922" y="3539863"/>
          <a:ext cx="2007080" cy="1746159"/>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e-DE" sz="1800" kern="1200" dirty="0"/>
            <a:t>Data Analyst</a:t>
          </a:r>
        </a:p>
      </dsp:txBody>
      <dsp:txXfrm rot="-5400000">
        <a:off x="2007492" y="3722173"/>
        <a:ext cx="1201939" cy="138154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DDA21-2BF7-4F7E-B75B-DC1EAA079F3D}" type="datetimeFigureOut">
              <a:rPr lang="de-DE" smtClean="0"/>
              <a:t>23.02.2021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7F601-B756-4D56-8C37-592428CB9254}" type="slidenum">
              <a:rPr lang="de-DE" smtClean="0"/>
              <a:t>‹Nr.›</a:t>
            </a:fld>
            <a:endParaRPr lang="de-DE"/>
          </a:p>
        </p:txBody>
      </p:sp>
    </p:spTree>
    <p:extLst>
      <p:ext uri="{BB962C8B-B14F-4D97-AF65-F5344CB8AC3E}">
        <p14:creationId xmlns:p14="http://schemas.microsoft.com/office/powerpoint/2010/main" val="384851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orbes.com/sites/paulmonckton/2018/05/18/instagram-guide-how-to-share-posts-in-your-storie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destatis.de/DE/Themen/Gesellschaft-Umwelt/Bildung-Forschung-Kultur/Hochschulen/Publikationen/Downloads-Hochschulen/studierende-hochschulen-endg-2110410207004.pdf?__blob=publicationFile"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Urheberrechtsfreie Bilder</a:t>
            </a:r>
          </a:p>
        </p:txBody>
      </p:sp>
      <p:sp>
        <p:nvSpPr>
          <p:cNvPr id="4" name="Foliennummernplatzhalter 3"/>
          <p:cNvSpPr>
            <a:spLocks noGrp="1"/>
          </p:cNvSpPr>
          <p:nvPr>
            <p:ph type="sldNum" sz="quarter" idx="5"/>
          </p:nvPr>
        </p:nvSpPr>
        <p:spPr/>
        <p:txBody>
          <a:bodyPr/>
          <a:lstStyle/>
          <a:p>
            <a:fld id="{C767F601-B756-4D56-8C37-592428CB9254}" type="slidenum">
              <a:rPr lang="de-DE" smtClean="0"/>
              <a:t>5</a:t>
            </a:fld>
            <a:endParaRPr lang="de-DE"/>
          </a:p>
        </p:txBody>
      </p:sp>
    </p:spTree>
    <p:extLst>
      <p:ext uri="{BB962C8B-B14F-4D97-AF65-F5344CB8AC3E}">
        <p14:creationId xmlns:p14="http://schemas.microsoft.com/office/powerpoint/2010/main" val="2425194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a:p>
            <a:r>
              <a:rPr lang="de-DE" dirty="0"/>
              <a:t>https://goo.gl/images/mFBHMy</a:t>
            </a:r>
          </a:p>
          <a:p>
            <a:r>
              <a:rPr lang="de-DE" dirty="0"/>
              <a:t>https://goo.gl/images/XanGPt</a:t>
            </a:r>
          </a:p>
          <a:p>
            <a:endParaRPr lang="de-DE" dirty="0"/>
          </a:p>
        </p:txBody>
      </p:sp>
      <p:sp>
        <p:nvSpPr>
          <p:cNvPr id="4" name="Foliennummernplatzhalter 3"/>
          <p:cNvSpPr>
            <a:spLocks noGrp="1"/>
          </p:cNvSpPr>
          <p:nvPr>
            <p:ph type="sldNum" sz="quarter" idx="10"/>
          </p:nvPr>
        </p:nvSpPr>
        <p:spPr/>
        <p:txBody>
          <a:bodyPr/>
          <a:lstStyle/>
          <a:p>
            <a:fld id="{E49381F8-F1C5-473C-82D3-4A56FBD5CEB6}" type="slidenum">
              <a:rPr lang="de-DE" smtClean="0"/>
              <a:t>41</a:t>
            </a:fld>
            <a:endParaRPr lang="de-DE"/>
          </a:p>
        </p:txBody>
      </p:sp>
    </p:spTree>
    <p:extLst>
      <p:ext uri="{BB962C8B-B14F-4D97-AF65-F5344CB8AC3E}">
        <p14:creationId xmlns:p14="http://schemas.microsoft.com/office/powerpoint/2010/main" val="136396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a:p>
            <a:r>
              <a:rPr lang="de-DE" dirty="0"/>
              <a:t>https://goo.gl/images/mFBHMy</a:t>
            </a:r>
          </a:p>
          <a:p>
            <a:r>
              <a:rPr lang="de-DE" dirty="0"/>
              <a:t>https://goo.gl/images/XanGPt</a:t>
            </a:r>
          </a:p>
          <a:p>
            <a:endParaRPr lang="de-DE" dirty="0"/>
          </a:p>
        </p:txBody>
      </p:sp>
      <p:sp>
        <p:nvSpPr>
          <p:cNvPr id="4" name="Foliennummernplatzhalter 3"/>
          <p:cNvSpPr>
            <a:spLocks noGrp="1"/>
          </p:cNvSpPr>
          <p:nvPr>
            <p:ph type="sldNum" sz="quarter" idx="10"/>
          </p:nvPr>
        </p:nvSpPr>
        <p:spPr/>
        <p:txBody>
          <a:bodyPr/>
          <a:lstStyle/>
          <a:p>
            <a:fld id="{E49381F8-F1C5-473C-82D3-4A56FBD5CEB6}" type="slidenum">
              <a:rPr lang="de-DE" smtClean="0"/>
              <a:t>42</a:t>
            </a:fld>
            <a:endParaRPr lang="de-DE"/>
          </a:p>
        </p:txBody>
      </p:sp>
    </p:spTree>
    <p:extLst>
      <p:ext uri="{BB962C8B-B14F-4D97-AF65-F5344CB8AC3E}">
        <p14:creationId xmlns:p14="http://schemas.microsoft.com/office/powerpoint/2010/main" val="3242723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Die Wirtschaftsinformatik fungiert als </a:t>
            </a:r>
            <a:r>
              <a:rPr lang="de-DE" sz="1200" b="1" u="sng" kern="1200" dirty="0">
                <a:solidFill>
                  <a:schemeClr val="tx1"/>
                </a:solidFill>
                <a:effectLst/>
                <a:latin typeface="Arial" charset="0"/>
                <a:ea typeface="ＭＳ Ｐゴシック" charset="0"/>
                <a:cs typeface="+mn-cs"/>
              </a:rPr>
              <a:t>wichtige Schnittstelle zwischen Technik und Individuen, Unternehmen und der Gesellschaft </a:t>
            </a:r>
            <a:r>
              <a:rPr lang="de-DE" sz="1200" kern="1200" dirty="0">
                <a:solidFill>
                  <a:schemeClr val="tx1"/>
                </a:solidFill>
                <a:effectLst/>
                <a:latin typeface="Arial" charset="0"/>
                <a:ea typeface="ＭＳ Ｐゴシック" charset="0"/>
                <a:cs typeface="+mn-cs"/>
              </a:rPr>
              <a:t>in hochaktuellen Themenbereichen wie Künstliche Intelligenz, Blockchain (Distributed Ledger Technologien) und </a:t>
            </a:r>
            <a:r>
              <a:rPr lang="de-DE" sz="1200" kern="1200" dirty="0" err="1">
                <a:solidFill>
                  <a:schemeClr val="tx1"/>
                </a:solidFill>
                <a:effectLst/>
                <a:latin typeface="Arial" charset="0"/>
                <a:ea typeface="ＭＳ Ｐゴシック" charset="0"/>
                <a:cs typeface="+mn-cs"/>
              </a:rPr>
              <a:t>Augmented</a:t>
            </a:r>
            <a:r>
              <a:rPr lang="de-DE" sz="1200" kern="1200" dirty="0">
                <a:solidFill>
                  <a:schemeClr val="tx1"/>
                </a:solidFill>
                <a:effectLst/>
                <a:latin typeface="Arial" charset="0"/>
                <a:ea typeface="ＭＳ Ｐゴシック" charset="0"/>
                <a:cs typeface="+mn-cs"/>
              </a:rPr>
              <a:t> Reality, welche das Potenzial haben, unser Leben langfristig und grundlegend zu verändern. </a:t>
            </a:r>
          </a:p>
          <a:p>
            <a:r>
              <a:rPr lang="de-DE" sz="1200" kern="1200" dirty="0">
                <a:solidFill>
                  <a:schemeClr val="tx1"/>
                </a:solidFill>
                <a:effectLst/>
                <a:latin typeface="Arial" charset="0"/>
                <a:ea typeface="ＭＳ Ｐゴシック" charset="0"/>
                <a:cs typeface="+mn-cs"/>
              </a:rPr>
              <a:t>Als Wirtschaftsinformatikerin, als Wirtschaftsinformatiker bringen Sie nicht nur die </a:t>
            </a:r>
            <a:r>
              <a:rPr lang="de-DE" sz="1200" b="1" u="sng" kern="1200" dirty="0">
                <a:solidFill>
                  <a:schemeClr val="tx1"/>
                </a:solidFill>
                <a:effectLst/>
                <a:latin typeface="Arial" charset="0"/>
                <a:ea typeface="ＭＳ Ｐゴシック" charset="0"/>
                <a:cs typeface="+mn-cs"/>
              </a:rPr>
              <a:t>notwendigen technischen Kompetenzen</a:t>
            </a:r>
            <a:r>
              <a:rPr lang="de-DE" sz="1200" kern="1200" dirty="0">
                <a:solidFill>
                  <a:schemeClr val="tx1"/>
                </a:solidFill>
                <a:effectLst/>
                <a:latin typeface="Arial" charset="0"/>
                <a:ea typeface="ＭＳ Ｐゴシック" charset="0"/>
                <a:cs typeface="+mn-cs"/>
              </a:rPr>
              <a:t> zu diesen Themenbereichen mit. Sie werden also die Funktionsweise von Neuronalen Netzwerken und Maschinellem Lernen als Methoden der Künstlichen Intelligenz verstehen, wichtige Design Charakteristika von Distributed Ledger Technologien bewerten und wirksame Einsatzszenarien von </a:t>
            </a:r>
            <a:r>
              <a:rPr lang="de-DE" sz="1200" kern="1200" dirty="0" err="1">
                <a:solidFill>
                  <a:schemeClr val="tx1"/>
                </a:solidFill>
                <a:effectLst/>
                <a:latin typeface="Arial" charset="0"/>
                <a:ea typeface="ＭＳ Ｐゴシック" charset="0"/>
                <a:cs typeface="+mn-cs"/>
              </a:rPr>
              <a:t>Augmented</a:t>
            </a:r>
            <a:r>
              <a:rPr lang="de-DE" sz="1200" kern="1200" dirty="0">
                <a:solidFill>
                  <a:schemeClr val="tx1"/>
                </a:solidFill>
                <a:effectLst/>
                <a:latin typeface="Arial" charset="0"/>
                <a:ea typeface="ＭＳ Ｐゴシック" charset="0"/>
                <a:cs typeface="+mn-cs"/>
              </a:rPr>
              <a:t> Reality anhand vorhandener Datensätze entwickeln können. </a:t>
            </a:r>
          </a:p>
          <a:p>
            <a:r>
              <a:rPr lang="de-DE" sz="1200" kern="1200" dirty="0">
                <a:solidFill>
                  <a:schemeClr val="tx1"/>
                </a:solidFill>
                <a:effectLst/>
                <a:latin typeface="Arial" charset="0"/>
                <a:ea typeface="ＭＳ Ｐゴシック" charset="0"/>
                <a:cs typeface="+mn-cs"/>
              </a:rPr>
              <a:t>Als Wirtschaftsinformatiker, als </a:t>
            </a:r>
            <a:r>
              <a:rPr lang="de-DE" sz="1200" kern="1200" dirty="0" err="1">
                <a:solidFill>
                  <a:schemeClr val="tx1"/>
                </a:solidFill>
                <a:effectLst/>
                <a:latin typeface="Arial" charset="0"/>
                <a:ea typeface="ＭＳ Ｐゴシック" charset="0"/>
                <a:cs typeface="+mn-cs"/>
              </a:rPr>
              <a:t>Wirtschafstinformatikerin</a:t>
            </a:r>
            <a:r>
              <a:rPr lang="de-DE" sz="1200" kern="1200" dirty="0">
                <a:solidFill>
                  <a:schemeClr val="tx1"/>
                </a:solidFill>
                <a:effectLst/>
                <a:latin typeface="Arial" charset="0"/>
                <a:ea typeface="ＭＳ Ｐゴシック" charset="0"/>
                <a:cs typeface="+mn-cs"/>
              </a:rPr>
              <a:t> weisen Sie aber vor allem auch </a:t>
            </a:r>
            <a:r>
              <a:rPr lang="de-DE" sz="1200" b="1" u="sng" kern="1200" dirty="0">
                <a:solidFill>
                  <a:schemeClr val="tx1"/>
                </a:solidFill>
                <a:effectLst/>
                <a:latin typeface="Arial" charset="0"/>
                <a:ea typeface="ＭＳ Ｐゴシック" charset="0"/>
                <a:cs typeface="+mn-cs"/>
              </a:rPr>
              <a:t>fachliche und kommunikative Fähigkeiten </a:t>
            </a:r>
            <a:r>
              <a:rPr lang="de-DE" sz="1200" kern="1200" dirty="0">
                <a:solidFill>
                  <a:schemeClr val="tx1"/>
                </a:solidFill>
                <a:effectLst/>
                <a:latin typeface="Arial" charset="0"/>
                <a:ea typeface="ＭＳ Ｐゴシック" charset="0"/>
                <a:cs typeface="+mn-cs"/>
              </a:rPr>
              <a:t>auf, um die technischen </a:t>
            </a:r>
            <a:r>
              <a:rPr lang="de-DE" sz="1200" b="1" u="sng" kern="1200" dirty="0">
                <a:solidFill>
                  <a:schemeClr val="tx1"/>
                </a:solidFill>
                <a:effectLst/>
                <a:latin typeface="Arial" charset="0"/>
                <a:ea typeface="ＭＳ Ｐゴシック" charset="0"/>
                <a:cs typeface="+mn-cs"/>
              </a:rPr>
              <a:t>Lösungen erfolgreich und nachhaltig im Unternehmen zu etablieren</a:t>
            </a:r>
            <a:r>
              <a:rPr lang="de-DE" sz="1200" kern="1200" dirty="0">
                <a:solidFill>
                  <a:schemeClr val="tx1"/>
                </a:solidFill>
                <a:effectLst/>
                <a:latin typeface="Arial" charset="0"/>
                <a:ea typeface="ＭＳ Ｐゴシック" charset="0"/>
                <a:cs typeface="+mn-cs"/>
              </a:rPr>
              <a:t>. Sie werden daher wissen, wie man die </a:t>
            </a:r>
            <a:r>
              <a:rPr lang="de-DE" sz="1200" b="1" u="sng" kern="1200" dirty="0">
                <a:solidFill>
                  <a:schemeClr val="tx1"/>
                </a:solidFill>
                <a:effectLst/>
                <a:latin typeface="Arial" charset="0"/>
                <a:ea typeface="ＭＳ Ｐゴシック" charset="0"/>
                <a:cs typeface="+mn-cs"/>
              </a:rPr>
              <a:t>Akzeptanz von innovativen Technologien </a:t>
            </a:r>
            <a:r>
              <a:rPr lang="de-DE" sz="1200" kern="1200" dirty="0">
                <a:solidFill>
                  <a:schemeClr val="tx1"/>
                </a:solidFill>
                <a:effectLst/>
                <a:latin typeface="Arial" charset="0"/>
                <a:ea typeface="ＭＳ Ｐゴシック" charset="0"/>
                <a:cs typeface="+mn-cs"/>
              </a:rPr>
              <a:t>bei Mitarbeitern erhöhen kann. Welche Bedürfnisse einzelne Fachbereiche in Unternehmen haben und wie man die Technologien daher bedürfnisorientiert anpassen muss. </a:t>
            </a:r>
          </a:p>
          <a:p>
            <a:r>
              <a:rPr lang="de-DE" sz="1200" kern="1200" dirty="0">
                <a:solidFill>
                  <a:schemeClr val="tx1"/>
                </a:solidFill>
                <a:effectLst/>
                <a:latin typeface="Arial" charset="0"/>
                <a:ea typeface="ＭＳ Ｐゴシック" charset="0"/>
                <a:cs typeface="+mn-cs"/>
              </a:rPr>
              <a:t>Denn als Wirtschaftsinformatiker nehmen Sie stets eine </a:t>
            </a:r>
            <a:r>
              <a:rPr lang="de-DE" sz="1200" b="1" u="sng" kern="1200" dirty="0">
                <a:solidFill>
                  <a:schemeClr val="tx1"/>
                </a:solidFill>
                <a:effectLst/>
                <a:latin typeface="Arial" charset="0"/>
                <a:ea typeface="ＭＳ Ｐゴシック" charset="0"/>
                <a:cs typeface="+mn-cs"/>
              </a:rPr>
              <a:t>sozio-technische Perspektive</a:t>
            </a:r>
            <a:r>
              <a:rPr lang="de-DE" sz="1200" kern="1200" dirty="0">
                <a:solidFill>
                  <a:schemeClr val="tx1"/>
                </a:solidFill>
                <a:effectLst/>
                <a:latin typeface="Arial" charset="0"/>
                <a:ea typeface="ＭＳ Ｐゴシック" charset="0"/>
                <a:cs typeface="+mn-cs"/>
              </a:rPr>
              <a:t> als Schnittstellenfunktion ein.</a:t>
            </a:r>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43</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683938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44</a:t>
            </a:fld>
            <a:endParaRPr lang="de-DE"/>
          </a:p>
        </p:txBody>
      </p:sp>
    </p:spTree>
    <p:extLst>
      <p:ext uri="{BB962C8B-B14F-4D97-AF65-F5344CB8AC3E}">
        <p14:creationId xmlns:p14="http://schemas.microsoft.com/office/powerpoint/2010/main" val="2442953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588D5DB-2CF2-4FB4-95CB-2C3E62DFA989}" type="slidenum">
              <a:rPr lang="de-DE" smtClean="0"/>
              <a:pPr/>
              <a:t>45</a:t>
            </a:fld>
            <a:endParaRPr lang="de-DE"/>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991106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lienbildplatzhalter 1"/>
          <p:cNvSpPr>
            <a:spLocks noGrp="1" noRot="1" noChangeAspect="1" noTextEdit="1"/>
          </p:cNvSpPr>
          <p:nvPr>
            <p:ph type="sldImg"/>
          </p:nvPr>
        </p:nvSpPr>
        <p:spPr>
          <a:ln/>
        </p:spPr>
      </p:sp>
      <p:sp>
        <p:nvSpPr>
          <p:cNvPr id="29699" name="Notizenplatzhalter 2"/>
          <p:cNvSpPr>
            <a:spLocks noGrp="1"/>
          </p:cNvSpPr>
          <p:nvPr>
            <p:ph type="body" idx="1"/>
          </p:nvPr>
        </p:nvSpPr>
        <p:spPr>
          <a:noFill/>
          <a:ln/>
        </p:spPr>
        <p:txBody>
          <a:bodyPr/>
          <a:lstStyle/>
          <a:p>
            <a:pPr eaLnBrk="1" hangingPunct="1"/>
            <a:endParaRPr lang="de-DE"/>
          </a:p>
        </p:txBody>
      </p:sp>
      <p:sp>
        <p:nvSpPr>
          <p:cNvPr id="29700" name="Foliennummernplatzhalter 3"/>
          <p:cNvSpPr>
            <a:spLocks noGrp="1"/>
          </p:cNvSpPr>
          <p:nvPr>
            <p:ph type="sldNum" sz="quarter" idx="5"/>
          </p:nvPr>
        </p:nvSpPr>
        <p:spPr>
          <a:noFill/>
        </p:spPr>
        <p:txBody>
          <a:bodyPr/>
          <a:lstStyle/>
          <a:p>
            <a:fld id="{21863A35-F73D-4F79-B159-0320E3B445F3}" type="slidenum">
              <a:rPr lang="de-DE" smtClean="0"/>
              <a:pPr/>
              <a:t>46</a:t>
            </a:fld>
            <a:endParaRPr lang="de-DE"/>
          </a:p>
        </p:txBody>
      </p:sp>
    </p:spTree>
    <p:extLst>
      <p:ext uri="{BB962C8B-B14F-4D97-AF65-F5344CB8AC3E}">
        <p14:creationId xmlns:p14="http://schemas.microsoft.com/office/powerpoint/2010/main" val="504966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de-DE" dirty="0"/>
              <a:t>Situation</a:t>
            </a:r>
          </a:p>
          <a:p>
            <a:pPr marL="171450" indent="-171450">
              <a:buFont typeface="Arial" panose="020B0604020202020204" pitchFamily="34" charset="0"/>
              <a:buChar char="•"/>
            </a:pPr>
            <a:r>
              <a:rPr lang="de-DE" dirty="0"/>
              <a:t>Der Handel war seit jeher der Mittelpunkt</a:t>
            </a:r>
            <a:r>
              <a:rPr lang="de-DE" baseline="0" dirty="0"/>
              <a:t> innerstädtischen Lebens. Marktplätze haben das Leben in Städten geprägt. Neben dem „Business“ ist das Handeln aber auch Ausdruck eines urbanen Lebensgefühlt und schafft Zugehörigkeit für die Bürger einer Stadt.</a:t>
            </a:r>
          </a:p>
          <a:p>
            <a:pPr marL="171450" indent="-171450">
              <a:buFont typeface="Arial" panose="020B0604020202020204" pitchFamily="34" charset="0"/>
              <a:buChar char="•"/>
            </a:pPr>
            <a:r>
              <a:rPr lang="de-DE" baseline="0" dirty="0"/>
              <a:t>Es gab viele </a:t>
            </a:r>
            <a:r>
              <a:rPr lang="de-DE" baseline="0" dirty="0" err="1"/>
              <a:t>disruptive</a:t>
            </a:r>
            <a:r>
              <a:rPr lang="de-DE" baseline="0" dirty="0"/>
              <a:t> Trends, wie etwa die Etablierung von Shopping Malls. Diese Trends hatten häufig eine Neuausrichtung des Handels zur Folge. Stichwort: Handel ist Wandel</a:t>
            </a:r>
          </a:p>
          <a:p>
            <a:pPr marL="171450" indent="-171450">
              <a:buFont typeface="Arial" panose="020B0604020202020204" pitchFamily="34" charset="0"/>
              <a:buChar char="•"/>
            </a:pPr>
            <a:r>
              <a:rPr lang="de-DE" baseline="0" dirty="0"/>
              <a:t>In vielen Städten leidet der Einzelhandel darunter, dass Kunden online einkaufen. Der Umsatz im Handel steigt daher weniger stark als der Online-Umsatz</a:t>
            </a:r>
          </a:p>
          <a:p>
            <a:pPr marL="171450" indent="-171450">
              <a:buFont typeface="Arial" panose="020B0604020202020204" pitchFamily="34" charset="0"/>
              <a:buChar char="•"/>
            </a:pPr>
            <a:r>
              <a:rPr lang="de-DE" baseline="0" dirty="0"/>
              <a:t>Die Digitalisierung erschafft digitale Superstars, die einen großen Teil des Handels auf sich vereinen (</a:t>
            </a:r>
            <a:r>
              <a:rPr lang="de-DE" baseline="0" dirty="0" err="1"/>
              <a:t>amazon</a:t>
            </a:r>
            <a:r>
              <a:rPr lang="de-DE" baseline="0" dirty="0"/>
              <a:t>). Aber auch Versandhändler und Filialisten spielen eine große Rolle.</a:t>
            </a:r>
          </a:p>
          <a:p>
            <a:pPr marL="171450" indent="-171450">
              <a:buFont typeface="Arial" panose="020B0604020202020204" pitchFamily="34" charset="0"/>
              <a:buChar char="•"/>
            </a:pPr>
            <a:r>
              <a:rPr lang="de-DE" baseline="0" dirty="0"/>
              <a:t>Der kleine, inhabergeführte Einzelhandel hinkt dieser Entwicklung hinterher und hat sich nicht ausreichend digitalisiert.</a:t>
            </a:r>
          </a:p>
          <a:p>
            <a:endParaRPr lang="de-DE" baseline="0" dirty="0"/>
          </a:p>
          <a:p>
            <a:r>
              <a:rPr lang="de-DE" baseline="0" dirty="0"/>
              <a:t>Lösung:</a:t>
            </a:r>
          </a:p>
          <a:p>
            <a:pPr marL="171450" indent="-171450">
              <a:buFont typeface="Arial" panose="020B0604020202020204" pitchFamily="34" charset="0"/>
              <a:buChar char="•"/>
            </a:pPr>
            <a:r>
              <a:rPr lang="de-DE" baseline="0" dirty="0"/>
              <a:t>Wir haben eine digitale Plattform entwickelt, die es auch kleinen Händlern in Innenstädten ermöglicht, Kunden digital und tagesaktuell anzusprechen</a:t>
            </a:r>
          </a:p>
          <a:p>
            <a:pPr marL="171450" indent="-171450">
              <a:buFont typeface="Arial" panose="020B0604020202020204" pitchFamily="34" charset="0"/>
              <a:buChar char="•"/>
            </a:pPr>
            <a:r>
              <a:rPr lang="de-DE" baseline="0" dirty="0"/>
              <a:t>Kunden definieren Aktionen, die Kunden am </a:t>
            </a:r>
            <a:r>
              <a:rPr lang="de-DE" baseline="0" dirty="0" err="1"/>
              <a:t>SmartPhone</a:t>
            </a:r>
            <a:r>
              <a:rPr lang="de-DE" baseline="0" dirty="0"/>
              <a:t> ansehen können</a:t>
            </a:r>
          </a:p>
          <a:p>
            <a:pPr marL="171450" indent="-171450">
              <a:buFont typeface="Arial" panose="020B0604020202020204" pitchFamily="34" charset="0"/>
              <a:buChar char="•"/>
            </a:pPr>
            <a:r>
              <a:rPr lang="de-DE" baseline="0" dirty="0"/>
              <a:t>Zudem werden Aktionen bei einem Innenstadtbesuch ortsbezogen ausgelöst (interaktives Einkaufserlebnis)</a:t>
            </a:r>
          </a:p>
          <a:p>
            <a:pPr marL="171450" indent="-171450">
              <a:buFont typeface="Arial" panose="020B0604020202020204" pitchFamily="34" charset="0"/>
              <a:buChar char="•"/>
            </a:pPr>
            <a:r>
              <a:rPr lang="de-DE" baseline="0" dirty="0"/>
              <a:t>Partner ist die Werbegemeinschaft Paderborn, die die Lösung langfristig bereitstellen will.</a:t>
            </a:r>
          </a:p>
          <a:p>
            <a:pPr marL="171450" indent="-171450">
              <a:buFont typeface="Arial" panose="020B0604020202020204" pitchFamily="34" charset="0"/>
              <a:buChar char="•"/>
            </a:pPr>
            <a:r>
              <a:rPr lang="de-DE" baseline="0" dirty="0"/>
              <a:t>Das City Management ist eine Organisationseinheit der Stadt Paderborn und kümmert sich um die Weiterentwicklung des Handels.</a:t>
            </a:r>
          </a:p>
          <a:p>
            <a:endParaRPr lang="de-DE" dirty="0"/>
          </a:p>
        </p:txBody>
      </p:sp>
      <p:sp>
        <p:nvSpPr>
          <p:cNvPr id="4" name="Foliennummernplatzhalter 3"/>
          <p:cNvSpPr>
            <a:spLocks noGrp="1"/>
          </p:cNvSpPr>
          <p:nvPr>
            <p:ph type="sldNum" sz="quarter" idx="10"/>
          </p:nvPr>
        </p:nvSpPr>
        <p:spPr/>
        <p:txBody>
          <a:bodyPr/>
          <a:lstStyle/>
          <a:p>
            <a:fld id="{CD511DDC-7A8F-4EF6-B159-8EB76E68B37A}" type="slidenum">
              <a:rPr lang="de-DE" smtClean="0"/>
              <a:t>49</a:t>
            </a:fld>
            <a:endParaRPr lang="de-DE"/>
          </a:p>
        </p:txBody>
      </p:sp>
    </p:spTree>
    <p:extLst>
      <p:ext uri="{BB962C8B-B14F-4D97-AF65-F5344CB8AC3E}">
        <p14:creationId xmlns:p14="http://schemas.microsoft.com/office/powerpoint/2010/main" val="3299006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Wir haben die Stadt Paderborn mit über 200 Funksendern</a:t>
            </a:r>
            <a:r>
              <a:rPr lang="de-DE" baseline="0" dirty="0"/>
              <a:t> (sog. </a:t>
            </a:r>
            <a:r>
              <a:rPr lang="de-DE" baseline="0" dirty="0" err="1"/>
              <a:t>Beacons</a:t>
            </a:r>
            <a:r>
              <a:rPr lang="de-DE" baseline="0" dirty="0"/>
              <a:t>) digitalisiert.</a:t>
            </a:r>
          </a:p>
          <a:p>
            <a:r>
              <a:rPr lang="de-DE" baseline="0" dirty="0"/>
              <a:t>Wenn das </a:t>
            </a:r>
            <a:r>
              <a:rPr lang="de-DE" baseline="0" dirty="0" err="1"/>
              <a:t>SmartPhone</a:t>
            </a:r>
            <a:r>
              <a:rPr lang="de-DE" baseline="0" dirty="0"/>
              <a:t> eines Kunden ein </a:t>
            </a:r>
            <a:r>
              <a:rPr lang="de-DE" baseline="0" dirty="0" err="1"/>
              <a:t>Beacon</a:t>
            </a:r>
            <a:r>
              <a:rPr lang="de-DE" baseline="0" dirty="0"/>
              <a:t>-Signal empfängt, löst es standortbezogene Aktionen aus</a:t>
            </a:r>
          </a:p>
          <a:p>
            <a:r>
              <a:rPr lang="de-DE" baseline="0" dirty="0"/>
              <a:t>Das können Gutscheine sein, aber auch Aktionen (Lesungen, Vorführungen, …)</a:t>
            </a:r>
          </a:p>
          <a:p>
            <a:r>
              <a:rPr lang="de-DE" baseline="0" dirty="0"/>
              <a:t>Der Kreativität sind keine Grenzen gesetzt.</a:t>
            </a:r>
          </a:p>
          <a:p>
            <a:r>
              <a:rPr lang="de-DE" baseline="0" dirty="0"/>
              <a:t>Die App steht für Google und iOS zur Verfügung</a:t>
            </a:r>
          </a:p>
          <a:p>
            <a:r>
              <a:rPr lang="de-DE" baseline="0" dirty="0"/>
              <a:t>Datenschutzbestimmungen werden eingehalten</a:t>
            </a:r>
          </a:p>
          <a:p>
            <a:r>
              <a:rPr lang="de-DE" baseline="0" dirty="0"/>
              <a:t>Falls Kunden zustimmen werden auch Daten gesammelt. So können Händler den Erfolg ihrer Aktionen prüfen und sich verbessern. Zudem lernen wir, wie Kunden einkaufen gehen und sich durch eine Innenstadt bewegen.</a:t>
            </a:r>
          </a:p>
          <a:p>
            <a:r>
              <a:rPr lang="de-DE" baseline="0" dirty="0"/>
              <a:t>Wir sind die ersten, die so eine Lösung für eine Innenstadt (nicht für Einkaufszentren) entwickelt haben.</a:t>
            </a:r>
            <a:endParaRPr lang="de-DE" dirty="0"/>
          </a:p>
        </p:txBody>
      </p:sp>
      <p:sp>
        <p:nvSpPr>
          <p:cNvPr id="4" name="Foliennummernplatzhalter 3"/>
          <p:cNvSpPr>
            <a:spLocks noGrp="1"/>
          </p:cNvSpPr>
          <p:nvPr>
            <p:ph type="sldNum" sz="quarter" idx="10"/>
          </p:nvPr>
        </p:nvSpPr>
        <p:spPr/>
        <p:txBody>
          <a:bodyPr/>
          <a:lstStyle/>
          <a:p>
            <a:fld id="{CD511DDC-7A8F-4EF6-B159-8EB76E68B37A}" type="slidenum">
              <a:rPr lang="de-DE" smtClean="0"/>
              <a:t>50</a:t>
            </a:fld>
            <a:endParaRPr lang="de-DE"/>
          </a:p>
        </p:txBody>
      </p:sp>
    </p:spTree>
    <p:extLst>
      <p:ext uri="{BB962C8B-B14F-4D97-AF65-F5344CB8AC3E}">
        <p14:creationId xmlns:p14="http://schemas.microsoft.com/office/powerpoint/2010/main" val="2525272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Hier Auswertungen echter Daten</a:t>
            </a:r>
            <a:r>
              <a:rPr lang="de-DE" baseline="0" dirty="0"/>
              <a:t> für </a:t>
            </a:r>
            <a:r>
              <a:rPr lang="de-DE" baseline="0" dirty="0" err="1"/>
              <a:t>Libori</a:t>
            </a:r>
            <a:r>
              <a:rPr lang="de-DE" baseline="0" dirty="0"/>
              <a:t> 2019 (rot sind vor allem die Bereiche mit Bühnen) (links) und normale Einkaufswochen (rechts) anhand eines Geoinformationssystems (GIS).</a:t>
            </a:r>
            <a:endParaRPr lang="de-DE" dirty="0"/>
          </a:p>
        </p:txBody>
      </p:sp>
      <p:sp>
        <p:nvSpPr>
          <p:cNvPr id="4" name="Foliennummernplatzhalter 3"/>
          <p:cNvSpPr>
            <a:spLocks noGrp="1"/>
          </p:cNvSpPr>
          <p:nvPr>
            <p:ph type="sldNum" sz="quarter" idx="10"/>
          </p:nvPr>
        </p:nvSpPr>
        <p:spPr/>
        <p:txBody>
          <a:bodyPr/>
          <a:lstStyle/>
          <a:p>
            <a:fld id="{CD511DDC-7A8F-4EF6-B159-8EB76E68B37A}" type="slidenum">
              <a:rPr lang="de-DE" smtClean="0"/>
              <a:t>51</a:t>
            </a:fld>
            <a:endParaRPr lang="de-DE"/>
          </a:p>
        </p:txBody>
      </p:sp>
    </p:spTree>
    <p:extLst>
      <p:ext uri="{BB962C8B-B14F-4D97-AF65-F5344CB8AC3E}">
        <p14:creationId xmlns:p14="http://schemas.microsoft.com/office/powerpoint/2010/main" val="421163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hlinkClick r:id="rId3"/>
              </a:rPr>
              <a:t>https://www.forbes.com/sites/paulmonckton/2018/05/18/instagram-guide-how-to-share-posts-in-your-stories/</a:t>
            </a:r>
            <a:endParaRPr lang="de-DE" dirty="0">
              <a:hlinkClick r:id="" action="ppaction://noaction"/>
            </a:endParaRPr>
          </a:p>
          <a:p>
            <a:r>
              <a:rPr lang="de-DE" dirty="0">
                <a:hlinkClick r:id="" action="ppaction://noaction"/>
              </a:rPr>
              <a:t>https://de.slideshare.net/ervler/the-shape-of-brand-conversations</a:t>
            </a:r>
            <a:endParaRPr lang="de-DE" dirty="0"/>
          </a:p>
          <a:p>
            <a:endParaRPr lang="de-DE" dirty="0"/>
          </a:p>
          <a:p>
            <a:r>
              <a:rPr lang="de-DE" dirty="0"/>
              <a:t>Wie</a:t>
            </a:r>
            <a:r>
              <a:rPr lang="de-DE" baseline="0" dirty="0"/>
              <a:t> funktioniert Ausbreitung in sozialen Medien?</a:t>
            </a:r>
          </a:p>
          <a:p>
            <a:r>
              <a:rPr lang="de-DE" baseline="0" dirty="0"/>
              <a:t>Man postet ein Bild – verrückte Schuhe…</a:t>
            </a:r>
          </a:p>
          <a:p>
            <a:r>
              <a:rPr lang="de-DE" baseline="0" dirty="0"/>
              <a:t>Leute klicken auf das Herz – LIKES</a:t>
            </a:r>
          </a:p>
          <a:p>
            <a:r>
              <a:rPr lang="de-DE" baseline="0" dirty="0"/>
              <a:t>In Instagram kann man das </a:t>
            </a:r>
            <a:r>
              <a:rPr lang="de-DE" baseline="0" dirty="0" err="1"/>
              <a:t>Posting</a:t>
            </a:r>
            <a:r>
              <a:rPr lang="de-DE" baseline="0" dirty="0"/>
              <a:t> in der eigenen Story posten und damit TEILEN</a:t>
            </a:r>
          </a:p>
          <a:p>
            <a:r>
              <a:rPr lang="de-DE" baseline="0" dirty="0"/>
              <a:t>Das Ergebnis sieht man rechts (@hey_sarah2002 wird sichtbar für andere) – </a:t>
            </a:r>
          </a:p>
          <a:p>
            <a:r>
              <a:rPr lang="de-DE" baseline="0" dirty="0" err="1"/>
              <a:t>Influencer</a:t>
            </a:r>
            <a:r>
              <a:rPr lang="de-DE" baseline="0" dirty="0"/>
              <a:t> können entstehen</a:t>
            </a:r>
          </a:p>
          <a:p>
            <a:r>
              <a:rPr lang="de-DE" baseline="0" dirty="0"/>
              <a:t>Das wollen auch Unternehmen – aber WIE?? </a:t>
            </a:r>
          </a:p>
          <a:p>
            <a:r>
              <a:rPr lang="de-DE" baseline="0" dirty="0"/>
              <a:t>Hier kommt z.B. die Wirtschaftsinformatik ins Spiel: man muss die dahinterliegenden Prozesse verstehen, Nutzerverhalten modellieren und visualisieren, unterschiedliche Ausbreitungsmuster erforschen</a:t>
            </a:r>
          </a:p>
          <a:p>
            <a:r>
              <a:rPr lang="de-DE" baseline="0" dirty="0"/>
              <a:t>So ein Netzwerk sieht man unten rechts in klein – in Wirklichkeit sieht das viel komplexer aus – wir schauen uns mal zwei Beispiele an…. (nächste Folie)</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891838-FA1D-499D-8B05-BABDE86CC621}"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4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https://www.designboom.com/technology/evolution-desk-harvard-innovation-lab-09-30-2014/</a:t>
            </a:r>
          </a:p>
          <a:p>
            <a:endParaRPr lang="de-DE" dirty="0"/>
          </a:p>
          <a:p>
            <a:r>
              <a:rPr lang="de-DE" dirty="0"/>
              <a:t>https://vimeo.com/channels/1271335/107569286</a:t>
            </a:r>
          </a:p>
          <a:p>
            <a:endParaRPr lang="de-DE" dirty="0"/>
          </a:p>
          <a:p>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6</a:t>
            </a:fld>
            <a:endParaRPr lang="de-DE"/>
          </a:p>
        </p:txBody>
      </p:sp>
    </p:spTree>
    <p:extLst>
      <p:ext uri="{BB962C8B-B14F-4D97-AF65-F5344CB8AC3E}">
        <p14:creationId xmlns:p14="http://schemas.microsoft.com/office/powerpoint/2010/main" val="3562253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https://www.adweek.com/digital/heres-how-lego-won-the-oscars/</a:t>
            </a:r>
          </a:p>
          <a:p>
            <a:r>
              <a:rPr lang="de-DE" dirty="0"/>
              <a:t>Ein Forscher namens </a:t>
            </a:r>
            <a:r>
              <a:rPr lang="de-DE" dirty="0" err="1"/>
              <a:t>Findlay</a:t>
            </a:r>
            <a:r>
              <a:rPr lang="de-DE" baseline="0" dirty="0"/>
              <a:t> hat eine eigene Visualisierungsmethode entwickelt: „</a:t>
            </a:r>
            <a:r>
              <a:rPr lang="de-DE" baseline="0" dirty="0" err="1"/>
              <a:t>Conversation</a:t>
            </a:r>
            <a:r>
              <a:rPr lang="de-DE" baseline="0" dirty="0"/>
              <a:t> </a:t>
            </a:r>
            <a:r>
              <a:rPr lang="de-DE" baseline="0" dirty="0" err="1"/>
              <a:t>Maps</a:t>
            </a:r>
            <a:r>
              <a:rPr lang="de-DE" baseline="0" dirty="0"/>
              <a:t>“ – damit wurden Unterschiede im Onlineverhalten sichtbar. Hier zwei Beispiele im Kontrast:</a:t>
            </a:r>
            <a:endParaRPr lang="de-DE" dirty="0"/>
          </a:p>
          <a:p>
            <a:r>
              <a:rPr lang="de-DE" dirty="0"/>
              <a:t>Bilder</a:t>
            </a:r>
            <a:r>
              <a:rPr lang="de-DE" baseline="0" dirty="0"/>
              <a:t> zeigen: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a:t>Bild links:  </a:t>
            </a:r>
            <a:r>
              <a:rPr lang="de-DE" dirty="0">
                <a:solidFill>
                  <a:schemeClr val="bg1"/>
                </a:solidFill>
              </a:rPr>
              <a:t>Budweiser (Bier) hat emotionale Hundewelpen Werbung beim Superbowl geschaltet – viele </a:t>
            </a:r>
            <a:r>
              <a:rPr lang="de-DE" dirty="0" err="1">
                <a:solidFill>
                  <a:schemeClr val="bg1"/>
                </a:solidFill>
              </a:rPr>
              <a:t>Likes</a:t>
            </a:r>
            <a:r>
              <a:rPr lang="de-DE" dirty="0">
                <a:solidFill>
                  <a:schemeClr val="bg1"/>
                </a:solidFill>
              </a:rPr>
              <a:t> aber es hat sich nicht ausgebreitet – es gibt einen großen</a:t>
            </a:r>
            <a:r>
              <a:rPr lang="de-DE" baseline="0" dirty="0">
                <a:solidFill>
                  <a:schemeClr val="bg1"/>
                </a:solidFill>
              </a:rPr>
              <a:t> Hub in der Mitte und ansonsten nicht viel dezentrale Aktivitäten</a:t>
            </a:r>
            <a:endParaRPr lang="de-DE"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Bild rechts: Lego hat mit seinen </a:t>
            </a:r>
            <a:r>
              <a:rPr lang="de-DE" baseline="0" dirty="0">
                <a:solidFill>
                  <a:schemeClr val="bg1"/>
                </a:solidFill>
              </a:rPr>
              <a:t>Lego-Kinofilmen Überraschungserfolge erzielt, aber </a:t>
            </a:r>
            <a:r>
              <a:rPr lang="de-DE" dirty="0">
                <a:solidFill>
                  <a:schemeClr val="bg1"/>
                </a:solidFill>
              </a:rPr>
              <a:t>keinen Oscar gewonnen und dann einen einen Oscar aus Lego selbst gebaut</a:t>
            </a:r>
            <a:r>
              <a:rPr lang="de-DE" baseline="0" dirty="0">
                <a:solidFill>
                  <a:schemeClr val="bg1"/>
                </a:solidFill>
              </a:rPr>
              <a:t> (oben links) und an die berühmte Moderatorin Oprah </a:t>
            </a:r>
            <a:r>
              <a:rPr lang="de-DE" baseline="0" dirty="0" err="1">
                <a:solidFill>
                  <a:schemeClr val="bg1"/>
                </a:solidFill>
              </a:rPr>
              <a:t>Winfrey</a:t>
            </a:r>
            <a:r>
              <a:rPr lang="de-DE" baseline="0" dirty="0">
                <a:solidFill>
                  <a:schemeClr val="bg1"/>
                </a:solidFill>
              </a:rPr>
              <a:t> </a:t>
            </a:r>
            <a:r>
              <a:rPr lang="de-DE" dirty="0">
                <a:solidFill>
                  <a:schemeClr val="bg1"/>
                </a:solidFill>
              </a:rPr>
              <a:t>vergeben, sehr</a:t>
            </a:r>
            <a:r>
              <a:rPr lang="de-DE" baseline="0" dirty="0">
                <a:solidFill>
                  <a:schemeClr val="bg1"/>
                </a:solidFill>
              </a:rPr>
              <a:t> sichtbar in den sozialen Medien gezeigt und damit sehr viel </a:t>
            </a:r>
            <a:r>
              <a:rPr lang="de-DE" baseline="0" dirty="0" err="1">
                <a:solidFill>
                  <a:schemeClr val="bg1"/>
                </a:solidFill>
              </a:rPr>
              <a:t>Viralität</a:t>
            </a:r>
            <a:r>
              <a:rPr lang="de-DE" baseline="0" dirty="0">
                <a:solidFill>
                  <a:schemeClr val="bg1"/>
                </a:solidFill>
              </a:rPr>
              <a:t> erzeugt. Viele Personen haben das Ganze </a:t>
            </a:r>
            <a:r>
              <a:rPr lang="de-DE" baseline="0" dirty="0" err="1">
                <a:solidFill>
                  <a:schemeClr val="bg1"/>
                </a:solidFill>
              </a:rPr>
              <a:t>geliked</a:t>
            </a:r>
            <a:r>
              <a:rPr lang="de-DE" baseline="0" dirty="0">
                <a:solidFill>
                  <a:schemeClr val="bg1"/>
                </a:solidFill>
              </a:rPr>
              <a:t> und auch selbst weiterverbreitet. Dezentrale eigene Netzwerke sind entstanden.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a:solidFill>
                  <a:schemeClr val="bg1"/>
                </a:solidFill>
              </a:rPr>
              <a:t>WELCHER VERBREITUNGSPROZESS IST WOHL BESSER? UND WARUM?</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a:solidFill>
                  <a:schemeClr val="bg1"/>
                </a:solidFill>
              </a:rPr>
              <a:t>Findlay</a:t>
            </a:r>
            <a:r>
              <a:rPr lang="de-DE" baseline="0" dirty="0">
                <a:solidFill>
                  <a:schemeClr val="bg1"/>
                </a:solidFill>
              </a:rPr>
              <a:t> hat als Unterschied insbesondere die Rolle von </a:t>
            </a:r>
            <a:r>
              <a:rPr lang="de-DE" b="1" baseline="0" dirty="0">
                <a:solidFill>
                  <a:schemeClr val="bg1"/>
                </a:solidFill>
              </a:rPr>
              <a:t>Relevanz für den Nutzer </a:t>
            </a:r>
            <a:r>
              <a:rPr lang="de-DE" baseline="0" dirty="0">
                <a:solidFill>
                  <a:schemeClr val="bg1"/>
                </a:solidFill>
              </a:rPr>
              <a:t>(Lego im Alltag vs. Eine Bierfirma mit einem niedlichen Hundewelpen) identifiziert...</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a:t>Emotion reicht für </a:t>
            </a:r>
            <a:r>
              <a:rPr lang="de-DE" dirty="0" err="1"/>
              <a:t>Likes</a:t>
            </a:r>
            <a:r>
              <a:rPr lang="de-DE" dirty="0"/>
              <a:t> – aber Emotion und persönliche Relevanz erzieht Shares und Kommentare . Die Nutzer müssen nicht</a:t>
            </a:r>
            <a:r>
              <a:rPr lang="de-DE" baseline="0" dirty="0"/>
              <a:t> nur Liken sondern noch mehr aktiviert werden…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a:sym typeface="Wingdings" panose="05000000000000000000" pitchFamily="2" charset="2"/>
            </a:endParaRPr>
          </a:p>
          <a:p>
            <a:pPr lvl="1"/>
            <a:endParaRPr lang="de-DE" dirty="0"/>
          </a:p>
          <a:p>
            <a:pPr lvl="0"/>
            <a:r>
              <a:rPr lang="de-DE" dirty="0"/>
              <a:t>In der Wirtschaftsinformatik versuchen wir,</a:t>
            </a:r>
            <a:r>
              <a:rPr lang="de-DE" baseline="0" dirty="0"/>
              <a:t> eigene Analyseverfahren als Software umzusetzen oder diese Software anzuwenden, um beispielsweise die Visualisierungen oben zu generieren (das ist ja normalerweise unsichtbar)…</a:t>
            </a:r>
          </a:p>
          <a:p>
            <a:pPr lvl="0"/>
            <a:r>
              <a:rPr lang="de-DE" baseline="0" dirty="0"/>
              <a:t>Damit lässt sich dann untersuchen, wie man zentral wird und bleibt.</a:t>
            </a:r>
          </a:p>
          <a:p>
            <a:pPr lvl="0"/>
            <a:r>
              <a:rPr lang="de-DE" baseline="0" dirty="0"/>
              <a:t>Auch IM UNTERNEHMEN und für Teams lassen sich solche Netzwerke aufbauen – Leute arbeiten in Unternehmen in großen Kontaktnetzwerken – ähnlich wie Freunde in </a:t>
            </a:r>
            <a:r>
              <a:rPr lang="de-DE" baseline="0" dirty="0" err="1"/>
              <a:t>Whatsapp</a:t>
            </a:r>
            <a:r>
              <a:rPr lang="de-DE" baseline="0" dirty="0"/>
              <a:t> – das ist eine große Umstellung für Firmen – aber passt gut dazu, wie ihr euch miteinander organisiert… auch hier gibt es viele neue Forschungsfragen für die Wirtschaftsinformatik aus Sicht </a:t>
            </a:r>
            <a:r>
              <a:rPr lang="de-DE" baseline="0"/>
              <a:t>der Wirtschaft…</a:t>
            </a:r>
            <a:endParaRPr lang="de-DE"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solidFill>
                <a:schemeClr val="bg1"/>
              </a:solidFill>
            </a:endParaRPr>
          </a:p>
        </p:txBody>
      </p:sp>
      <p:sp>
        <p:nvSpPr>
          <p:cNvPr id="4" name="Foliennummernplatzhalter 3"/>
          <p:cNvSpPr>
            <a:spLocks noGrp="1"/>
          </p:cNvSpPr>
          <p:nvPr>
            <p:ph type="sldNum" sz="quarter" idx="5"/>
          </p:nvPr>
        </p:nvSpPr>
        <p:spPr/>
        <p:txBody>
          <a:bodyPr/>
          <a:lstStyle/>
          <a:p>
            <a:fld id="{62891838-FA1D-499D-8B05-BABDE86CC621}" type="slidenum">
              <a:rPr lang="en-GB" smtClean="0"/>
              <a:t>54</a:t>
            </a:fld>
            <a:endParaRPr lang="en-GB"/>
          </a:p>
        </p:txBody>
      </p:sp>
    </p:spTree>
    <p:extLst>
      <p:ext uri="{BB962C8B-B14F-4D97-AF65-F5344CB8AC3E}">
        <p14:creationId xmlns:p14="http://schemas.microsoft.com/office/powerpoint/2010/main" val="3010317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ved=2ahUKEwi65JL94vLnAhVuMewKHeCMDMcQjRx6BAgBEAQ&amp;url=https%3A%2F%2Fwww.bbk.bund.de%2FSharedDocs%2FDownloads%2FBBK%2FDE%2FSonstiges%2FBuerger_und_Buergerinnen.pdf%3F__blob%3DpublicationFile&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cad=rja&amp;uact=8&amp;ved=2ahUKEwiJvdK84_LnAhUC_aQKHcg-CKoQjRx6BAgBEAQ&amp;url=https%3A%2F%2Fde.slideshare.net%2Fsommerkatja%2Fvon-spontanhelfern-und-digital-jedis-wie-das-social-web-die-hilfe-bei-katastrophen-und-notlagen-verndert&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imgres?imgurl=https%3A%2F%2Fwww.bbk.bund.de%2FSharedDocs%2FBilder%2FBBK%2FDE%2FBilder_aktuelle_Meldungen%2F2018%2FKUBAS_3.jpg%3F__blob%3Dposter%26v%3D3&amp;imgrefurl=https%3A%2F%2Fwww.bbk.bund.de%2FSharedDocs%2FKurzmeldungen%2FBBK%2FDE%2F2018%2FProjekt_KUBAS.html&amp;docid=B4jCQDdKpdxWXM&amp;tbnid=wN3TraHjtV4GzM%3A&amp;vet=1&amp;w=956&amp;h=768&amp;itg=1&amp;client=firefox-b-d&amp;bih=1036&amp;biw=1920&amp;ved=2ahUKEwiK88zZ4_LnAhUIPewKHQY2CZAQxiAoB3oECAEQKQ&amp;iact=c&amp;ictx=1</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56</a:t>
            </a:fld>
            <a:endParaRPr lang="de-DE"/>
          </a:p>
        </p:txBody>
      </p:sp>
    </p:spTree>
    <p:extLst>
      <p:ext uri="{BB962C8B-B14F-4D97-AF65-F5344CB8AC3E}">
        <p14:creationId xmlns:p14="http://schemas.microsoft.com/office/powerpoint/2010/main" val="1727604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57</a:t>
            </a:fld>
            <a:endParaRPr lang="de-DE"/>
          </a:p>
        </p:txBody>
      </p:sp>
    </p:spTree>
    <p:extLst>
      <p:ext uri="{BB962C8B-B14F-4D97-AF65-F5344CB8AC3E}">
        <p14:creationId xmlns:p14="http://schemas.microsoft.com/office/powerpoint/2010/main" val="958296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ved=2ahUKEwi65JL94vLnAhVuMewKHeCMDMcQjRx6BAgBEAQ&amp;url=https%3A%2F%2Fwww.bbk.bund.de%2FSharedDocs%2FDownloads%2FBBK%2FDE%2FSonstiges%2FBuerger_und_Buergerinnen.pdf%3F__blob%3DpublicationFile&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cad=rja&amp;uact=8&amp;ved=2ahUKEwiJvdK84_LnAhUC_aQKHcg-CKoQjRx6BAgBEAQ&amp;url=https%3A%2F%2Fde.slideshare.net%2Fsommerkatja%2Fvon-spontanhelfern-und-digital-jedis-wie-das-social-web-die-hilfe-bei-katastrophen-und-notlagen-verndert&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imgres?imgurl=https%3A%2F%2Fwww.bbk.bund.de%2FSharedDocs%2FBilder%2FBBK%2FDE%2FBilder_aktuelle_Meldungen%2F2018%2FKUBAS_3.jpg%3F__blob%3Dposter%26v%3D3&amp;imgrefurl=https%3A%2F%2Fwww.bbk.bund.de%2FSharedDocs%2FKurzmeldungen%2FBBK%2FDE%2F2018%2FProjekt_KUBAS.html&amp;docid=B4jCQDdKpdxWXM&amp;tbnid=wN3TraHjtV4GzM%3A&amp;vet=1&amp;w=956&amp;h=768&amp;itg=1&amp;client=firefox-b-d&amp;bih=1036&amp;biw=1920&amp;ved=2ahUKEwiK88zZ4_LnAhUIPewKHQY2CZAQxiAoB3oECAEQKQ&amp;iact=c&amp;ictx=1</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59</a:t>
            </a:fld>
            <a:endParaRPr lang="de-DE"/>
          </a:p>
        </p:txBody>
      </p:sp>
    </p:spTree>
    <p:extLst>
      <p:ext uri="{BB962C8B-B14F-4D97-AF65-F5344CB8AC3E}">
        <p14:creationId xmlns:p14="http://schemas.microsoft.com/office/powerpoint/2010/main" val="1727604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ved=2ahUKEwi65JL94vLnAhVuMewKHeCMDMcQjRx6BAgBEAQ&amp;url=https%3A%2F%2Fwww.bbk.bund.de%2FSharedDocs%2FDownloads%2FBBK%2FDE%2FSonstiges%2FBuerger_und_Buergerinnen.pdf%3F__blob%3DpublicationFile&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cad=rja&amp;uact=8&amp;ved=2ahUKEwiJvdK84_LnAhUC_aQKHcg-CKoQjRx6BAgBEAQ&amp;url=https%3A%2F%2Fde.slideshare.net%2Fsommerkatja%2Fvon-spontanhelfern-und-digital-jedis-wie-das-social-web-die-hilfe-bei-katastrophen-und-notlagen-verndert&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imgres?imgurl=https%3A%2F%2Fwww.bbk.bund.de%2FSharedDocs%2FBilder%2FBBK%2FDE%2FBilder_aktuelle_Meldungen%2F2018%2FKUBAS_3.jpg%3F__blob%3Dposter%26v%3D3&amp;imgrefurl=https%3A%2F%2Fwww.bbk.bund.de%2FSharedDocs%2FKurzmeldungen%2FBBK%2FDE%2F2018%2FProjekt_KUBAS.html&amp;docid=B4jCQDdKpdxWXM&amp;tbnid=wN3TraHjtV4GzM%3A&amp;vet=1&amp;w=956&amp;h=768&amp;itg=1&amp;client=firefox-b-d&amp;bih=1036&amp;biw=1920&amp;ved=2ahUKEwiK88zZ4_LnAhUIPewKHQY2CZAQxiAoB3oECAEQKQ&amp;iact=c&amp;ictx=1</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60</a:t>
            </a:fld>
            <a:endParaRPr lang="de-DE"/>
          </a:p>
        </p:txBody>
      </p:sp>
    </p:spTree>
    <p:extLst>
      <p:ext uri="{BB962C8B-B14F-4D97-AF65-F5344CB8AC3E}">
        <p14:creationId xmlns:p14="http://schemas.microsoft.com/office/powerpoint/2010/main" val="2779398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285750" indent="-285750">
              <a:buFont typeface="Wingdings" panose="05000000000000000000" pitchFamily="2" charset="2"/>
              <a:buChar char="à"/>
            </a:pPr>
            <a:r>
              <a:rPr lang="de-DE" dirty="0">
                <a:solidFill>
                  <a:schemeClr val="tx2"/>
                </a:solidFill>
                <a:sym typeface="Wingdings" panose="05000000000000000000" pitchFamily="2" charset="2"/>
              </a:rPr>
              <a:t>Ein Koch mehr durch generelle Trends</a:t>
            </a:r>
          </a:p>
          <a:p>
            <a:pPr marL="285750" indent="-285750">
              <a:buFont typeface="Wingdings" panose="05000000000000000000" pitchFamily="2" charset="2"/>
              <a:buChar char="à"/>
            </a:pPr>
            <a:r>
              <a:rPr lang="de-DE" dirty="0">
                <a:solidFill>
                  <a:schemeClr val="tx2"/>
                </a:solidFill>
                <a:sym typeface="Wingdings" panose="05000000000000000000" pitchFamily="2" charset="2"/>
              </a:rPr>
              <a:t>Plattformeintritt erhöht Beschäftigtenzahl um einen Arbeitsplatz</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ved=2ahUKEwi65JL94vLnAhVuMewKHeCMDMcQjRx6BAgBEAQ&amp;url=https%3A%2F%2Fwww.bbk.bund.de%2FSharedDocs%2FDownloads%2FBBK%2FDE%2FSonstiges%2FBuerger_und_Buergerinnen.pdf%3F__blob%3DpublicationFile&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url?sa=i&amp;rct=j&amp;q=&amp;esrc=s&amp;source=imgres&amp;cd=&amp;cad=rja&amp;uact=8&amp;ved=2ahUKEwiJvdK84_LnAhUC_aQKHcg-CKoQjRx6BAgBEAQ&amp;url=https%3A%2F%2Fde.slideshare.net%2Fsommerkatja%2Fvon-spontanhelfern-und-digital-jedis-wie-das-social-web-die-hilfe-bei-katastrophen-und-notlagen-verndert&amp;psig=AOvVaw1Uw6iIHUu0RtG7hEBoQaoX&amp;ust=1582928676309704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www.google.com/imgres?imgurl=https%3A%2F%2Fwww.bbk.bund.de%2FSharedDocs%2FBilder%2FBBK%2FDE%2FBilder_aktuelle_Meldungen%2F2018%2FKUBAS_3.jpg%3F__blob%3Dposter%26v%3D3&amp;imgrefurl=https%3A%2F%2Fwww.bbk.bund.de%2FSharedDocs%2FKurzmeldungen%2FBBK%2FDE%2F2018%2FProjekt_KUBAS.html&amp;docid=B4jCQDdKpdxWXM&amp;tbnid=wN3TraHjtV4GzM%3A&amp;vet=1&amp;w=956&amp;h=768&amp;itg=1&amp;client=firefox-b-d&amp;bih=1036&amp;biw=1920&amp;ved=2ahUKEwiK88zZ4_LnAhUIPewKHQY2CZAQxiAoB3oECAEQKQ&amp;iact=c&amp;ictx=1</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endParaRPr lang="de-DE" dirty="0"/>
          </a:p>
        </p:txBody>
      </p:sp>
      <p:sp>
        <p:nvSpPr>
          <p:cNvPr id="4" name="Foliennummernplatzhalter 3"/>
          <p:cNvSpPr>
            <a:spLocks noGrp="1"/>
          </p:cNvSpPr>
          <p:nvPr>
            <p:ph type="sldNum" sz="quarter" idx="10"/>
          </p:nvPr>
        </p:nvSpPr>
        <p:spPr/>
        <p:txBody>
          <a:bodyPr/>
          <a:lstStyle/>
          <a:p>
            <a:fld id="{04274305-05FA-49A2-83F5-0316803FA87E}" type="slidenum">
              <a:rPr lang="de-DE" smtClean="0"/>
              <a:t>61</a:t>
            </a:fld>
            <a:endParaRPr lang="de-DE"/>
          </a:p>
        </p:txBody>
      </p:sp>
    </p:spTree>
    <p:extLst>
      <p:ext uri="{BB962C8B-B14F-4D97-AF65-F5344CB8AC3E}">
        <p14:creationId xmlns:p14="http://schemas.microsoft.com/office/powerpoint/2010/main" val="2557731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https://dl.gi.de/bitstream/handle/20.500.12116/2352/59-GI-Empfehlung-Wirtschaftsinformatik2017.pdf?sequence=1&amp;isAllowed=y</a:t>
            </a:r>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63</a:t>
            </a:fld>
            <a:endParaRPr lang="de-DE"/>
          </a:p>
        </p:txBody>
      </p:sp>
    </p:spTree>
    <p:extLst>
      <p:ext uri="{BB962C8B-B14F-4D97-AF65-F5344CB8AC3E}">
        <p14:creationId xmlns:p14="http://schemas.microsoft.com/office/powerpoint/2010/main" val="1331570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https://dl.gi.de/bitstream/handle/20.500.12116/2352/59-GI-Empfehlung-Wirtschaftsinformatik2017.pdf?sequence=1&amp;isAllowed=y</a:t>
            </a:r>
          </a:p>
        </p:txBody>
      </p:sp>
      <p:sp>
        <p:nvSpPr>
          <p:cNvPr id="4" name="Foliennummernplatzhalter 3"/>
          <p:cNvSpPr>
            <a:spLocks noGrp="1"/>
          </p:cNvSpPr>
          <p:nvPr>
            <p:ph type="sldNum" sz="quarter" idx="5"/>
          </p:nvPr>
        </p:nvSpPr>
        <p:spPr/>
        <p:txBody>
          <a:bodyPr/>
          <a:lstStyle/>
          <a:p>
            <a:fld id="{C767F601-B756-4D56-8C37-592428CB9254}" type="slidenum">
              <a:rPr lang="de-DE" smtClean="0"/>
              <a:t>64</a:t>
            </a:fld>
            <a:endParaRPr lang="de-DE"/>
          </a:p>
        </p:txBody>
      </p:sp>
    </p:spTree>
    <p:extLst>
      <p:ext uri="{BB962C8B-B14F-4D97-AF65-F5344CB8AC3E}">
        <p14:creationId xmlns:p14="http://schemas.microsoft.com/office/powerpoint/2010/main" val="1928755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https://dl.gi.de/bitstream/handle/20.500.12116/2352/59-GI-Empfehlung-Wirtschaftsinformatik2017.pdf?sequence=1&amp;isAllowed=y</a:t>
            </a:r>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66</a:t>
            </a:fld>
            <a:endParaRPr lang="de-DE"/>
          </a:p>
        </p:txBody>
      </p:sp>
    </p:spTree>
    <p:extLst>
      <p:ext uri="{BB962C8B-B14F-4D97-AF65-F5344CB8AC3E}">
        <p14:creationId xmlns:p14="http://schemas.microsoft.com/office/powerpoint/2010/main" val="3792664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https://dl.gi.de/bitstream/handle/20.500.12116/2352/59-GI-Empfehlung-Wirtschaftsinformatik2017.pdf?sequence=1&amp;isAllowed=y</a:t>
            </a:r>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67</a:t>
            </a:fld>
            <a:endParaRPr lang="de-DE"/>
          </a:p>
        </p:txBody>
      </p:sp>
    </p:spTree>
    <p:extLst>
      <p:ext uri="{BB962C8B-B14F-4D97-AF65-F5344CB8AC3E}">
        <p14:creationId xmlns:p14="http://schemas.microsoft.com/office/powerpoint/2010/main" val="4075664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Folienbildplatzhalter 1"/>
          <p:cNvSpPr>
            <a:spLocks noGrp="1" noRot="1" noChangeAspect="1"/>
          </p:cNvSpPr>
          <p:nvPr>
            <p:ph type="sldImg"/>
          </p:nvPr>
        </p:nvSpPr>
        <p:spPr bwMode="auto"/>
      </p:sp>
      <p:sp>
        <p:nvSpPr>
          <p:cNvPr id="5" name="Notizenplatzhalter 2"/>
          <p:cNvSpPr>
            <a:spLocks noGrp="1"/>
          </p:cNvSpPr>
          <p:nvPr>
            <p:ph type="body" idx="1"/>
          </p:nvPr>
        </p:nvSpPr>
        <p:spPr bwMode="auto"/>
        <p:txBody>
          <a:bodyPr/>
          <a:lstStyle/>
          <a:p>
            <a:pPr>
              <a:defRPr/>
            </a:pPr>
            <a:r>
              <a:rPr lang="de-DE"/>
              <a:t>Geschichte: Man hört, dass Digitalisierung Unternehmenserfolg bewirkt. Aber was heißt das. Wir müssen verstehen, was Digitalisierung in der Wirtschaft bewirken kann und wie man diese Chancen ergreifen kann.</a:t>
            </a:r>
            <a:endParaRPr/>
          </a:p>
        </p:txBody>
      </p:sp>
      <p:sp>
        <p:nvSpPr>
          <p:cNvPr id="6" name="Foliennummernplatzhalter 3"/>
          <p:cNvSpPr>
            <a:spLocks noGrp="1"/>
          </p:cNvSpPr>
          <p:nvPr>
            <p:ph type="sldNum" sz="quarter" idx="5"/>
          </p:nvPr>
        </p:nvSpPr>
        <p:spPr bwMode="auto"/>
        <p:txBody>
          <a:bodyPr/>
          <a:lstStyle/>
          <a:p>
            <a:pPr>
              <a:defRPr/>
            </a:pPr>
            <a:fld id="{C767F601-B756-4D56-8C37-592428CB9254}" type="slidenum">
              <a:rPr lang="de-DE"/>
              <a:t>10</a:t>
            </a:fld>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69</a:t>
            </a:fld>
            <a:endParaRPr lang="de-DE"/>
          </a:p>
        </p:txBody>
      </p:sp>
    </p:spTree>
    <p:extLst>
      <p:ext uri="{BB962C8B-B14F-4D97-AF65-F5344CB8AC3E}">
        <p14:creationId xmlns:p14="http://schemas.microsoft.com/office/powerpoint/2010/main" val="1283820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71</a:t>
            </a:fld>
            <a:endParaRPr lang="de-DE"/>
          </a:p>
        </p:txBody>
      </p:sp>
    </p:spTree>
    <p:extLst>
      <p:ext uri="{BB962C8B-B14F-4D97-AF65-F5344CB8AC3E}">
        <p14:creationId xmlns:p14="http://schemas.microsoft.com/office/powerpoint/2010/main" val="158308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72</a:t>
            </a:fld>
            <a:endParaRPr lang="de-DE"/>
          </a:p>
        </p:txBody>
      </p:sp>
    </p:spTree>
    <p:extLst>
      <p:ext uri="{BB962C8B-B14F-4D97-AF65-F5344CB8AC3E}">
        <p14:creationId xmlns:p14="http://schemas.microsoft.com/office/powerpoint/2010/main" val="103876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73</a:t>
            </a:fld>
            <a:endParaRPr lang="de-DE"/>
          </a:p>
        </p:txBody>
      </p:sp>
    </p:spTree>
    <p:extLst>
      <p:ext uri="{BB962C8B-B14F-4D97-AF65-F5344CB8AC3E}">
        <p14:creationId xmlns:p14="http://schemas.microsoft.com/office/powerpoint/2010/main" val="2238226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74</a:t>
            </a:fld>
            <a:endParaRPr lang="de-DE"/>
          </a:p>
        </p:txBody>
      </p:sp>
    </p:spTree>
    <p:extLst>
      <p:ext uri="{BB962C8B-B14F-4D97-AF65-F5344CB8AC3E}">
        <p14:creationId xmlns:p14="http://schemas.microsoft.com/office/powerpoint/2010/main" val="3837450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75</a:t>
            </a:fld>
            <a:endParaRPr lang="de-DE"/>
          </a:p>
        </p:txBody>
      </p:sp>
    </p:spTree>
    <p:extLst>
      <p:ext uri="{BB962C8B-B14F-4D97-AF65-F5344CB8AC3E}">
        <p14:creationId xmlns:p14="http://schemas.microsoft.com/office/powerpoint/2010/main" val="2150580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76</a:t>
            </a:fld>
            <a:endParaRPr lang="de-DE"/>
          </a:p>
        </p:txBody>
      </p:sp>
    </p:spTree>
    <p:extLst>
      <p:ext uri="{BB962C8B-B14F-4D97-AF65-F5344CB8AC3E}">
        <p14:creationId xmlns:p14="http://schemas.microsoft.com/office/powerpoint/2010/main" val="2956375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78</a:t>
            </a:fld>
            <a:endParaRPr lang="de-DE"/>
          </a:p>
        </p:txBody>
      </p:sp>
    </p:spTree>
    <p:extLst>
      <p:ext uri="{BB962C8B-B14F-4D97-AF65-F5344CB8AC3E}">
        <p14:creationId xmlns:p14="http://schemas.microsoft.com/office/powerpoint/2010/main" val="1358212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79</a:t>
            </a:fld>
            <a:endParaRPr lang="de-DE"/>
          </a:p>
        </p:txBody>
      </p:sp>
    </p:spTree>
    <p:extLst>
      <p:ext uri="{BB962C8B-B14F-4D97-AF65-F5344CB8AC3E}">
        <p14:creationId xmlns:p14="http://schemas.microsoft.com/office/powerpoint/2010/main" val="4177006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https://www.uni-paderborn.de/studienangebot/studiengang/wirtschaftsinformatik-bachelor</a:t>
            </a:r>
          </a:p>
          <a:p>
            <a:r>
              <a:rPr lang="de-DE" dirty="0"/>
              <a:t>https://dss.in.tum.de/wirtschaftsinformatik/wirtschaftsinformatik.de/studium/hauptaufgaben-und-berufsfelder.html</a:t>
            </a:r>
          </a:p>
          <a:p>
            <a:r>
              <a:rPr lang="de-DE" dirty="0"/>
              <a:t>https://wiwi.uni-paderborn.de/dep3/studium</a:t>
            </a:r>
          </a:p>
        </p:txBody>
      </p:sp>
      <p:sp>
        <p:nvSpPr>
          <p:cNvPr id="4" name="Foliennummernplatzhalter 3"/>
          <p:cNvSpPr>
            <a:spLocks noGrp="1"/>
          </p:cNvSpPr>
          <p:nvPr>
            <p:ph type="sldNum" sz="quarter" idx="5"/>
          </p:nvPr>
        </p:nvSpPr>
        <p:spPr/>
        <p:txBody>
          <a:bodyPr/>
          <a:lstStyle/>
          <a:p>
            <a:fld id="{C767F601-B756-4D56-8C37-592428CB9254}" type="slidenum">
              <a:rPr lang="de-DE" smtClean="0"/>
              <a:t>82</a:t>
            </a:fld>
            <a:endParaRPr lang="de-DE"/>
          </a:p>
        </p:txBody>
      </p:sp>
    </p:spTree>
    <p:extLst>
      <p:ext uri="{BB962C8B-B14F-4D97-AF65-F5344CB8AC3E}">
        <p14:creationId xmlns:p14="http://schemas.microsoft.com/office/powerpoint/2010/main" val="217743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Folienbildplatzhalter 1"/>
          <p:cNvSpPr>
            <a:spLocks noGrp="1" noRot="1" noChangeAspect="1"/>
          </p:cNvSpPr>
          <p:nvPr>
            <p:ph type="sldImg"/>
          </p:nvPr>
        </p:nvSpPr>
        <p:spPr bwMode="auto">
          <a:xfrm>
            <a:off x="90488" y="744538"/>
            <a:ext cx="6616700" cy="3722687"/>
          </a:xfrm>
        </p:spPr>
      </p:sp>
      <p:sp>
        <p:nvSpPr>
          <p:cNvPr id="5" name="Notizenplatzhalter 2"/>
          <p:cNvSpPr>
            <a:spLocks noGrp="1"/>
          </p:cNvSpPr>
          <p:nvPr>
            <p:ph type="body" idx="1"/>
          </p:nvPr>
        </p:nvSpPr>
        <p:spPr bwMode="auto"/>
        <p:txBody>
          <a:bodyPr/>
          <a:lstStyle/>
          <a:p>
            <a:pPr>
              <a:defRPr/>
            </a:pPr>
            <a:r>
              <a:rPr lang="de-DE"/>
              <a:t>KMUs: Digitalisierung ist nicht zu verstehen.</a:t>
            </a:r>
          </a:p>
          <a:p>
            <a:pPr>
              <a:defRPr/>
            </a:pPr>
            <a:r>
              <a:rPr lang="de-DE"/>
              <a:t>Informatiker: Digitalisierung ist Unsinn... </a:t>
            </a:r>
            <a:endParaRPr/>
          </a:p>
          <a:p>
            <a:pPr>
              <a:defRPr/>
            </a:pPr>
            <a:r>
              <a:rPr lang="de-DE"/>
              <a:t>Start Ups: Digitalisierung ist Magic ...</a:t>
            </a:r>
            <a:endParaRPr/>
          </a:p>
          <a:p>
            <a:pPr>
              <a:defRPr/>
            </a:pPr>
            <a:r>
              <a:rPr lang="de-DE"/>
              <a:t>Handel: Digitalisierung ist böse...</a:t>
            </a:r>
            <a:endParaRPr/>
          </a:p>
          <a:p>
            <a:pPr>
              <a:defRPr/>
            </a:pPr>
            <a:endParaRPr lang="de-DE"/>
          </a:p>
        </p:txBody>
      </p:sp>
      <p:sp>
        <p:nvSpPr>
          <p:cNvPr id="6" name="Foliennummernplatzhalter 3"/>
          <p:cNvSpPr>
            <a:spLocks noGrp="1"/>
          </p:cNvSpPr>
          <p:nvPr>
            <p:ph type="sldNum" sz="quarter" idx="10"/>
          </p:nvPr>
        </p:nvSpPr>
        <p:spPr bwMode="auto"/>
        <p:txBody>
          <a:bodyPr/>
          <a:lstStyle/>
          <a:p>
            <a:pPr>
              <a:defRPr/>
            </a:pPr>
            <a:fld id="{E4AA6088-1FF0-4E53-845C-EFEDD1C948F8}" type="slidenum">
              <a:rPr lang="de-DE"/>
              <a:t>11</a:t>
            </a:fld>
            <a:endParaRPr lang="de-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83</a:t>
            </a:fld>
            <a:endParaRPr lang="de-DE"/>
          </a:p>
        </p:txBody>
      </p:sp>
    </p:spTree>
    <p:extLst>
      <p:ext uri="{BB962C8B-B14F-4D97-AF65-F5344CB8AC3E}">
        <p14:creationId xmlns:p14="http://schemas.microsoft.com/office/powerpoint/2010/main" val="1263338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Bilder sind urheberrechtsfrei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Zeitungsartikel zu dem Thema: </a:t>
            </a:r>
            <a:r>
              <a:rPr lang="de-DE" sz="1200" dirty="0">
                <a:solidFill>
                  <a:srgbClr val="7F7F7F"/>
                </a:solidFill>
              </a:rPr>
              <a:t>https://www.horizont.net/tech/nachrichten/Augmented-Reality-Mit-dieser-neuen-App-will-Ikea-Fehlkaeufen-vorbeugen-161258</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rgbClr val="7F7F7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rgbClr val="7F7F7F"/>
                </a:solidFill>
              </a:rPr>
              <a:t>https://www.mdr.de/wissen/mehr-sozialer-kontakt-durch-augmented-reality-100.html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rgbClr val="7F7F7F"/>
              </a:solidFill>
            </a:endParaRPr>
          </a:p>
          <a:p>
            <a:endParaRPr lang="de-DE" dirty="0"/>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87</a:t>
            </a:fld>
            <a:endParaRPr lang="de-DE"/>
          </a:p>
        </p:txBody>
      </p:sp>
    </p:spTree>
    <p:extLst>
      <p:ext uri="{BB962C8B-B14F-4D97-AF65-F5344CB8AC3E}">
        <p14:creationId xmlns:p14="http://schemas.microsoft.com/office/powerpoint/2010/main" val="3482249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Bilder sind urheberrechtsfrei</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Weitere Zeitungsartikel: </a:t>
            </a:r>
            <a:r>
              <a:rPr lang="de-DE" sz="1200" dirty="0">
                <a:solidFill>
                  <a:srgbClr val="7F7F7F"/>
                </a:solidFill>
              </a:rPr>
              <a:t>https://www.industry-of-things.de/dfl-und-aws-stellen-neue-echtzeit-spielanalysen-bereit-a-935509/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rgbClr val="7F7F7F"/>
                </a:solidFill>
              </a:rPr>
              <a:t>https://www.digitaltrends.com/cool-tech/ibm-watson-covid-19-chatbot/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rgbClr val="7F7F7F"/>
              </a:solidFill>
            </a:endParaRPr>
          </a:p>
          <a:p>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88</a:t>
            </a:fld>
            <a:endParaRPr lang="de-DE"/>
          </a:p>
        </p:txBody>
      </p:sp>
    </p:spTree>
    <p:extLst>
      <p:ext uri="{BB962C8B-B14F-4D97-AF65-F5344CB8AC3E}">
        <p14:creationId xmlns:p14="http://schemas.microsoft.com/office/powerpoint/2010/main" val="824917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Bilder sind urheberrechtsfrei</a:t>
            </a:r>
          </a:p>
        </p:txBody>
      </p:sp>
      <p:sp>
        <p:nvSpPr>
          <p:cNvPr id="4" name="Foliennummernplatzhalter 3"/>
          <p:cNvSpPr>
            <a:spLocks noGrp="1"/>
          </p:cNvSpPr>
          <p:nvPr>
            <p:ph type="sldNum" sz="quarter" idx="5"/>
          </p:nvPr>
        </p:nvSpPr>
        <p:spPr/>
        <p:txBody>
          <a:bodyPr/>
          <a:lstStyle/>
          <a:p>
            <a:fld id="{C767F601-B756-4D56-8C37-592428CB9254}" type="slidenum">
              <a:rPr lang="de-DE" smtClean="0"/>
              <a:t>89</a:t>
            </a:fld>
            <a:endParaRPr lang="de-DE"/>
          </a:p>
        </p:txBody>
      </p:sp>
    </p:spTree>
    <p:extLst>
      <p:ext uri="{BB962C8B-B14F-4D97-AF65-F5344CB8AC3E}">
        <p14:creationId xmlns:p14="http://schemas.microsoft.com/office/powerpoint/2010/main" val="35503333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u="sng" dirty="0">
                <a:hlinkClick r:id="rId3" tooltip="https://www.destatis.de/de/themen/gesellschaft-umwelt/bildung-forschung-kultur/hochschulen/publikationen/downloads-hochschulen/studierende-hochschulen-endg-2110410207004.pdf?__blob=publicationfile"/>
              </a:rPr>
              <a:t>https://www.destatis.de/DE/Themen/Gesellschaft-Umwelt/Bildung-Forschung-Kultur/Hochschulen/Publikationen/Downloads-Hochschulen/studierende-hochschulen-endg-2110410207004.pdf?__blob=publicationFile</a:t>
            </a:r>
            <a:endParaRPr lang="de-DE" dirty="0"/>
          </a:p>
        </p:txBody>
      </p:sp>
      <p:sp>
        <p:nvSpPr>
          <p:cNvPr id="4" name="Foliennummernplatzhalter 3"/>
          <p:cNvSpPr>
            <a:spLocks noGrp="1"/>
          </p:cNvSpPr>
          <p:nvPr>
            <p:ph type="sldNum" sz="quarter" idx="5"/>
          </p:nvPr>
        </p:nvSpPr>
        <p:spPr/>
        <p:txBody>
          <a:bodyPr/>
          <a:lstStyle/>
          <a:p>
            <a:fld id="{C767F601-B756-4D56-8C37-592428CB9254}" type="slidenum">
              <a:rPr lang="de-DE" smtClean="0"/>
              <a:t>91</a:t>
            </a:fld>
            <a:endParaRPr lang="de-DE"/>
          </a:p>
        </p:txBody>
      </p:sp>
    </p:spTree>
    <p:extLst>
      <p:ext uri="{BB962C8B-B14F-4D97-AF65-F5344CB8AC3E}">
        <p14:creationId xmlns:p14="http://schemas.microsoft.com/office/powerpoint/2010/main" val="3207072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Sie nehmen die wichtigste Rolle zwischen Wirtschaft und Informatik ein. </a:t>
            </a:r>
          </a:p>
          <a:p>
            <a:r>
              <a:rPr lang="de-DE" sz="1200" kern="1200" dirty="0">
                <a:solidFill>
                  <a:schemeClr val="tx1"/>
                </a:solidFill>
                <a:effectLst/>
                <a:latin typeface="Arial" charset="0"/>
                <a:ea typeface="ＭＳ Ｐゴシック" charset="0"/>
                <a:cs typeface="+mn-cs"/>
              </a:rPr>
              <a:t>Im Rahmen Ihres </a:t>
            </a:r>
            <a:r>
              <a:rPr lang="de-DE" sz="1200" b="1" u="sng" kern="1200" dirty="0">
                <a:solidFill>
                  <a:schemeClr val="tx1"/>
                </a:solidFill>
                <a:effectLst/>
                <a:latin typeface="Arial" charset="0"/>
                <a:ea typeface="ＭＳ Ｐゴシック" charset="0"/>
                <a:cs typeface="+mn-cs"/>
              </a:rPr>
              <a:t>interdisziplinären Studiums </a:t>
            </a:r>
            <a:r>
              <a:rPr lang="de-DE" sz="1200" kern="1200" dirty="0">
                <a:solidFill>
                  <a:schemeClr val="tx1"/>
                </a:solidFill>
                <a:effectLst/>
                <a:latin typeface="Arial" charset="0"/>
                <a:ea typeface="ＭＳ Ｐゴシック" charset="0"/>
                <a:cs typeface="+mn-cs"/>
              </a:rPr>
              <a:t>werden Sie nicht nur viel Fachkompetenz im Bereich </a:t>
            </a:r>
            <a:r>
              <a:rPr lang="de-DE" sz="1200" b="1" u="sng" kern="1200" dirty="0">
                <a:solidFill>
                  <a:schemeClr val="tx1"/>
                </a:solidFill>
                <a:effectLst/>
                <a:latin typeface="Arial" charset="0"/>
                <a:ea typeface="ＭＳ Ｐゴシック" charset="0"/>
                <a:cs typeface="+mn-cs"/>
              </a:rPr>
              <a:t>Informatik</a:t>
            </a:r>
            <a:r>
              <a:rPr lang="de-DE" sz="1200" kern="1200" dirty="0">
                <a:solidFill>
                  <a:schemeClr val="tx1"/>
                </a:solidFill>
                <a:effectLst/>
                <a:latin typeface="Arial" charset="0"/>
                <a:ea typeface="ＭＳ Ｐゴシック" charset="0"/>
                <a:cs typeface="+mn-cs"/>
              </a:rPr>
              <a:t> aufbauen, sondern auch in den Feldern der </a:t>
            </a:r>
            <a:r>
              <a:rPr lang="de-DE" sz="1200" b="1" u="sng" kern="1200" dirty="0">
                <a:solidFill>
                  <a:schemeClr val="tx1"/>
                </a:solidFill>
                <a:effectLst/>
                <a:latin typeface="Arial" charset="0"/>
                <a:ea typeface="ＭＳ Ｐゴシック" charset="0"/>
                <a:cs typeface="+mn-cs"/>
              </a:rPr>
              <a:t>Rechts-, Betriebs- und Sozialwissenschaften</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Damit gehören Sie zu einem auserwählten Kreis von Wirtschaftsinformatikerinnen und Wirtschaftsinformatikern an, die nicht nur </a:t>
            </a:r>
            <a:r>
              <a:rPr lang="de-DE" sz="1200" b="1" u="sng" kern="1200" dirty="0">
                <a:solidFill>
                  <a:schemeClr val="tx1"/>
                </a:solidFill>
                <a:effectLst/>
                <a:latin typeface="Arial" charset="0"/>
                <a:ea typeface="ＭＳ Ｐゴシック" charset="0"/>
                <a:cs typeface="+mn-cs"/>
              </a:rPr>
              <a:t>IT-Systeme und deren Einsatzpotenzial verstehen</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sondern auch den </a:t>
            </a:r>
            <a:r>
              <a:rPr lang="de-DE" sz="1200" b="1" u="sng" kern="1200" dirty="0">
                <a:solidFill>
                  <a:schemeClr val="tx1"/>
                </a:solidFill>
                <a:effectLst/>
                <a:latin typeface="Arial" charset="0"/>
                <a:ea typeface="ＭＳ Ｐゴシック" charset="0"/>
                <a:cs typeface="+mn-cs"/>
              </a:rPr>
              <a:t>Geschäftswert hinter IT-Systemen und deren Bedeutung für die Industrie und Gesellschaft kennen</a:t>
            </a:r>
            <a:r>
              <a:rPr lang="de-DE" sz="1200" kern="1200" dirty="0">
                <a:solidFill>
                  <a:schemeClr val="tx1"/>
                </a:solidFill>
                <a:effectLst/>
                <a:latin typeface="Arial" charset="0"/>
                <a:ea typeface="ＭＳ Ｐゴシック" charset="0"/>
                <a:cs typeface="+mn-cs"/>
              </a:rPr>
              <a:t>. </a:t>
            </a:r>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94</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949366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Damit geht aber auch eine </a:t>
            </a:r>
            <a:r>
              <a:rPr lang="de-DE" sz="1200" b="1" u="sng" kern="1200" dirty="0">
                <a:solidFill>
                  <a:schemeClr val="tx1"/>
                </a:solidFill>
                <a:effectLst/>
                <a:latin typeface="Arial" charset="0"/>
                <a:ea typeface="ＭＳ Ｐゴシック" charset="0"/>
                <a:cs typeface="+mn-cs"/>
              </a:rPr>
              <a:t>große Verantwortung einher</a:t>
            </a:r>
            <a:r>
              <a:rPr lang="de-DE" sz="1200" kern="1200" dirty="0">
                <a:solidFill>
                  <a:schemeClr val="tx1"/>
                </a:solidFill>
                <a:effectLst/>
                <a:latin typeface="Arial" charset="0"/>
                <a:ea typeface="ＭＳ Ｐゴシック" charset="0"/>
                <a:cs typeface="+mn-cs"/>
              </a:rPr>
              <a:t>, weil Sie mit ihrem Wissen die Zukunft (von Deutschland) gestalten können. </a:t>
            </a:r>
          </a:p>
          <a:p>
            <a:r>
              <a:rPr lang="de-DE" sz="1200" kern="1200" dirty="0">
                <a:solidFill>
                  <a:schemeClr val="tx1"/>
                </a:solidFill>
                <a:effectLst/>
                <a:latin typeface="Arial" charset="0"/>
                <a:ea typeface="ＭＳ Ｐゴシック" charset="0"/>
                <a:cs typeface="+mn-cs"/>
              </a:rPr>
              <a:t>Sie helfen Probleme in der Wirtschaft zu lösen, indem Sie als wichtigster Akteur </a:t>
            </a:r>
            <a:r>
              <a:rPr lang="de-DE" sz="1200" b="1" u="sng" kern="1200" dirty="0">
                <a:solidFill>
                  <a:schemeClr val="tx1"/>
                </a:solidFill>
                <a:effectLst/>
                <a:latin typeface="Arial" charset="0"/>
                <a:ea typeface="ＭＳ Ｐゴシック" charset="0"/>
                <a:cs typeface="+mn-cs"/>
              </a:rPr>
              <a:t>Herausforderungen in Geschäftsalltag identifizieren und evaluieren</a:t>
            </a:r>
            <a:r>
              <a:rPr lang="de-DE" sz="1200" kern="1200" dirty="0">
                <a:solidFill>
                  <a:schemeClr val="tx1"/>
                </a:solidFill>
                <a:effectLst/>
                <a:latin typeface="Arial" charset="0"/>
                <a:ea typeface="ＭＳ Ｐゴシック" charset="0"/>
                <a:cs typeface="+mn-cs"/>
              </a:rPr>
              <a:t>, welche </a:t>
            </a:r>
            <a:r>
              <a:rPr lang="de-DE" sz="1200" b="1" u="sng" kern="1200" dirty="0">
                <a:solidFill>
                  <a:schemeClr val="tx1"/>
                </a:solidFill>
                <a:effectLst/>
                <a:latin typeface="Arial" charset="0"/>
                <a:ea typeface="ＭＳ Ｐゴシック" charset="0"/>
                <a:cs typeface="+mn-cs"/>
              </a:rPr>
              <a:t>Technologien zur Behebung bestehender Probleme effizient genutzt</a:t>
            </a:r>
            <a:r>
              <a:rPr lang="de-DE" sz="1200" kern="1200" dirty="0">
                <a:solidFill>
                  <a:schemeClr val="tx1"/>
                </a:solidFill>
                <a:effectLst/>
                <a:latin typeface="Arial" charset="0"/>
                <a:ea typeface="ＭＳ Ｐゴシック" charset="0"/>
                <a:cs typeface="+mn-cs"/>
              </a:rPr>
              <a:t> werden können. Sie unterstützen beim </a:t>
            </a:r>
            <a:r>
              <a:rPr lang="de-DE" sz="1200" b="1" u="sng" kern="1200" dirty="0">
                <a:solidFill>
                  <a:schemeClr val="tx1"/>
                </a:solidFill>
                <a:effectLst/>
                <a:latin typeface="Arial" charset="0"/>
                <a:ea typeface="ＭＳ Ｐゴシック" charset="0"/>
                <a:cs typeface="+mn-cs"/>
              </a:rPr>
              <a:t>Design der Technologie</a:t>
            </a:r>
            <a:r>
              <a:rPr lang="de-DE" sz="1200" kern="1200" dirty="0">
                <a:solidFill>
                  <a:schemeClr val="tx1"/>
                </a:solidFill>
                <a:effectLst/>
                <a:latin typeface="Arial" charset="0"/>
                <a:ea typeface="ＭＳ Ｐゴシック" charset="0"/>
                <a:cs typeface="+mn-cs"/>
              </a:rPr>
              <a:t>, maßgeschneidert an den Anwendungsfall eines Unternehmens und unter Berücksichtigung der einzigartigen Eigenschaften der Technologie. </a:t>
            </a:r>
          </a:p>
          <a:p>
            <a:r>
              <a:rPr lang="de-DE" sz="1200" kern="1200" dirty="0">
                <a:solidFill>
                  <a:schemeClr val="tx1"/>
                </a:solidFill>
                <a:effectLst/>
                <a:latin typeface="Arial" charset="0"/>
                <a:ea typeface="ＭＳ Ｐゴシック" charset="0"/>
                <a:cs typeface="+mn-cs"/>
              </a:rPr>
              <a:t>Sie können die </a:t>
            </a:r>
            <a:r>
              <a:rPr lang="de-DE" sz="1200" b="1" u="sng" kern="1200" dirty="0">
                <a:solidFill>
                  <a:schemeClr val="tx1"/>
                </a:solidFill>
                <a:effectLst/>
                <a:latin typeface="Arial" charset="0"/>
                <a:ea typeface="ＭＳ Ｐゴシック" charset="0"/>
                <a:cs typeface="+mn-cs"/>
              </a:rPr>
              <a:t>Implementierung</a:t>
            </a:r>
            <a:r>
              <a:rPr lang="de-DE" sz="1200" kern="1200" dirty="0">
                <a:solidFill>
                  <a:schemeClr val="tx1"/>
                </a:solidFill>
                <a:effectLst/>
                <a:latin typeface="Arial" charset="0"/>
                <a:ea typeface="ＭＳ Ｐゴシック" charset="0"/>
                <a:cs typeface="+mn-cs"/>
              </a:rPr>
              <a:t> mit Kenntnissen in modernen Programmiersprachen, agilen Entwicklungsmethoden und Projektmanagementstrategien unterstützen.  </a:t>
            </a:r>
          </a:p>
          <a:p>
            <a:r>
              <a:rPr lang="de-DE" sz="1200" kern="1200" dirty="0">
                <a:solidFill>
                  <a:schemeClr val="tx1"/>
                </a:solidFill>
                <a:effectLst/>
                <a:latin typeface="Arial" charset="0"/>
                <a:ea typeface="ＭＳ Ｐゴシック" charset="0"/>
                <a:cs typeface="+mn-cs"/>
              </a:rPr>
              <a:t>Bei der </a:t>
            </a:r>
            <a:r>
              <a:rPr lang="de-DE" sz="1200" b="1" u="sng" kern="1200" dirty="0">
                <a:solidFill>
                  <a:schemeClr val="tx1"/>
                </a:solidFill>
                <a:effectLst/>
                <a:latin typeface="Arial" charset="0"/>
                <a:ea typeface="ＭＳ Ｐゴシック" charset="0"/>
                <a:cs typeface="+mn-cs"/>
              </a:rPr>
              <a:t>Integration und Evaluation </a:t>
            </a:r>
            <a:r>
              <a:rPr lang="de-DE" sz="1200" kern="1200" dirty="0">
                <a:solidFill>
                  <a:schemeClr val="tx1"/>
                </a:solidFill>
                <a:effectLst/>
                <a:latin typeface="Arial" charset="0"/>
                <a:ea typeface="ＭＳ Ｐゴシック" charset="0"/>
                <a:cs typeface="+mn-cs"/>
              </a:rPr>
              <a:t>der Lösung stellen Sie sicher, dass die Technologie ihr volles Potenzial im Unternehmen oder der Gesellschaft entfalten kann. </a:t>
            </a:r>
          </a:p>
          <a:p>
            <a:r>
              <a:rPr lang="de-DE" sz="1200" kern="1200" dirty="0">
                <a:solidFill>
                  <a:schemeClr val="tx1"/>
                </a:solidFill>
                <a:effectLst/>
                <a:latin typeface="Arial" charset="0"/>
                <a:ea typeface="ＭＳ Ｐゴシック" charset="0"/>
                <a:cs typeface="+mn-cs"/>
              </a:rPr>
              <a:t>Durch ihr Verständnis können neue</a:t>
            </a:r>
            <a:r>
              <a:rPr lang="de-DE" sz="1200" b="1" u="sng" kern="1200" dirty="0">
                <a:solidFill>
                  <a:schemeClr val="tx1"/>
                </a:solidFill>
                <a:effectLst/>
                <a:latin typeface="Arial" charset="0"/>
                <a:ea typeface="ＭＳ Ｐゴシック" charset="0"/>
                <a:cs typeface="+mn-cs"/>
              </a:rPr>
              <a:t> digitale Geschäftsmodelle gestaltet und durch die Gründung von innovativen Start-Ups </a:t>
            </a:r>
            <a:r>
              <a:rPr lang="de-DE" sz="1200" kern="1200" dirty="0">
                <a:solidFill>
                  <a:schemeClr val="tx1"/>
                </a:solidFill>
                <a:effectLst/>
                <a:latin typeface="Arial" charset="0"/>
                <a:ea typeface="ＭＳ Ｐゴシック" charset="0"/>
                <a:cs typeface="+mn-cs"/>
              </a:rPr>
              <a:t>gelebt werden, die morgen unser tägliches Handeln verändern.</a:t>
            </a:r>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95</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40089254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Die Wirtschaftsinformatik fungiert als </a:t>
            </a:r>
            <a:r>
              <a:rPr lang="de-DE" sz="1200" b="1" u="sng" kern="1200" dirty="0">
                <a:solidFill>
                  <a:schemeClr val="tx1"/>
                </a:solidFill>
                <a:effectLst/>
                <a:latin typeface="Arial" charset="0"/>
                <a:ea typeface="ＭＳ Ｐゴシック" charset="0"/>
                <a:cs typeface="+mn-cs"/>
              </a:rPr>
              <a:t>wichtige Schnittstelle zwischen Technik und Individuen, Unternehmen und der Gesellschaft </a:t>
            </a:r>
            <a:r>
              <a:rPr lang="de-DE" sz="1200" kern="1200" dirty="0">
                <a:solidFill>
                  <a:schemeClr val="tx1"/>
                </a:solidFill>
                <a:effectLst/>
                <a:latin typeface="Arial" charset="0"/>
                <a:ea typeface="ＭＳ Ｐゴシック" charset="0"/>
                <a:cs typeface="+mn-cs"/>
              </a:rPr>
              <a:t>in hochaktuellen Themenbereichen wie Künstliche Intelligenz, Blockchain (Distributed Ledger Technologien) und </a:t>
            </a:r>
            <a:r>
              <a:rPr lang="de-DE" sz="1200" kern="1200" dirty="0" err="1">
                <a:solidFill>
                  <a:schemeClr val="tx1"/>
                </a:solidFill>
                <a:effectLst/>
                <a:latin typeface="Arial" charset="0"/>
                <a:ea typeface="ＭＳ Ｐゴシック" charset="0"/>
                <a:cs typeface="+mn-cs"/>
              </a:rPr>
              <a:t>Augmented</a:t>
            </a:r>
            <a:r>
              <a:rPr lang="de-DE" sz="1200" kern="1200" dirty="0">
                <a:solidFill>
                  <a:schemeClr val="tx1"/>
                </a:solidFill>
                <a:effectLst/>
                <a:latin typeface="Arial" charset="0"/>
                <a:ea typeface="ＭＳ Ｐゴシック" charset="0"/>
                <a:cs typeface="+mn-cs"/>
              </a:rPr>
              <a:t> Reality, welche das Potenzial haben, unser Leben langfristig und grundlegend zu verändern. </a:t>
            </a:r>
          </a:p>
          <a:p>
            <a:r>
              <a:rPr lang="de-DE" sz="1200" kern="1200" dirty="0">
                <a:solidFill>
                  <a:schemeClr val="tx1"/>
                </a:solidFill>
                <a:effectLst/>
                <a:latin typeface="Arial" charset="0"/>
                <a:ea typeface="ＭＳ Ｐゴシック" charset="0"/>
                <a:cs typeface="+mn-cs"/>
              </a:rPr>
              <a:t>Als Wirtschaftsinformatikerin, als Wirtschaftsinformatiker bringen Sie nicht nur die </a:t>
            </a:r>
            <a:r>
              <a:rPr lang="de-DE" sz="1200" b="1" u="sng" kern="1200" dirty="0">
                <a:solidFill>
                  <a:schemeClr val="tx1"/>
                </a:solidFill>
                <a:effectLst/>
                <a:latin typeface="Arial" charset="0"/>
                <a:ea typeface="ＭＳ Ｐゴシック" charset="0"/>
                <a:cs typeface="+mn-cs"/>
              </a:rPr>
              <a:t>notwendigen technischen Kompetenzen</a:t>
            </a:r>
            <a:r>
              <a:rPr lang="de-DE" sz="1200" kern="1200" dirty="0">
                <a:solidFill>
                  <a:schemeClr val="tx1"/>
                </a:solidFill>
                <a:effectLst/>
                <a:latin typeface="Arial" charset="0"/>
                <a:ea typeface="ＭＳ Ｐゴシック" charset="0"/>
                <a:cs typeface="+mn-cs"/>
              </a:rPr>
              <a:t> zu diesen Themenbereichen mit. Sie werden also die Funktionsweise von Neuronalen Netzwerken und Maschinellem Lernen als Methoden der Künstlichen Intelligenz verstehen, wichtige Design Charakteristika von Distributed Ledger Technologien bewerten und wirksame Einsatzszenarien von </a:t>
            </a:r>
            <a:r>
              <a:rPr lang="de-DE" sz="1200" kern="1200" dirty="0" err="1">
                <a:solidFill>
                  <a:schemeClr val="tx1"/>
                </a:solidFill>
                <a:effectLst/>
                <a:latin typeface="Arial" charset="0"/>
                <a:ea typeface="ＭＳ Ｐゴシック" charset="0"/>
                <a:cs typeface="+mn-cs"/>
              </a:rPr>
              <a:t>Augmented</a:t>
            </a:r>
            <a:r>
              <a:rPr lang="de-DE" sz="1200" kern="1200" dirty="0">
                <a:solidFill>
                  <a:schemeClr val="tx1"/>
                </a:solidFill>
                <a:effectLst/>
                <a:latin typeface="Arial" charset="0"/>
                <a:ea typeface="ＭＳ Ｐゴシック" charset="0"/>
                <a:cs typeface="+mn-cs"/>
              </a:rPr>
              <a:t> Reality anhand vorhandener Datensätze entwickeln können. </a:t>
            </a:r>
          </a:p>
          <a:p>
            <a:r>
              <a:rPr lang="de-DE" sz="1200" kern="1200" dirty="0">
                <a:solidFill>
                  <a:schemeClr val="tx1"/>
                </a:solidFill>
                <a:effectLst/>
                <a:latin typeface="Arial" charset="0"/>
                <a:ea typeface="ＭＳ Ｐゴシック" charset="0"/>
                <a:cs typeface="+mn-cs"/>
              </a:rPr>
              <a:t>Als Wirtschaftsinformatiker, als </a:t>
            </a:r>
            <a:r>
              <a:rPr lang="de-DE" sz="1200" kern="1200" dirty="0" err="1">
                <a:solidFill>
                  <a:schemeClr val="tx1"/>
                </a:solidFill>
                <a:effectLst/>
                <a:latin typeface="Arial" charset="0"/>
                <a:ea typeface="ＭＳ Ｐゴシック" charset="0"/>
                <a:cs typeface="+mn-cs"/>
              </a:rPr>
              <a:t>Wirtschafstinformatikerin</a:t>
            </a:r>
            <a:r>
              <a:rPr lang="de-DE" sz="1200" kern="1200" dirty="0">
                <a:solidFill>
                  <a:schemeClr val="tx1"/>
                </a:solidFill>
                <a:effectLst/>
                <a:latin typeface="Arial" charset="0"/>
                <a:ea typeface="ＭＳ Ｐゴシック" charset="0"/>
                <a:cs typeface="+mn-cs"/>
              </a:rPr>
              <a:t> weisen Sie aber vor allem auch </a:t>
            </a:r>
            <a:r>
              <a:rPr lang="de-DE" sz="1200" b="1" u="sng" kern="1200" dirty="0">
                <a:solidFill>
                  <a:schemeClr val="tx1"/>
                </a:solidFill>
                <a:effectLst/>
                <a:latin typeface="Arial" charset="0"/>
                <a:ea typeface="ＭＳ Ｐゴシック" charset="0"/>
                <a:cs typeface="+mn-cs"/>
              </a:rPr>
              <a:t>fachliche und kommunikative Fähigkeiten </a:t>
            </a:r>
            <a:r>
              <a:rPr lang="de-DE" sz="1200" kern="1200" dirty="0">
                <a:solidFill>
                  <a:schemeClr val="tx1"/>
                </a:solidFill>
                <a:effectLst/>
                <a:latin typeface="Arial" charset="0"/>
                <a:ea typeface="ＭＳ Ｐゴシック" charset="0"/>
                <a:cs typeface="+mn-cs"/>
              </a:rPr>
              <a:t>auf, um die technischen </a:t>
            </a:r>
            <a:r>
              <a:rPr lang="de-DE" sz="1200" b="1" u="sng" kern="1200" dirty="0">
                <a:solidFill>
                  <a:schemeClr val="tx1"/>
                </a:solidFill>
                <a:effectLst/>
                <a:latin typeface="Arial" charset="0"/>
                <a:ea typeface="ＭＳ Ｐゴシック" charset="0"/>
                <a:cs typeface="+mn-cs"/>
              </a:rPr>
              <a:t>Lösungen erfolgreich und nachhaltig im Unternehmen zu etablieren</a:t>
            </a:r>
            <a:r>
              <a:rPr lang="de-DE" sz="1200" kern="1200" dirty="0">
                <a:solidFill>
                  <a:schemeClr val="tx1"/>
                </a:solidFill>
                <a:effectLst/>
                <a:latin typeface="Arial" charset="0"/>
                <a:ea typeface="ＭＳ Ｐゴシック" charset="0"/>
                <a:cs typeface="+mn-cs"/>
              </a:rPr>
              <a:t>. Sie werden daher wissen, wie man die </a:t>
            </a:r>
            <a:r>
              <a:rPr lang="de-DE" sz="1200" b="1" u="sng" kern="1200" dirty="0">
                <a:solidFill>
                  <a:schemeClr val="tx1"/>
                </a:solidFill>
                <a:effectLst/>
                <a:latin typeface="Arial" charset="0"/>
                <a:ea typeface="ＭＳ Ｐゴシック" charset="0"/>
                <a:cs typeface="+mn-cs"/>
              </a:rPr>
              <a:t>Akzeptanz von innovativen Technologien </a:t>
            </a:r>
            <a:r>
              <a:rPr lang="de-DE" sz="1200" kern="1200" dirty="0">
                <a:solidFill>
                  <a:schemeClr val="tx1"/>
                </a:solidFill>
                <a:effectLst/>
                <a:latin typeface="Arial" charset="0"/>
                <a:ea typeface="ＭＳ Ｐゴシック" charset="0"/>
                <a:cs typeface="+mn-cs"/>
              </a:rPr>
              <a:t>bei Mitarbeitern erhöhen kann. Welche Bedürfnisse einzelne Fachbereiche in Unternehmen haben und wie man die Technologien daher bedürfnisorientiert anpassen muss. </a:t>
            </a:r>
          </a:p>
          <a:p>
            <a:r>
              <a:rPr lang="de-DE" sz="1200" kern="1200" dirty="0">
                <a:solidFill>
                  <a:schemeClr val="tx1"/>
                </a:solidFill>
                <a:effectLst/>
                <a:latin typeface="Arial" charset="0"/>
                <a:ea typeface="ＭＳ Ｐゴシック" charset="0"/>
                <a:cs typeface="+mn-cs"/>
              </a:rPr>
              <a:t>Denn als Wirtschaftsinformatiker nehmen Sie stets eine </a:t>
            </a:r>
            <a:r>
              <a:rPr lang="de-DE" sz="1200" b="1" u="sng" kern="1200" dirty="0">
                <a:solidFill>
                  <a:schemeClr val="tx1"/>
                </a:solidFill>
                <a:effectLst/>
                <a:latin typeface="Arial" charset="0"/>
                <a:ea typeface="ＭＳ Ｐゴシック" charset="0"/>
                <a:cs typeface="+mn-cs"/>
              </a:rPr>
              <a:t>sozio-technische Perspektive</a:t>
            </a:r>
            <a:r>
              <a:rPr lang="de-DE" sz="1200" kern="1200" dirty="0">
                <a:solidFill>
                  <a:schemeClr val="tx1"/>
                </a:solidFill>
                <a:effectLst/>
                <a:latin typeface="Arial" charset="0"/>
                <a:ea typeface="ＭＳ Ｐゴシック" charset="0"/>
                <a:cs typeface="+mn-cs"/>
              </a:rPr>
              <a:t> als Schnittstellenfunktion ein.</a:t>
            </a:r>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96</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683938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Da Sie alleine (als einzelne Person) wenig Chancen haben, die Zukunft zu gestalten, ist es notwendig, dass sich die Wirtschaftsinformatikerinnen und Wirtschaftsinformatiker zusammenschließen, und ihrer Kompetenz und Meinung eine Stimme geben. Dieser </a:t>
            </a:r>
            <a:r>
              <a:rPr lang="de-DE" sz="1200" b="1" u="sng" kern="1200" dirty="0">
                <a:solidFill>
                  <a:schemeClr val="tx1"/>
                </a:solidFill>
                <a:effectLst/>
                <a:latin typeface="Arial" charset="0"/>
                <a:ea typeface="ＭＳ Ｐゴシック" charset="0"/>
                <a:cs typeface="+mn-cs"/>
              </a:rPr>
              <a:t>Zusammenschluss ist die Gesellschaft für Informatik</a:t>
            </a:r>
            <a:r>
              <a:rPr lang="de-DE" sz="1200" kern="1200" dirty="0">
                <a:solidFill>
                  <a:schemeClr val="tx1"/>
                </a:solidFill>
                <a:effectLst/>
                <a:latin typeface="Arial" charset="0"/>
                <a:ea typeface="ＭＳ Ｐゴシック" charset="0"/>
                <a:cs typeface="+mn-cs"/>
              </a:rPr>
              <a:t>, in der jeder Wirtschaftsinformatiker Mitglied sein sollte.</a:t>
            </a:r>
          </a:p>
          <a:p>
            <a:r>
              <a:rPr lang="de-DE" sz="1200" kern="1200" dirty="0">
                <a:solidFill>
                  <a:schemeClr val="tx1"/>
                </a:solidFill>
                <a:effectLst/>
                <a:latin typeface="Arial" charset="0"/>
                <a:ea typeface="ＭＳ Ｐゴシック" charset="0"/>
                <a:cs typeface="+mn-cs"/>
              </a:rPr>
              <a:t>[…]</a:t>
            </a:r>
          </a:p>
          <a:p>
            <a:r>
              <a:rPr lang="de-DE" sz="1200" kern="1200" dirty="0">
                <a:solidFill>
                  <a:schemeClr val="tx1"/>
                </a:solidFill>
                <a:effectLst/>
                <a:latin typeface="Arial" charset="0"/>
                <a:ea typeface="ＭＳ Ｐゴシック" charset="0"/>
                <a:cs typeface="+mn-cs"/>
              </a:rPr>
              <a:t>Neben der Tatsache, dass die </a:t>
            </a:r>
            <a:r>
              <a:rPr lang="de-DE" sz="1200" b="1" u="sng" kern="1200" dirty="0">
                <a:solidFill>
                  <a:schemeClr val="tx1"/>
                </a:solidFill>
                <a:effectLst/>
                <a:latin typeface="Arial" charset="0"/>
                <a:ea typeface="ＭＳ Ｐゴシック" charset="0"/>
                <a:cs typeface="+mn-cs"/>
              </a:rPr>
              <a:t>GI unser Sprachrohr in die Öffentlichkeit und Politik </a:t>
            </a:r>
            <a:r>
              <a:rPr lang="de-DE" sz="1200" kern="1200" dirty="0">
                <a:solidFill>
                  <a:schemeClr val="tx1"/>
                </a:solidFill>
                <a:effectLst/>
                <a:latin typeface="Arial" charset="0"/>
                <a:ea typeface="ＭＳ Ｐゴシック" charset="0"/>
                <a:cs typeface="+mn-cs"/>
              </a:rPr>
              <a:t>ist, bietet die GI aber auch noch andere Vorteile für Sie: </a:t>
            </a:r>
          </a:p>
          <a:p>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1) Die </a:t>
            </a:r>
            <a:r>
              <a:rPr lang="de-DE" sz="1200" b="1" u="sng" kern="1200" dirty="0">
                <a:solidFill>
                  <a:schemeClr val="tx1"/>
                </a:solidFill>
                <a:effectLst/>
                <a:latin typeface="Arial" charset="0"/>
                <a:ea typeface="ＭＳ Ｐゴシック" charset="0"/>
                <a:cs typeface="+mn-cs"/>
              </a:rPr>
              <a:t>Digital Library</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2) In </a:t>
            </a:r>
            <a:r>
              <a:rPr lang="de-DE" sz="1200" b="1" u="sng" kern="1200" dirty="0">
                <a:solidFill>
                  <a:schemeClr val="tx1"/>
                </a:solidFill>
                <a:effectLst/>
                <a:latin typeface="Arial" charset="0"/>
                <a:ea typeface="ＭＳ Ｐゴシック" charset="0"/>
                <a:cs typeface="+mn-cs"/>
              </a:rPr>
              <a:t>Kooperation mit der Deutschen Bahn</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3) Jede Menge </a:t>
            </a:r>
            <a:r>
              <a:rPr lang="de-DE" sz="1200" b="1" u="sng" kern="1200" dirty="0">
                <a:solidFill>
                  <a:schemeClr val="tx1"/>
                </a:solidFill>
                <a:effectLst/>
                <a:latin typeface="Arial" charset="0"/>
                <a:ea typeface="ＭＳ Ｐゴシック" charset="0"/>
                <a:cs typeface="+mn-cs"/>
              </a:rPr>
              <a:t>Veranstaltungen, Konferenzen und Exkursionen</a:t>
            </a:r>
            <a:r>
              <a:rPr lang="de-DE" sz="1200" kern="1200" dirty="0">
                <a:solidFill>
                  <a:schemeClr val="tx1"/>
                </a:solidFill>
                <a:effectLst/>
                <a:latin typeface="Arial" charset="0"/>
                <a:ea typeface="ＭＳ Ｐゴシック" charset="0"/>
                <a:cs typeface="+mn-cs"/>
              </a:rPr>
              <a:t>,  </a:t>
            </a:r>
          </a:p>
          <a:p>
            <a:r>
              <a:rPr lang="de-DE" sz="1200" kern="1200" dirty="0">
                <a:solidFill>
                  <a:schemeClr val="tx1"/>
                </a:solidFill>
                <a:effectLst/>
                <a:latin typeface="Arial" charset="0"/>
                <a:ea typeface="ＭＳ Ｐゴシック" charset="0"/>
                <a:cs typeface="+mn-cs"/>
              </a:rPr>
              <a:t>4) </a:t>
            </a:r>
            <a:r>
              <a:rPr lang="de-DE" sz="1200" b="1" u="sng" kern="1200" dirty="0">
                <a:solidFill>
                  <a:schemeClr val="tx1"/>
                </a:solidFill>
                <a:effectLst/>
                <a:latin typeface="Arial" charset="0"/>
                <a:ea typeface="ＭＳ Ｐゴシック" charset="0"/>
                <a:cs typeface="+mn-cs"/>
              </a:rPr>
              <a:t>Kostengünstiger Online-Zugriff</a:t>
            </a:r>
            <a:endParaRPr lang="de-DE" sz="1200" kern="1200" dirty="0">
              <a:solidFill>
                <a:schemeClr val="tx1"/>
              </a:solidFill>
              <a:effectLst/>
              <a:latin typeface="Arial" charset="0"/>
              <a:ea typeface="ＭＳ Ｐゴシック" charset="0"/>
              <a:cs typeface="+mn-cs"/>
            </a:endParaRPr>
          </a:p>
          <a:p>
            <a:r>
              <a:rPr lang="de-DE" sz="1200" kern="1200" dirty="0">
                <a:solidFill>
                  <a:schemeClr val="tx1"/>
                </a:solidFill>
                <a:effectLst/>
                <a:latin typeface="Arial" charset="0"/>
                <a:ea typeface="ＭＳ Ｐゴシック" charset="0"/>
                <a:cs typeface="+mn-cs"/>
              </a:rPr>
              <a:t> </a:t>
            </a:r>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97</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1094874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Arial" charset="0"/>
                <a:ea typeface="ＭＳ Ｐゴシック" charset="0"/>
                <a:cs typeface="+mn-cs"/>
              </a:rPr>
              <a:t>Und das beste: </a:t>
            </a:r>
            <a:r>
              <a:rPr lang="de-DE" sz="1200" b="1" u="sng" kern="1200" dirty="0">
                <a:solidFill>
                  <a:schemeClr val="tx1"/>
                </a:solidFill>
                <a:effectLst/>
                <a:latin typeface="Arial" charset="0"/>
                <a:ea typeface="ＭＳ Ｐゴシック" charset="0"/>
                <a:cs typeface="+mn-cs"/>
              </a:rPr>
              <a:t>Die Mitgliedschaft ist für Sie als Studierende für drei Jahre komplett kostenlos!</a:t>
            </a:r>
          </a:p>
          <a:p>
            <a:r>
              <a:rPr lang="de-DE" sz="1200" kern="1200" dirty="0">
                <a:solidFill>
                  <a:schemeClr val="tx1"/>
                </a:solidFill>
                <a:effectLst/>
                <a:latin typeface="Arial" charset="0"/>
                <a:ea typeface="ＭＳ Ｐゴシック" charset="0"/>
                <a:cs typeface="+mn-cs"/>
              </a:rPr>
              <a:t>Mitglied werden ist ganz einfach: Gehen Sie auf die zweitkürzeste URL der Welt: gi.de (vormachen!!). </a:t>
            </a:r>
          </a:p>
          <a:p>
            <a:r>
              <a:rPr lang="de-DE" sz="1200" kern="1200" dirty="0">
                <a:solidFill>
                  <a:schemeClr val="tx1"/>
                </a:solidFill>
                <a:effectLst/>
                <a:latin typeface="Arial" charset="0"/>
                <a:ea typeface="ＭＳ Ｐゴシック" charset="0"/>
                <a:cs typeface="+mn-cs"/>
              </a:rPr>
              <a:t>Klicken Sie hier auf „Mitglied werden“. Geben Sie hier Ihre Information ein. </a:t>
            </a:r>
          </a:p>
          <a:p>
            <a:r>
              <a:rPr lang="de-DE" sz="1200" kern="1200" dirty="0">
                <a:solidFill>
                  <a:schemeClr val="tx1"/>
                </a:solidFill>
                <a:effectLst/>
                <a:latin typeface="Arial" charset="0"/>
                <a:ea typeface="ＭＳ Ｐゴシック" charset="0"/>
                <a:cs typeface="+mn-cs"/>
              </a:rPr>
              <a:t>Und schon sind Sie dabei! Sie müssen dann nur noch den Studienausweis hochladen.“</a:t>
            </a:r>
          </a:p>
          <a:p>
            <a:r>
              <a:rPr lang="de-DE" sz="1200" kern="1200" dirty="0">
                <a:solidFill>
                  <a:schemeClr val="tx1"/>
                </a:solidFill>
                <a:effectLst/>
                <a:latin typeface="Arial" charset="0"/>
                <a:ea typeface="ＭＳ Ｐゴシック" charset="0"/>
                <a:cs typeface="+mn-cs"/>
              </a:rPr>
              <a:t>Eine Mitgliedschaft kann immer nur bis zum 15. September des Jahres beantragt werden. Seien Sie daher schnell und registrieren Sie sich noch heute! </a:t>
            </a:r>
            <a:endParaRPr lang="en-US" dirty="0"/>
          </a:p>
          <a:p>
            <a:endParaRPr lang="en-US" dirty="0"/>
          </a:p>
        </p:txBody>
      </p:sp>
      <p:sp>
        <p:nvSpPr>
          <p:cNvPr id="4" name="Foliennummernplatzhalter 3"/>
          <p:cNvSpPr>
            <a:spLocks noGrp="1"/>
          </p:cNvSpPr>
          <p:nvPr>
            <p:ph type="sldNum" sz="quarter" idx="5"/>
          </p:nvPr>
        </p:nvSpPr>
        <p:spPr/>
        <p:txBody>
          <a:bodyPr/>
          <a:lstStyle/>
          <a:p>
            <a:pPr marL="0" marR="0" lvl="0" indent="0" algn="r" defTabSz="955675" rtl="0" eaLnBrk="1" fontAlgn="base" latinLnBrk="0" hangingPunct="1">
              <a:lnSpc>
                <a:spcPct val="100000"/>
              </a:lnSpc>
              <a:spcBef>
                <a:spcPct val="0"/>
              </a:spcBef>
              <a:spcAft>
                <a:spcPct val="0"/>
              </a:spcAft>
              <a:buClrTx/>
              <a:buSzTx/>
              <a:buFontTx/>
              <a:buNone/>
              <a:tabLst/>
              <a:defRPr/>
            </a:pPr>
            <a:fld id="{5AEDD2B6-0841-E149-B6DC-7B1E133E6B58}" type="slidenum">
              <a:rPr kumimoji="0" lang="de-DE" sz="13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55675" rtl="0" eaLnBrk="1" fontAlgn="base" latinLnBrk="0" hangingPunct="1">
                <a:lnSpc>
                  <a:spcPct val="100000"/>
                </a:lnSpc>
                <a:spcBef>
                  <a:spcPct val="0"/>
                </a:spcBef>
                <a:spcAft>
                  <a:spcPct val="0"/>
                </a:spcAft>
                <a:buClrTx/>
                <a:buSzTx/>
                <a:buFontTx/>
                <a:buNone/>
                <a:tabLst/>
                <a:defRPr/>
              </a:pPr>
              <a:t>98</a:t>
            </a:fld>
            <a:endParaRPr kumimoji="0" lang="de-DE" sz="13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7263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0488" y="744538"/>
            <a:ext cx="6616700" cy="3722687"/>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4AA6088-1FF0-4E53-845C-EFEDD1C948F8}" type="slidenum">
              <a:rPr lang="de-DE" smtClean="0"/>
              <a:pPr/>
              <a:t>17</a:t>
            </a:fld>
            <a:endParaRPr lang="de-DE"/>
          </a:p>
        </p:txBody>
      </p:sp>
    </p:spTree>
    <p:extLst>
      <p:ext uri="{BB962C8B-B14F-4D97-AF65-F5344CB8AC3E}">
        <p14:creationId xmlns:p14="http://schemas.microsoft.com/office/powerpoint/2010/main" val="1002255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Folienbildplatzhalter 1"/>
          <p:cNvSpPr>
            <a:spLocks noGrp="1" noRot="1" noChangeAspect="1"/>
          </p:cNvSpPr>
          <p:nvPr>
            <p:ph type="sldImg"/>
          </p:nvPr>
        </p:nvSpPr>
        <p:spPr bwMode="auto">
          <a:xfrm>
            <a:off x="90488" y="744538"/>
            <a:ext cx="6616700" cy="3722687"/>
          </a:xfrm>
        </p:spPr>
      </p:sp>
      <p:sp>
        <p:nvSpPr>
          <p:cNvPr id="5" name="Notizenplatzhalter 2"/>
          <p:cNvSpPr>
            <a:spLocks noGrp="1"/>
          </p:cNvSpPr>
          <p:nvPr>
            <p:ph type="body" idx="1"/>
          </p:nvPr>
        </p:nvSpPr>
        <p:spPr bwMode="auto"/>
        <p:txBody>
          <a:bodyPr/>
          <a:lstStyle/>
          <a:p>
            <a:pPr>
              <a:defRPr/>
            </a:pPr>
            <a:r>
              <a:rPr lang="de-DE"/>
              <a:t>Kontrole ist gut, Vertrauen ist bessser ...</a:t>
            </a:r>
            <a:endParaRPr/>
          </a:p>
        </p:txBody>
      </p:sp>
      <p:sp>
        <p:nvSpPr>
          <p:cNvPr id="6" name="Foliennummernplatzhalter 3"/>
          <p:cNvSpPr>
            <a:spLocks noGrp="1"/>
          </p:cNvSpPr>
          <p:nvPr>
            <p:ph type="sldNum" sz="quarter" idx="10"/>
          </p:nvPr>
        </p:nvSpPr>
        <p:spPr bwMode="auto"/>
        <p:txBody>
          <a:bodyPr/>
          <a:lstStyle/>
          <a:p>
            <a:pPr>
              <a:defRPr/>
            </a:pPr>
            <a:fld id="{E4AA6088-1FF0-4E53-845C-EFEDD1C948F8}" type="slidenum">
              <a:rPr lang="de-DE"/>
              <a:t>26</a:t>
            </a:fld>
            <a:endParaRPr lang="de-DE"/>
          </a:p>
        </p:txBody>
      </p:sp>
    </p:spTree>
    <p:extLst>
      <p:ext uri="{BB962C8B-B14F-4D97-AF65-F5344CB8AC3E}">
        <p14:creationId xmlns:p14="http://schemas.microsoft.com/office/powerpoint/2010/main" val="114369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Folienbildplatzhalter 1"/>
          <p:cNvSpPr>
            <a:spLocks noGrp="1" noRot="1" noChangeAspect="1"/>
          </p:cNvSpPr>
          <p:nvPr>
            <p:ph type="sldImg"/>
          </p:nvPr>
        </p:nvSpPr>
        <p:spPr bwMode="auto">
          <a:xfrm>
            <a:off x="90488" y="744538"/>
            <a:ext cx="6616700" cy="3722687"/>
          </a:xfrm>
        </p:spPr>
      </p:sp>
      <p:sp>
        <p:nvSpPr>
          <p:cNvPr id="5" name="Notizenplatzhalter 2"/>
          <p:cNvSpPr>
            <a:spLocks noGrp="1"/>
          </p:cNvSpPr>
          <p:nvPr>
            <p:ph type="body" idx="1"/>
          </p:nvPr>
        </p:nvSpPr>
        <p:spPr bwMode="auto"/>
        <p:txBody>
          <a:bodyPr/>
          <a:lstStyle/>
          <a:p>
            <a:pPr>
              <a:defRPr/>
            </a:pPr>
            <a:r>
              <a:rPr lang="de-DE" sz="1200">
                <a:solidFill>
                  <a:schemeClr val="tx1"/>
                </a:solidFill>
                <a:latin typeface="Arial"/>
                <a:ea typeface="+mn-ea"/>
                <a:cs typeface="+mn-cs"/>
              </a:rPr>
              <a:t>1.</a:t>
            </a:r>
            <a:endParaRPr lang="de-DE"/>
          </a:p>
        </p:txBody>
      </p:sp>
      <p:sp>
        <p:nvSpPr>
          <p:cNvPr id="6" name="Foliennummernplatzhalter 3"/>
          <p:cNvSpPr>
            <a:spLocks noGrp="1"/>
          </p:cNvSpPr>
          <p:nvPr>
            <p:ph type="sldNum" sz="quarter" idx="10"/>
          </p:nvPr>
        </p:nvSpPr>
        <p:spPr bwMode="auto"/>
        <p:txBody>
          <a:bodyPr/>
          <a:lstStyle/>
          <a:p>
            <a:pPr>
              <a:defRPr/>
            </a:pPr>
            <a:fld id="{E4AA6088-1FF0-4E53-845C-EFEDD1C948F8}" type="slidenum">
              <a:rPr lang="de-DE"/>
              <a:t>28</a:t>
            </a:fld>
            <a:endParaRPr lang="de-DE"/>
          </a:p>
        </p:txBody>
      </p:sp>
    </p:spTree>
    <p:extLst>
      <p:ext uri="{BB962C8B-B14F-4D97-AF65-F5344CB8AC3E}">
        <p14:creationId xmlns:p14="http://schemas.microsoft.com/office/powerpoint/2010/main" val="1504458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Folienbildplatzhalter 1"/>
          <p:cNvSpPr>
            <a:spLocks noGrp="1" noRot="1" noChangeAspect="1"/>
          </p:cNvSpPr>
          <p:nvPr>
            <p:ph type="sldImg"/>
          </p:nvPr>
        </p:nvSpPr>
        <p:spPr bwMode="auto">
          <a:xfrm>
            <a:off x="90488" y="744538"/>
            <a:ext cx="6616700" cy="3722687"/>
          </a:xfrm>
        </p:spPr>
      </p:sp>
      <p:sp>
        <p:nvSpPr>
          <p:cNvPr id="5" name="Notizenplatzhalter 2"/>
          <p:cNvSpPr>
            <a:spLocks noGrp="1"/>
          </p:cNvSpPr>
          <p:nvPr>
            <p:ph type="body" idx="1"/>
          </p:nvPr>
        </p:nvSpPr>
        <p:spPr bwMode="auto"/>
        <p:txBody>
          <a:bodyPr/>
          <a:lstStyle/>
          <a:p>
            <a:pPr>
              <a:defRPr/>
            </a:pPr>
            <a:r>
              <a:rPr lang="de-DE" sz="1200">
                <a:solidFill>
                  <a:schemeClr val="tx1"/>
                </a:solidFill>
                <a:latin typeface="Arial"/>
                <a:ea typeface="+mn-ea"/>
                <a:cs typeface="+mn-cs"/>
              </a:rPr>
              <a:t>1.</a:t>
            </a:r>
            <a:endParaRPr lang="de-DE"/>
          </a:p>
        </p:txBody>
      </p:sp>
      <p:sp>
        <p:nvSpPr>
          <p:cNvPr id="6" name="Foliennummernplatzhalter 3"/>
          <p:cNvSpPr>
            <a:spLocks noGrp="1"/>
          </p:cNvSpPr>
          <p:nvPr>
            <p:ph type="sldNum" sz="quarter" idx="10"/>
          </p:nvPr>
        </p:nvSpPr>
        <p:spPr bwMode="auto"/>
        <p:txBody>
          <a:bodyPr/>
          <a:lstStyle/>
          <a:p>
            <a:pPr>
              <a:defRPr/>
            </a:pPr>
            <a:fld id="{E4AA6088-1FF0-4E53-845C-EFEDD1C948F8}" type="slidenum">
              <a:rPr lang="de-DE"/>
              <a:t>29</a:t>
            </a:fld>
            <a:endParaRPr lang="de-DE"/>
          </a:p>
        </p:txBody>
      </p:sp>
    </p:spTree>
    <p:extLst>
      <p:ext uri="{BB962C8B-B14F-4D97-AF65-F5344CB8AC3E}">
        <p14:creationId xmlns:p14="http://schemas.microsoft.com/office/powerpoint/2010/main" val="3060673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Urheberrechtsfreie Bilder</a:t>
            </a:r>
          </a:p>
        </p:txBody>
      </p:sp>
      <p:sp>
        <p:nvSpPr>
          <p:cNvPr id="4" name="Foliennummernplatzhalter 3"/>
          <p:cNvSpPr>
            <a:spLocks noGrp="1"/>
          </p:cNvSpPr>
          <p:nvPr>
            <p:ph type="sldNum" sz="quarter" idx="5"/>
          </p:nvPr>
        </p:nvSpPr>
        <p:spPr/>
        <p:txBody>
          <a:bodyPr/>
          <a:lstStyle/>
          <a:p>
            <a:fld id="{C767F601-B756-4D56-8C37-592428CB9254}" type="slidenum">
              <a:rPr lang="de-DE" smtClean="0"/>
              <a:t>40</a:t>
            </a:fld>
            <a:endParaRPr lang="de-DE"/>
          </a:p>
        </p:txBody>
      </p:sp>
    </p:spTree>
    <p:extLst>
      <p:ext uri="{BB962C8B-B14F-4D97-AF65-F5344CB8AC3E}">
        <p14:creationId xmlns:p14="http://schemas.microsoft.com/office/powerpoint/2010/main" val="73323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8888AA-892C-4D94-8C2B-F8FDF65FC1D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715508D-D3DD-4337-A647-1C59828EAEEA}"/>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43EE9C5-D963-48D5-B3BE-80F7958550D2}"/>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5" name="Fußzeilenplatzhalter 4">
            <a:extLst>
              <a:ext uri="{FF2B5EF4-FFF2-40B4-BE49-F238E27FC236}">
                <a16:creationId xmlns:a16="http://schemas.microsoft.com/office/drawing/2014/main" id="{DB02676A-4677-4598-8B6A-8DF7CB7F2D5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BD07EE-F63F-45FD-92B6-598A3B6A708C}"/>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2437668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A981A9-72BF-4BC1-AEA9-D73A7CC7272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5943E8B-0BAE-4E80-8965-C50813A5330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CBB1821-727D-4A25-8456-202923B5F135}"/>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5" name="Fußzeilenplatzhalter 4">
            <a:extLst>
              <a:ext uri="{FF2B5EF4-FFF2-40B4-BE49-F238E27FC236}">
                <a16:creationId xmlns:a16="http://schemas.microsoft.com/office/drawing/2014/main" id="{7C323C98-3C3F-4D2D-90A7-17A67074A9B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85FADDE-5946-42BD-8801-3BFAD43E0155}"/>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1528682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FAEBE61-9A48-4B36-8FB9-94CF9D33A2B4}"/>
              </a:ext>
            </a:extLst>
          </p:cNvPr>
          <p:cNvSpPr>
            <a:spLocks noGrp="1"/>
          </p:cNvSpPr>
          <p:nvPr>
            <p:ph type="title" orient="vert"/>
          </p:nvPr>
        </p:nvSpPr>
        <p:spPr>
          <a:xfrm>
            <a:off x="8724901"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107C73E-D9F6-4E35-BD76-78CA169E4232}"/>
              </a:ext>
            </a:extLst>
          </p:cNvPr>
          <p:cNvSpPr>
            <a:spLocks noGrp="1"/>
          </p:cNvSpPr>
          <p:nvPr>
            <p:ph type="body" orient="vert" idx="1"/>
          </p:nvPr>
        </p:nvSpPr>
        <p:spPr>
          <a:xfrm>
            <a:off x="838201"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DB64ABD-028B-45B9-9760-7F4309C853A0}"/>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5" name="Fußzeilenplatzhalter 4">
            <a:extLst>
              <a:ext uri="{FF2B5EF4-FFF2-40B4-BE49-F238E27FC236}">
                <a16:creationId xmlns:a16="http://schemas.microsoft.com/office/drawing/2014/main" id="{8B726BF8-5C11-47D9-98C5-6AC41394CB1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C4123F-26EA-4474-97D1-22849FF96DEE}"/>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45273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line 2-zeilig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599017" y="1366838"/>
            <a:ext cx="10991849" cy="1044000"/>
          </a:xfrm>
        </p:spPr>
        <p:txBody>
          <a:bodyPr/>
          <a:lstStyle>
            <a:lvl1pPr>
              <a:defRPr/>
            </a:lvl1pPr>
          </a:lstStyle>
          <a:p>
            <a:r>
              <a:rPr lang="de-DE" dirty="0"/>
              <a:t>Headline</a:t>
            </a:r>
            <a:br>
              <a:rPr lang="de-DE" dirty="0"/>
            </a:br>
            <a:r>
              <a:rPr lang="de-DE" dirty="0"/>
              <a:t>auf zwei Zeilen</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601133" y="2579690"/>
            <a:ext cx="10991851"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‹Nr.›</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9918947" y="457244"/>
            <a:ext cx="1718218" cy="194540"/>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9647335" y="689282"/>
            <a:ext cx="1989830" cy="194540"/>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Tree>
    <p:extLst>
      <p:ext uri="{BB962C8B-B14F-4D97-AF65-F5344CB8AC3E}">
        <p14:creationId xmlns:p14="http://schemas.microsoft.com/office/powerpoint/2010/main" val="2601168256"/>
      </p:ext>
    </p:extLst>
  </p:cSld>
  <p:clrMapOvr>
    <a:masterClrMapping/>
  </p:clrMapOvr>
  <p:extLst>
    <p:ext uri="{DCECCB84-F9BA-43D5-87BE-67443E8EF086}">
      <p15:sldGuideLst xmlns:p15="http://schemas.microsoft.com/office/powerpoint/2012/main">
        <p15:guide id="1" pos="284" userDrawn="1">
          <p15:clr>
            <a:srgbClr val="FBAE40"/>
          </p15:clr>
        </p15:guide>
        <p15:guide id="2" pos="5477"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12" name="Textplatzhalter 35"/>
          <p:cNvSpPr>
            <a:spLocks noGrp="1"/>
          </p:cNvSpPr>
          <p:nvPr>
            <p:ph type="body" sz="quarter" idx="16" hasCustomPrompt="1"/>
          </p:nvPr>
        </p:nvSpPr>
        <p:spPr>
          <a:xfrm>
            <a:off x="523621" y="2497658"/>
            <a:ext cx="10412219" cy="609328"/>
          </a:xfrm>
          <a:prstGeom prst="rect">
            <a:avLst/>
          </a:prstGeom>
        </p:spPr>
        <p:txBody>
          <a:bodyPr rIns="0" anchor="ctr"/>
          <a:lstStyle>
            <a:lvl1pPr marL="0" indent="0" algn="r">
              <a:defRPr lang="en-US" sz="2000" b="1" kern="1200" cap="none" spc="0" baseline="0" noProof="0" dirty="0">
                <a:solidFill>
                  <a:srgbClr val="00205B"/>
                </a:solidFill>
                <a:latin typeface="Arial" panose="020B0604020202020204" pitchFamily="34" charset="0"/>
                <a:ea typeface="+mn-ea"/>
                <a:cs typeface="Arial" pitchFamily="34" charset="0"/>
              </a:defRPr>
            </a:lvl1pPr>
          </a:lstStyle>
          <a:p>
            <a:pPr lvl="0"/>
            <a:r>
              <a:rPr lang="de-DE" noProof="0" dirty="0"/>
              <a:t>Untertitel</a:t>
            </a:r>
          </a:p>
        </p:txBody>
      </p:sp>
      <p:sp>
        <p:nvSpPr>
          <p:cNvPr id="13" name="Titel 1"/>
          <p:cNvSpPr>
            <a:spLocks noGrp="1"/>
          </p:cNvSpPr>
          <p:nvPr>
            <p:ph type="title" hasCustomPrompt="1"/>
          </p:nvPr>
        </p:nvSpPr>
        <p:spPr>
          <a:xfrm>
            <a:off x="523623" y="1611847"/>
            <a:ext cx="10412219" cy="864096"/>
          </a:xfrm>
          <a:prstGeom prst="rect">
            <a:avLst/>
          </a:prstGeom>
        </p:spPr>
        <p:txBody>
          <a:bodyPr rIns="0" anchor="ctr"/>
          <a:lstStyle>
            <a:lvl1pPr algn="r">
              <a:defRPr lang="de-DE" sz="3200" b="1" kern="1200" cap="all" spc="0" baseline="0" noProof="0" smtClean="0">
                <a:solidFill>
                  <a:srgbClr val="00205B"/>
                </a:solidFill>
                <a:latin typeface="Arial" panose="020B0604020202020204" pitchFamily="34" charset="0"/>
                <a:ea typeface="+mn-ea"/>
                <a:cs typeface="Arial" pitchFamily="34" charset="0"/>
              </a:defRPr>
            </a:lvl1pPr>
          </a:lstStyle>
          <a:p>
            <a:r>
              <a:rPr lang="de-DE" dirty="0"/>
              <a:t>Titel der Präsentation</a:t>
            </a:r>
          </a:p>
        </p:txBody>
      </p:sp>
      <p:sp>
        <p:nvSpPr>
          <p:cNvPr id="16" name="Bildplatzhalter 3"/>
          <p:cNvSpPr>
            <a:spLocks noGrp="1"/>
          </p:cNvSpPr>
          <p:nvPr>
            <p:ph type="pic" sz="quarter" idx="19" hasCustomPrompt="1"/>
          </p:nvPr>
        </p:nvSpPr>
        <p:spPr>
          <a:xfrm>
            <a:off x="9515556" y="5226569"/>
            <a:ext cx="2160000" cy="1079500"/>
          </a:xfrm>
          <a:prstGeom prst="rect">
            <a:avLst/>
          </a:prstGeom>
        </p:spPr>
        <p:txBody>
          <a:bodyPr lIns="0"/>
          <a:lstStyle>
            <a:lvl1pPr>
              <a:defRPr sz="1400">
                <a:latin typeface="Arial" panose="020B0604020202020204" pitchFamily="34" charset="0"/>
                <a:cs typeface="Arial" panose="020B0604020202020204" pitchFamily="34" charset="0"/>
              </a:defRPr>
            </a:lvl1pPr>
          </a:lstStyle>
          <a:p>
            <a:r>
              <a:rPr lang="de-DE" dirty="0"/>
              <a:t>Logo</a:t>
            </a:r>
          </a:p>
        </p:txBody>
      </p:sp>
      <p:sp>
        <p:nvSpPr>
          <p:cNvPr id="2" name="Rechteck 1"/>
          <p:cNvSpPr/>
          <p:nvPr/>
        </p:nvSpPr>
        <p:spPr>
          <a:xfrm>
            <a:off x="11148505" y="1592265"/>
            <a:ext cx="527051" cy="1476375"/>
          </a:xfrm>
          <a:prstGeom prst="rect">
            <a:avLst/>
          </a:prstGeom>
          <a:solidFill>
            <a:srgbClr val="8A1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0" name="Bildplatzhalter 3"/>
          <p:cNvSpPr>
            <a:spLocks noGrp="1"/>
          </p:cNvSpPr>
          <p:nvPr>
            <p:ph type="pic" sz="quarter" idx="20" hasCustomPrompt="1"/>
          </p:nvPr>
        </p:nvSpPr>
        <p:spPr>
          <a:xfrm>
            <a:off x="7104352" y="5226569"/>
            <a:ext cx="2160000" cy="1079500"/>
          </a:xfrm>
          <a:prstGeom prst="rect">
            <a:avLst/>
          </a:prstGeom>
        </p:spPr>
        <p:txBody>
          <a:bodyPr lIns="0"/>
          <a:lstStyle>
            <a:lvl1pPr>
              <a:defRPr sz="1400">
                <a:latin typeface="Arial" panose="020B0604020202020204" pitchFamily="34" charset="0"/>
                <a:cs typeface="Arial" panose="020B0604020202020204" pitchFamily="34" charset="0"/>
              </a:defRPr>
            </a:lvl1pPr>
          </a:lstStyle>
          <a:p>
            <a:r>
              <a:rPr lang="de-DE" dirty="0"/>
              <a:t>Logo</a:t>
            </a:r>
          </a:p>
        </p:txBody>
      </p:sp>
      <p:sp>
        <p:nvSpPr>
          <p:cNvPr id="4" name="Datumsplatzhalter 3"/>
          <p:cNvSpPr>
            <a:spLocks noGrp="1"/>
          </p:cNvSpPr>
          <p:nvPr>
            <p:ph type="dt" sz="half" idx="21"/>
          </p:nvPr>
        </p:nvSpPr>
        <p:spPr>
          <a:xfrm>
            <a:off x="8932356" y="6604097"/>
            <a:ext cx="2743200" cy="183600"/>
          </a:xfrm>
        </p:spPr>
        <p:txBody>
          <a:bodyPr/>
          <a:lstStyle>
            <a:lvl1pPr>
              <a:defRPr/>
            </a:lvl1pPr>
          </a:lstStyle>
          <a:p>
            <a:r>
              <a:rPr lang="de-DE" dirty="0"/>
              <a:t>27.11.2019</a:t>
            </a:r>
          </a:p>
        </p:txBody>
      </p:sp>
      <p:sp>
        <p:nvSpPr>
          <p:cNvPr id="9" name="Rechteck 8"/>
          <p:cNvSpPr/>
          <p:nvPr/>
        </p:nvSpPr>
        <p:spPr>
          <a:xfrm>
            <a:off x="11153033" y="1592265"/>
            <a:ext cx="527051" cy="1476375"/>
          </a:xfrm>
          <a:prstGeom prst="rect">
            <a:avLst/>
          </a:prstGeom>
          <a:solidFill>
            <a:srgbClr val="8A1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1876319098"/>
      </p:ext>
    </p:extLst>
  </p:cSld>
  <p:clrMapOvr>
    <a:masterClrMapping/>
  </p:clrMapOvr>
  <p:hf sldNum="0" hdr="0"/>
  <p:extLst>
    <p:ext uri="{DCECCB84-F9BA-43D5-87BE-67443E8EF086}">
      <p15:sldGuideLst xmlns:p15="http://schemas.microsoft.com/office/powerpoint/2012/main">
        <p15:guide id="2" pos="7447" userDrawn="1">
          <p15:clr>
            <a:srgbClr val="FBAE40"/>
          </p15:clr>
        </p15:guide>
        <p15:guide id="5" orient="horz" pos="193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Main (Bulletpoints)">
    <p:spTree>
      <p:nvGrpSpPr>
        <p:cNvPr id="1" name=""/>
        <p:cNvGrpSpPr/>
        <p:nvPr/>
      </p:nvGrpSpPr>
      <p:grpSpPr>
        <a:xfrm>
          <a:off x="0" y="0"/>
          <a:ext cx="0" cy="0"/>
          <a:chOff x="0" y="0"/>
          <a:chExt cx="0" cy="0"/>
        </a:xfrm>
      </p:grpSpPr>
      <p:sp>
        <p:nvSpPr>
          <p:cNvPr id="12" name="Textplatzhalter 35"/>
          <p:cNvSpPr>
            <a:spLocks noGrp="1"/>
          </p:cNvSpPr>
          <p:nvPr>
            <p:ph type="body" sz="quarter" idx="16" hasCustomPrompt="1"/>
          </p:nvPr>
        </p:nvSpPr>
        <p:spPr>
          <a:xfrm>
            <a:off x="523625" y="1052637"/>
            <a:ext cx="11149012" cy="432048"/>
          </a:xfrm>
          <a:prstGeom prst="rect">
            <a:avLst/>
          </a:prstGeom>
        </p:spPr>
        <p:txBody>
          <a:bodyPr lIns="0"/>
          <a:lstStyle>
            <a:lvl1pPr marL="0" indent="0">
              <a:defRPr lang="en-US" sz="2000" b="1" kern="1200" cap="none" spc="0" baseline="0" noProof="0" dirty="0">
                <a:solidFill>
                  <a:srgbClr val="8A1B61"/>
                </a:solidFill>
                <a:latin typeface="Arial" panose="020B0604020202020204" pitchFamily="34" charset="0"/>
                <a:ea typeface="+mn-ea"/>
                <a:cs typeface="Arial" pitchFamily="34" charset="0"/>
              </a:defRPr>
            </a:lvl1pPr>
          </a:lstStyle>
          <a:p>
            <a:pPr lvl="0"/>
            <a:r>
              <a:rPr lang="de-DE" noProof="0" dirty="0"/>
              <a:t>Untertitel</a:t>
            </a:r>
          </a:p>
        </p:txBody>
      </p:sp>
      <p:sp>
        <p:nvSpPr>
          <p:cNvPr id="10" name="Inhaltsplatzhalter 6"/>
          <p:cNvSpPr>
            <a:spLocks noGrp="1"/>
          </p:cNvSpPr>
          <p:nvPr>
            <p:ph sz="quarter" idx="13" hasCustomPrompt="1"/>
          </p:nvPr>
        </p:nvSpPr>
        <p:spPr>
          <a:xfrm>
            <a:off x="523623" y="1700215"/>
            <a:ext cx="11148680" cy="4465637"/>
          </a:xfrm>
          <a:prstGeom prst="rect">
            <a:avLst/>
          </a:prstGeom>
        </p:spPr>
        <p:txBody>
          <a:bodyPr lIns="0" anchor="ctr">
            <a:noAutofit/>
          </a:bodyPr>
          <a:lstStyle>
            <a:lvl1pPr marL="285744" indent="-285744">
              <a:spcBef>
                <a:spcPts val="600"/>
              </a:spcBef>
              <a:spcAft>
                <a:spcPts val="0"/>
              </a:spcAft>
              <a:buClr>
                <a:srgbClr val="00205B"/>
              </a:buClr>
              <a:buFont typeface="Wingdings" panose="05000000000000000000" pitchFamily="2" charset="2"/>
              <a:buChar char="§"/>
              <a:defRPr lang="en-US" sz="2000" b="0" kern="1200" spc="0" baseline="0" noProof="0" dirty="0" smtClean="0">
                <a:solidFill>
                  <a:srgbClr val="00205B"/>
                </a:solidFill>
                <a:latin typeface="Arial" panose="020B0604020202020204" pitchFamily="34" charset="0"/>
                <a:ea typeface="+mn-ea"/>
                <a:cs typeface="Arial" pitchFamily="34" charset="0"/>
              </a:defRPr>
            </a:lvl1pPr>
            <a:lvl2pPr marL="609585" indent="-342891">
              <a:spcBef>
                <a:spcPts val="300"/>
              </a:spcBef>
              <a:buClr>
                <a:srgbClr val="00205B"/>
              </a:buClr>
              <a:buFont typeface="Wingdings" panose="05000000000000000000" pitchFamily="2" charset="2"/>
              <a:buChar char="§"/>
              <a:defRPr sz="1800">
                <a:solidFill>
                  <a:srgbClr val="00205B"/>
                </a:solidFill>
                <a:latin typeface="Arial" panose="020B0604020202020204" pitchFamily="34" charset="0"/>
              </a:defRPr>
            </a:lvl2pPr>
            <a:lvl3pPr marL="909615" indent="-285744">
              <a:spcBef>
                <a:spcPts val="300"/>
              </a:spcBef>
              <a:buClr>
                <a:srgbClr val="00205B"/>
              </a:buClr>
              <a:buFont typeface="Wingdings" panose="05000000000000000000" pitchFamily="2" charset="2"/>
              <a:buChar char="§"/>
              <a:defRPr sz="1600">
                <a:solidFill>
                  <a:srgbClr val="00205B"/>
                </a:solidFill>
                <a:latin typeface="Arial" panose="020B0604020202020204" pitchFamily="34" charset="0"/>
              </a:defRPr>
            </a:lvl3pPr>
            <a:lvl4pPr marL="1274731" indent="-285744">
              <a:buFont typeface="Wingdings" panose="05000000000000000000" pitchFamily="2" charset="2"/>
              <a:buChar char="§"/>
              <a:defRPr sz="1400">
                <a:solidFill>
                  <a:srgbClr val="00205B"/>
                </a:solidFill>
                <a:latin typeface="Arial" panose="020B0604020202020204" pitchFamily="34" charset="0"/>
              </a:defRPr>
            </a:lvl4pPr>
            <a:lvl5pPr marL="2171646" indent="-342891">
              <a:buFont typeface="Wingdings" panose="05000000000000000000" pitchFamily="2" charset="2"/>
              <a:buChar char="§"/>
              <a:defRPr/>
            </a:lvl5pPr>
          </a:lstStyle>
          <a:p>
            <a:pPr lvl="0"/>
            <a:r>
              <a:rPr lang="de-DE" noProof="0" dirty="0"/>
              <a:t>Klicken zum Hinzufügen von Text</a:t>
            </a:r>
          </a:p>
          <a:p>
            <a:pPr lvl="1"/>
            <a:r>
              <a:rPr lang="de-DE" noProof="0" dirty="0"/>
              <a:t>Klicken zum Hinzufügen von Text</a:t>
            </a:r>
          </a:p>
          <a:p>
            <a:pPr lvl="2"/>
            <a:r>
              <a:rPr lang="de-DE" noProof="0" dirty="0"/>
              <a:t>Klicken zum Hinzufügen von Text</a:t>
            </a:r>
          </a:p>
          <a:p>
            <a:pPr lvl="3"/>
            <a:r>
              <a:rPr lang="de-DE" noProof="0" dirty="0"/>
              <a:t>Klicken zum Hinzufügen von Text</a:t>
            </a:r>
          </a:p>
        </p:txBody>
      </p:sp>
      <p:sp>
        <p:nvSpPr>
          <p:cNvPr id="6" name="Titel 1"/>
          <p:cNvSpPr>
            <a:spLocks noGrp="1"/>
          </p:cNvSpPr>
          <p:nvPr>
            <p:ph type="title" hasCustomPrompt="1"/>
          </p:nvPr>
        </p:nvSpPr>
        <p:spPr>
          <a:xfrm>
            <a:off x="523625" y="397521"/>
            <a:ext cx="8660023" cy="432048"/>
          </a:xfrm>
          <a:prstGeom prst="rect">
            <a:avLst/>
          </a:prstGeom>
        </p:spPr>
        <p:txBody>
          <a:bodyPr lIns="0"/>
          <a:lstStyle>
            <a:lvl1pPr>
              <a:defRPr lang="de-DE" sz="2400" b="1" kern="1200" cap="all" spc="0" baseline="0" noProof="0" dirty="0">
                <a:solidFill>
                  <a:srgbClr val="00205B"/>
                </a:solidFill>
                <a:latin typeface="Arial" panose="020B0604020202020204" pitchFamily="34" charset="0"/>
                <a:ea typeface="+mn-ea"/>
                <a:cs typeface="Arial" pitchFamily="34" charset="0"/>
              </a:defRPr>
            </a:lvl1pPr>
          </a:lstStyle>
          <a:p>
            <a:pPr marL="0" lvl="0" indent="0" algn="l" defTabSz="914377" rtl="0" eaLnBrk="1" latinLnBrk="0" hangingPunct="1">
              <a:spcBef>
                <a:spcPts val="0"/>
              </a:spcBef>
              <a:spcAft>
                <a:spcPts val="300"/>
              </a:spcAft>
              <a:buFontTx/>
              <a:buNone/>
            </a:pPr>
            <a:r>
              <a:rPr lang="de-DE" dirty="0"/>
              <a:t>Titel der Präsentation</a:t>
            </a:r>
          </a:p>
        </p:txBody>
      </p:sp>
      <p:sp>
        <p:nvSpPr>
          <p:cNvPr id="5" name="Foliennummernplatzhalter 4"/>
          <p:cNvSpPr>
            <a:spLocks noGrp="1"/>
          </p:cNvSpPr>
          <p:nvPr>
            <p:ph type="sldNum" sz="quarter" idx="19"/>
          </p:nvPr>
        </p:nvSpPr>
        <p:spPr>
          <a:xfrm>
            <a:off x="8936787" y="6604097"/>
            <a:ext cx="2743200" cy="183600"/>
          </a:xfrm>
        </p:spPr>
        <p:txBody>
          <a:bodyPr/>
          <a:lstStyle/>
          <a:p>
            <a:fld id="{8E03DEA5-F689-4FDE-9636-7DBEE2EAF987}" type="slidenum">
              <a:rPr lang="de-DE" smtClean="0"/>
              <a:pPr/>
              <a:t>‹Nr.›</a:t>
            </a:fld>
            <a:endParaRPr lang="de-DE" dirty="0"/>
          </a:p>
        </p:txBody>
      </p:sp>
    </p:spTree>
    <p:extLst>
      <p:ext uri="{BB962C8B-B14F-4D97-AF65-F5344CB8AC3E}">
        <p14:creationId xmlns:p14="http://schemas.microsoft.com/office/powerpoint/2010/main" val="1593872728"/>
      </p:ext>
    </p:extLst>
  </p:cSld>
  <p:clrMapOvr>
    <a:masterClrMapping/>
  </p:clrMapOvr>
  <p:extLst>
    <p:ext uri="{DCECCB84-F9BA-43D5-87BE-67443E8EF086}">
      <p15:sldGuideLst xmlns:p15="http://schemas.microsoft.com/office/powerpoint/2012/main">
        <p15:guide id="6" orient="horz" pos="1071" userDrawn="1">
          <p15:clr>
            <a:srgbClr val="FBAE40"/>
          </p15:clr>
        </p15:guide>
        <p15:guide id="7" orient="horz" pos="388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lumns (Bullets) with Subheadlines">
    <p:spTree>
      <p:nvGrpSpPr>
        <p:cNvPr id="1" name=""/>
        <p:cNvGrpSpPr/>
        <p:nvPr/>
      </p:nvGrpSpPr>
      <p:grpSpPr>
        <a:xfrm>
          <a:off x="0" y="0"/>
          <a:ext cx="0" cy="0"/>
          <a:chOff x="0" y="0"/>
          <a:chExt cx="0" cy="0"/>
        </a:xfrm>
      </p:grpSpPr>
      <p:sp>
        <p:nvSpPr>
          <p:cNvPr id="8" name="Textplatzhalter 35"/>
          <p:cNvSpPr>
            <a:spLocks noGrp="1"/>
          </p:cNvSpPr>
          <p:nvPr>
            <p:ph type="body" sz="quarter" idx="19" hasCustomPrompt="1"/>
          </p:nvPr>
        </p:nvSpPr>
        <p:spPr>
          <a:xfrm>
            <a:off x="523066" y="1700808"/>
            <a:ext cx="5294679" cy="288032"/>
          </a:xfrm>
          <a:prstGeom prst="rect">
            <a:avLst/>
          </a:prstGeom>
        </p:spPr>
        <p:txBody>
          <a:bodyPr lIns="0">
            <a:noAutofit/>
          </a:bodyPr>
          <a:lstStyle>
            <a:lvl1pPr marL="0" indent="0">
              <a:defRPr lang="en-US" sz="2000" b="1" kern="1200" cap="none" spc="0" baseline="0" noProof="0" dirty="0">
                <a:solidFill>
                  <a:srgbClr val="00205B"/>
                </a:solidFill>
                <a:latin typeface="Arial" panose="020B0604020202020204" pitchFamily="34" charset="0"/>
                <a:ea typeface="+mn-ea"/>
                <a:cs typeface="Arial" pitchFamily="34" charset="0"/>
              </a:defRPr>
            </a:lvl1pPr>
          </a:lstStyle>
          <a:p>
            <a:pPr lvl="0"/>
            <a:r>
              <a:rPr lang="de-DE" noProof="0" dirty="0"/>
              <a:t>Überschrift Spalte Links</a:t>
            </a:r>
          </a:p>
        </p:txBody>
      </p:sp>
      <p:sp>
        <p:nvSpPr>
          <p:cNvPr id="10" name="Textplatzhalter 35"/>
          <p:cNvSpPr>
            <a:spLocks noGrp="1"/>
          </p:cNvSpPr>
          <p:nvPr>
            <p:ph type="body" sz="quarter" idx="20" hasCustomPrompt="1"/>
          </p:nvPr>
        </p:nvSpPr>
        <p:spPr>
          <a:xfrm>
            <a:off x="6384035" y="1700808"/>
            <a:ext cx="5280919" cy="288032"/>
          </a:xfrm>
          <a:prstGeom prst="rect">
            <a:avLst/>
          </a:prstGeom>
        </p:spPr>
        <p:txBody>
          <a:bodyPr lIns="0">
            <a:noAutofit/>
          </a:bodyPr>
          <a:lstStyle>
            <a:lvl1pPr marL="0" indent="0">
              <a:defRPr lang="en-US" sz="2000" b="1" kern="1200" cap="none" spc="0" baseline="0" noProof="0" dirty="0">
                <a:solidFill>
                  <a:srgbClr val="00205B"/>
                </a:solidFill>
                <a:latin typeface="Arial" panose="020B0604020202020204" pitchFamily="34" charset="0"/>
                <a:ea typeface="+mn-ea"/>
                <a:cs typeface="Arial" pitchFamily="34" charset="0"/>
              </a:defRPr>
            </a:lvl1pPr>
          </a:lstStyle>
          <a:p>
            <a:pPr lvl="0"/>
            <a:r>
              <a:rPr lang="de-DE" noProof="0" dirty="0"/>
              <a:t>Überschrift Spalte Rechts</a:t>
            </a:r>
          </a:p>
        </p:txBody>
      </p:sp>
      <p:sp>
        <p:nvSpPr>
          <p:cNvPr id="14" name="Textplatzhalter 35"/>
          <p:cNvSpPr>
            <a:spLocks noGrp="1"/>
          </p:cNvSpPr>
          <p:nvPr>
            <p:ph type="body" sz="quarter" idx="16" hasCustomPrompt="1"/>
          </p:nvPr>
        </p:nvSpPr>
        <p:spPr>
          <a:xfrm>
            <a:off x="523623" y="1052736"/>
            <a:ext cx="11149013" cy="432048"/>
          </a:xfrm>
          <a:prstGeom prst="rect">
            <a:avLst/>
          </a:prstGeom>
        </p:spPr>
        <p:txBody>
          <a:bodyPr lIns="0">
            <a:normAutofit/>
          </a:bodyPr>
          <a:lstStyle>
            <a:lvl1pPr marL="0" indent="0">
              <a:defRPr lang="en-US" sz="2000" b="1" kern="1200" cap="none" spc="0" baseline="0" noProof="0" dirty="0">
                <a:solidFill>
                  <a:srgbClr val="8A1B61"/>
                </a:solidFill>
                <a:latin typeface="Arial" panose="020B0604020202020204" pitchFamily="34" charset="0"/>
                <a:ea typeface="+mn-ea"/>
                <a:cs typeface="Arial" pitchFamily="34" charset="0"/>
              </a:defRPr>
            </a:lvl1pPr>
          </a:lstStyle>
          <a:p>
            <a:pPr lvl="0"/>
            <a:r>
              <a:rPr lang="de-DE" noProof="0" dirty="0"/>
              <a:t>Untertitel</a:t>
            </a:r>
          </a:p>
        </p:txBody>
      </p:sp>
      <p:sp>
        <p:nvSpPr>
          <p:cNvPr id="11" name="Inhaltsplatzhalter 2"/>
          <p:cNvSpPr>
            <a:spLocks noGrp="1"/>
          </p:cNvSpPr>
          <p:nvPr>
            <p:ph sz="quarter" idx="22" hasCustomPrompt="1"/>
          </p:nvPr>
        </p:nvSpPr>
        <p:spPr>
          <a:xfrm>
            <a:off x="523065" y="2204864"/>
            <a:ext cx="5287091" cy="3960440"/>
          </a:xfrm>
          <a:prstGeom prst="rect">
            <a:avLst/>
          </a:prstGeom>
        </p:spPr>
        <p:txBody>
          <a:bodyPr lIns="0" anchor="ctr"/>
          <a:lstStyle>
            <a:lvl1pPr marL="342891" indent="-342891">
              <a:buFont typeface="Wingdings" panose="05000000000000000000" pitchFamily="2" charset="2"/>
              <a:buChar char="§"/>
              <a:defRPr sz="2000">
                <a:solidFill>
                  <a:srgbClr val="00205B"/>
                </a:solidFill>
                <a:latin typeface="Arial" panose="020B0604020202020204" pitchFamily="34" charset="0"/>
                <a:cs typeface="Arial" panose="020B0604020202020204" pitchFamily="34" charset="0"/>
              </a:defRPr>
            </a:lvl1pPr>
            <a:lvl2pPr marL="449251" indent="-182558">
              <a:buFont typeface="Wingdings" panose="05000000000000000000" pitchFamily="2" charset="2"/>
              <a:buChar char="§"/>
              <a:defRPr sz="1800">
                <a:solidFill>
                  <a:srgbClr val="00205B"/>
                </a:solidFill>
              </a:defRPr>
            </a:lvl2pPr>
            <a:lvl3pPr marL="806431" indent="-182558">
              <a:buFont typeface="Wingdings" panose="05000000000000000000" pitchFamily="2" charset="2"/>
              <a:buChar char="§"/>
              <a:defRPr sz="1600">
                <a:solidFill>
                  <a:srgbClr val="00205B"/>
                </a:solidFill>
              </a:defRPr>
            </a:lvl3pPr>
            <a:lvl4pPr marL="1163610" indent="-174621">
              <a:buFont typeface="Wingdings" panose="05000000000000000000" pitchFamily="2" charset="2"/>
              <a:buChar char="§"/>
              <a:defRPr sz="1400">
                <a:solidFill>
                  <a:srgbClr val="00205B"/>
                </a:solidFill>
              </a:defRPr>
            </a:lvl4pPr>
          </a:lstStyle>
          <a:p>
            <a:pPr lvl="0"/>
            <a:r>
              <a:rPr lang="de-DE" noProof="0" dirty="0"/>
              <a:t>Klicken zum Hinzufügen von Text</a:t>
            </a:r>
          </a:p>
          <a:p>
            <a:pPr lvl="1"/>
            <a:r>
              <a:rPr lang="de-DE" noProof="0" dirty="0"/>
              <a:t>Klicken zum Hinzufügen von Text</a:t>
            </a:r>
          </a:p>
          <a:p>
            <a:pPr lvl="2"/>
            <a:r>
              <a:rPr lang="de-DE" noProof="0" dirty="0"/>
              <a:t>Klicken zum Hinzufügen von Text</a:t>
            </a:r>
          </a:p>
          <a:p>
            <a:pPr lvl="3"/>
            <a:r>
              <a:rPr lang="de-DE" noProof="0" dirty="0"/>
              <a:t>Klicken zum Hinzufügen von Text</a:t>
            </a:r>
          </a:p>
        </p:txBody>
      </p:sp>
      <p:sp>
        <p:nvSpPr>
          <p:cNvPr id="13" name="Inhaltsplatzhalter 2"/>
          <p:cNvSpPr>
            <a:spLocks noGrp="1"/>
          </p:cNvSpPr>
          <p:nvPr>
            <p:ph sz="quarter" idx="23" hasCustomPrompt="1"/>
          </p:nvPr>
        </p:nvSpPr>
        <p:spPr>
          <a:xfrm>
            <a:off x="6384951" y="2204864"/>
            <a:ext cx="5280000" cy="3960440"/>
          </a:xfrm>
          <a:prstGeom prst="rect">
            <a:avLst/>
          </a:prstGeom>
        </p:spPr>
        <p:txBody>
          <a:bodyPr lIns="0" anchor="ctr"/>
          <a:lstStyle>
            <a:lvl1pPr marL="342891" indent="-342891">
              <a:buFont typeface="Wingdings" panose="05000000000000000000" pitchFamily="2" charset="2"/>
              <a:buChar char="§"/>
              <a:defRPr sz="2000">
                <a:solidFill>
                  <a:srgbClr val="00205B"/>
                </a:solidFill>
                <a:latin typeface="Arial" panose="020B0604020202020204" pitchFamily="34" charset="0"/>
                <a:cs typeface="Arial" panose="020B0604020202020204" pitchFamily="34" charset="0"/>
              </a:defRPr>
            </a:lvl1pPr>
            <a:lvl2pPr marL="449251" indent="-182558">
              <a:buFont typeface="Wingdings" panose="05000000000000000000" pitchFamily="2" charset="2"/>
              <a:buChar char="§"/>
              <a:defRPr sz="1800">
                <a:solidFill>
                  <a:srgbClr val="00205B"/>
                </a:solidFill>
              </a:defRPr>
            </a:lvl2pPr>
            <a:lvl3pPr marL="806431" indent="-182558">
              <a:buFont typeface="Wingdings" panose="05000000000000000000" pitchFamily="2" charset="2"/>
              <a:buChar char="§"/>
              <a:defRPr sz="1600">
                <a:solidFill>
                  <a:srgbClr val="00205B"/>
                </a:solidFill>
              </a:defRPr>
            </a:lvl3pPr>
            <a:lvl4pPr marL="1163610" indent="-174621">
              <a:buFont typeface="Wingdings" panose="05000000000000000000" pitchFamily="2" charset="2"/>
              <a:buChar char="§"/>
              <a:defRPr sz="1400">
                <a:solidFill>
                  <a:srgbClr val="00205B"/>
                </a:solidFill>
              </a:defRPr>
            </a:lvl4pPr>
          </a:lstStyle>
          <a:p>
            <a:pPr lvl="0"/>
            <a:r>
              <a:rPr lang="de-DE" noProof="0" dirty="0"/>
              <a:t>Klicken zum Hinzufügen von Text</a:t>
            </a:r>
          </a:p>
          <a:p>
            <a:pPr lvl="1"/>
            <a:r>
              <a:rPr lang="de-DE" noProof="0" dirty="0"/>
              <a:t>Klicken zum Hinzufügen von Text</a:t>
            </a:r>
          </a:p>
          <a:p>
            <a:pPr lvl="2"/>
            <a:r>
              <a:rPr lang="de-DE" noProof="0" dirty="0"/>
              <a:t>Klicken zum Hinzufügen von Text</a:t>
            </a:r>
          </a:p>
          <a:p>
            <a:pPr lvl="3"/>
            <a:r>
              <a:rPr lang="de-DE" noProof="0" dirty="0"/>
              <a:t>Klicken zum Hinzufügen von Text</a:t>
            </a:r>
          </a:p>
        </p:txBody>
      </p:sp>
      <p:sp>
        <p:nvSpPr>
          <p:cNvPr id="5" name="Foliennummernplatzhalter 4"/>
          <p:cNvSpPr>
            <a:spLocks noGrp="1"/>
          </p:cNvSpPr>
          <p:nvPr>
            <p:ph type="sldNum" sz="quarter" idx="26"/>
          </p:nvPr>
        </p:nvSpPr>
        <p:spPr>
          <a:xfrm>
            <a:off x="8936787" y="6604097"/>
            <a:ext cx="2743200" cy="183600"/>
          </a:xfrm>
        </p:spPr>
        <p:txBody>
          <a:bodyPr/>
          <a:lstStyle/>
          <a:p>
            <a:fld id="{8E03DEA5-F689-4FDE-9636-7DBEE2EAF987}" type="slidenum">
              <a:rPr lang="de-DE" smtClean="0"/>
              <a:pPr/>
              <a:t>‹Nr.›</a:t>
            </a:fld>
            <a:endParaRPr lang="de-DE" dirty="0"/>
          </a:p>
        </p:txBody>
      </p:sp>
      <p:sp>
        <p:nvSpPr>
          <p:cNvPr id="12" name="Titel 1"/>
          <p:cNvSpPr>
            <a:spLocks noGrp="1"/>
          </p:cNvSpPr>
          <p:nvPr>
            <p:ph type="title" hasCustomPrompt="1"/>
          </p:nvPr>
        </p:nvSpPr>
        <p:spPr>
          <a:xfrm>
            <a:off x="523623" y="397521"/>
            <a:ext cx="8660023" cy="432048"/>
          </a:xfrm>
          <a:prstGeom prst="rect">
            <a:avLst/>
          </a:prstGeom>
        </p:spPr>
        <p:txBody>
          <a:bodyPr lIns="0"/>
          <a:lstStyle>
            <a:lvl1pPr>
              <a:defRPr lang="de-DE" sz="2400" b="1" kern="1200" cap="all" spc="0" baseline="0" noProof="0" dirty="0">
                <a:solidFill>
                  <a:srgbClr val="00205B"/>
                </a:solidFill>
                <a:latin typeface="Arial" panose="020B0604020202020204" pitchFamily="34" charset="0"/>
                <a:ea typeface="+mn-ea"/>
                <a:cs typeface="Arial" pitchFamily="34" charset="0"/>
              </a:defRPr>
            </a:lvl1pPr>
          </a:lstStyle>
          <a:p>
            <a:pPr marL="0" lvl="0" indent="0" algn="l" defTabSz="914377" rtl="0" eaLnBrk="1" latinLnBrk="0" hangingPunct="1">
              <a:spcBef>
                <a:spcPts val="0"/>
              </a:spcBef>
              <a:spcAft>
                <a:spcPts val="300"/>
              </a:spcAft>
              <a:buFontTx/>
              <a:buNone/>
            </a:pPr>
            <a:r>
              <a:rPr lang="de-DE" dirty="0"/>
              <a:t>Titel der Präsentation</a:t>
            </a:r>
          </a:p>
        </p:txBody>
      </p:sp>
    </p:spTree>
    <p:extLst>
      <p:ext uri="{BB962C8B-B14F-4D97-AF65-F5344CB8AC3E}">
        <p14:creationId xmlns:p14="http://schemas.microsoft.com/office/powerpoint/2010/main" val="719983591"/>
      </p:ext>
    </p:extLst>
  </p:cSld>
  <p:clrMapOvr>
    <a:masterClrMapping/>
  </p:clrMapOvr>
  <p:extLst>
    <p:ext uri="{DCECCB84-F9BA-43D5-87BE-67443E8EF086}">
      <p15:sldGuideLst xmlns:p15="http://schemas.microsoft.com/office/powerpoint/2012/main">
        <p15:guide id="2" orient="horz" pos="3884" userDrawn="1">
          <p15:clr>
            <a:srgbClr val="FBAE40"/>
          </p15:clr>
        </p15:guide>
        <p15:guide id="3" pos="4021" userDrawn="1">
          <p15:clr>
            <a:srgbClr val="FBAE40"/>
          </p15:clr>
        </p15:guide>
        <p15:guide id="4" orient="horz" pos="663" userDrawn="1">
          <p15:clr>
            <a:srgbClr val="FBAE40"/>
          </p15:clr>
        </p15:guide>
        <p15:guide id="5" orient="horz" pos="107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ain (No Title, No Logo)">
    <p:spTree>
      <p:nvGrpSpPr>
        <p:cNvPr id="1" name=""/>
        <p:cNvGrpSpPr/>
        <p:nvPr/>
      </p:nvGrpSpPr>
      <p:grpSpPr>
        <a:xfrm>
          <a:off x="0" y="0"/>
          <a:ext cx="0" cy="0"/>
          <a:chOff x="0" y="0"/>
          <a:chExt cx="0" cy="0"/>
        </a:xfrm>
      </p:grpSpPr>
      <p:sp>
        <p:nvSpPr>
          <p:cNvPr id="5" name="Inhaltsplatzhalter 6"/>
          <p:cNvSpPr>
            <a:spLocks noGrp="1"/>
          </p:cNvSpPr>
          <p:nvPr>
            <p:ph sz="quarter" idx="13" hasCustomPrompt="1"/>
          </p:nvPr>
        </p:nvSpPr>
        <p:spPr>
          <a:xfrm>
            <a:off x="523623" y="1062836"/>
            <a:ext cx="11149013" cy="5103014"/>
          </a:xfrm>
          <a:prstGeom prst="rect">
            <a:avLst/>
          </a:prstGeom>
        </p:spPr>
        <p:txBody>
          <a:bodyPr lIns="0" anchor="t">
            <a:noAutofit/>
          </a:bodyPr>
          <a:lstStyle>
            <a:lvl1pPr marL="183595" indent="-183595">
              <a:spcBef>
                <a:spcPts val="600"/>
              </a:spcBef>
              <a:spcAft>
                <a:spcPts val="0"/>
              </a:spcAft>
              <a:buFont typeface="Wingdings" pitchFamily="2" charset="2"/>
              <a:buChar char="§"/>
              <a:defRPr lang="en-US" sz="2000" b="0" kern="1200" spc="0" baseline="0" noProof="0" dirty="0" smtClean="0">
                <a:solidFill>
                  <a:srgbClr val="00205B"/>
                </a:solidFill>
                <a:latin typeface="Arial" panose="020B0604020202020204" pitchFamily="34" charset="0"/>
                <a:ea typeface="+mn-ea"/>
                <a:cs typeface="Arial" pitchFamily="34" charset="0"/>
              </a:defRPr>
            </a:lvl1pPr>
            <a:lvl2pPr marL="609585" indent="-342891">
              <a:spcBef>
                <a:spcPts val="300"/>
              </a:spcBef>
              <a:buFont typeface="Wingdings" pitchFamily="2" charset="2"/>
              <a:buChar char="§"/>
              <a:defRPr sz="1800">
                <a:solidFill>
                  <a:srgbClr val="00205B"/>
                </a:solidFill>
              </a:defRPr>
            </a:lvl2pPr>
            <a:lvl3pPr marL="966762" indent="-342891">
              <a:spcBef>
                <a:spcPts val="300"/>
              </a:spcBef>
              <a:buFont typeface="Wingdings" pitchFamily="2" charset="2"/>
              <a:buChar char="§"/>
              <a:defRPr sz="1600">
                <a:solidFill>
                  <a:srgbClr val="00205B"/>
                </a:solidFill>
              </a:defRPr>
            </a:lvl3pPr>
            <a:lvl4pPr marL="1274731" indent="-285744">
              <a:buFont typeface="Wingdings" panose="05000000000000000000" pitchFamily="2" charset="2"/>
              <a:buChar char="§"/>
              <a:defRPr sz="1400">
                <a:solidFill>
                  <a:srgbClr val="00205B"/>
                </a:solidFill>
              </a:defRPr>
            </a:lvl4pPr>
            <a:lvl5pPr marL="1828754" indent="0">
              <a:buNone/>
              <a:defRPr/>
            </a:lvl5pPr>
          </a:lstStyle>
          <a:p>
            <a:pPr lvl="0"/>
            <a:r>
              <a:rPr lang="en-US" noProof="0" dirty="0"/>
              <a:t>Click to add text</a:t>
            </a:r>
          </a:p>
          <a:p>
            <a:pPr lvl="1"/>
            <a:r>
              <a:rPr lang="en-US" noProof="0" dirty="0"/>
              <a:t>Click to add text</a:t>
            </a:r>
          </a:p>
          <a:p>
            <a:pPr lvl="2"/>
            <a:r>
              <a:rPr lang="en-US" noProof="0" dirty="0"/>
              <a:t>Click to add text</a:t>
            </a:r>
          </a:p>
          <a:p>
            <a:pPr lvl="3"/>
            <a:r>
              <a:rPr lang="en-US" noProof="0" dirty="0"/>
              <a:t>Click to add text</a:t>
            </a:r>
          </a:p>
        </p:txBody>
      </p:sp>
      <p:sp>
        <p:nvSpPr>
          <p:cNvPr id="9" name="Foliennummernplatzhalter 8"/>
          <p:cNvSpPr>
            <a:spLocks noGrp="1"/>
          </p:cNvSpPr>
          <p:nvPr>
            <p:ph type="sldNum" sz="quarter" idx="16"/>
          </p:nvPr>
        </p:nvSpPr>
        <p:spPr>
          <a:xfrm>
            <a:off x="8936787" y="6604097"/>
            <a:ext cx="2743200" cy="183600"/>
          </a:xfrm>
        </p:spPr>
        <p:txBody>
          <a:bodyPr/>
          <a:lstStyle/>
          <a:p>
            <a:pPr defTabSz="914377">
              <a:defRPr/>
            </a:pPr>
            <a:fld id="{8E03DEA5-F689-4FDE-9636-7DBEE2EAF987}" type="slidenum">
              <a:rPr lang="de-DE" smtClean="0">
                <a:solidFill>
                  <a:srgbClr val="00205B"/>
                </a:solidFill>
                <a:latin typeface="Arial" panose="020B0604020202020204" pitchFamily="34" charset="0"/>
                <a:cs typeface="Arial" panose="020B0604020202020204" pitchFamily="34" charset="0"/>
              </a:rPr>
              <a:pPr defTabSz="914377">
                <a:defRPr/>
              </a:pPr>
              <a:t>‹Nr.›</a:t>
            </a:fld>
            <a:endParaRPr lang="de-DE" dirty="0">
              <a:solidFill>
                <a:srgbClr val="00205B"/>
              </a:solidFill>
              <a:latin typeface="Arial" panose="020B0604020202020204" pitchFamily="34" charset="0"/>
              <a:cs typeface="Arial" panose="020B0604020202020204" pitchFamily="34" charset="0"/>
            </a:endParaRPr>
          </a:p>
        </p:txBody>
      </p:sp>
      <p:sp>
        <p:nvSpPr>
          <p:cNvPr id="7" name="Titel 1"/>
          <p:cNvSpPr>
            <a:spLocks noGrp="1"/>
          </p:cNvSpPr>
          <p:nvPr>
            <p:ph type="title" hasCustomPrompt="1"/>
          </p:nvPr>
        </p:nvSpPr>
        <p:spPr>
          <a:xfrm>
            <a:off x="523623" y="104174"/>
            <a:ext cx="8660023" cy="725397"/>
          </a:xfrm>
          <a:prstGeom prst="rect">
            <a:avLst/>
          </a:prstGeom>
        </p:spPr>
        <p:txBody>
          <a:bodyPr lIns="0" anchor="b"/>
          <a:lstStyle>
            <a:lvl1pPr>
              <a:defRPr lang="de-DE" sz="2400" b="1" kern="1200" cap="all" spc="0" baseline="0" noProof="0" dirty="0">
                <a:solidFill>
                  <a:srgbClr val="00205B"/>
                </a:solidFill>
                <a:latin typeface="Arial" panose="020B0604020202020204" pitchFamily="34" charset="0"/>
                <a:ea typeface="+mn-ea"/>
                <a:cs typeface="Arial" pitchFamily="34" charset="0"/>
              </a:defRPr>
            </a:lvl1pPr>
          </a:lstStyle>
          <a:p>
            <a:pPr marL="0" lvl="0" indent="0" algn="l" defTabSz="914377" rtl="0" eaLnBrk="1" latinLnBrk="0" hangingPunct="1">
              <a:spcBef>
                <a:spcPts val="0"/>
              </a:spcBef>
              <a:spcAft>
                <a:spcPts val="300"/>
              </a:spcAft>
              <a:buFontTx/>
              <a:buNone/>
            </a:pPr>
            <a:r>
              <a:rPr lang="en-US" noProof="0" dirty="0"/>
              <a:t>Presentation Title</a:t>
            </a:r>
          </a:p>
        </p:txBody>
      </p:sp>
    </p:spTree>
    <p:extLst>
      <p:ext uri="{BB962C8B-B14F-4D97-AF65-F5344CB8AC3E}">
        <p14:creationId xmlns:p14="http://schemas.microsoft.com/office/powerpoint/2010/main" val="1707719158"/>
      </p:ext>
    </p:extLst>
  </p:cSld>
  <p:clrMapOvr>
    <a:masterClrMapping/>
  </p:clrMapOvr>
  <p:extLst>
    <p:ext uri="{DCECCB84-F9BA-43D5-87BE-67443E8EF086}">
      <p15:sldGuideLst xmlns:p15="http://schemas.microsoft.com/office/powerpoint/2012/main">
        <p15:guide id="2" orient="horz" pos="663" userDrawn="1">
          <p15:clr>
            <a:srgbClr val="FBAE40"/>
          </p15:clr>
        </p15:guide>
        <p15:guide id="3" orient="horz" pos="388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c">
    <p:spTree>
      <p:nvGrpSpPr>
        <p:cNvPr id="1" name=""/>
        <p:cNvGrpSpPr/>
        <p:nvPr/>
      </p:nvGrpSpPr>
      <p:grpSpPr>
        <a:xfrm>
          <a:off x="0" y="0"/>
          <a:ext cx="0" cy="0"/>
          <a:chOff x="0" y="0"/>
          <a:chExt cx="0" cy="0"/>
        </a:xfrm>
      </p:grpSpPr>
      <p:sp>
        <p:nvSpPr>
          <p:cNvPr id="8" name="Foliennummernplatzhalter 7"/>
          <p:cNvSpPr>
            <a:spLocks noGrp="1"/>
          </p:cNvSpPr>
          <p:nvPr>
            <p:ph type="sldNum" sz="quarter" idx="12"/>
          </p:nvPr>
        </p:nvSpPr>
        <p:spPr>
          <a:xfrm>
            <a:off x="8936787" y="6604097"/>
            <a:ext cx="2743200" cy="183600"/>
          </a:xfrm>
        </p:spPr>
        <p:txBody>
          <a:bodyPr/>
          <a:lstStyle/>
          <a:p>
            <a:fld id="{8E03DEA5-F689-4FDE-9636-7DBEE2EAF987}" type="slidenum">
              <a:rPr lang="de-DE" smtClean="0"/>
              <a:pPr/>
              <a:t>‹Nr.›</a:t>
            </a:fld>
            <a:endParaRPr lang="de-DE" dirty="0"/>
          </a:p>
        </p:txBody>
      </p:sp>
      <p:sp>
        <p:nvSpPr>
          <p:cNvPr id="5" name="Titel 1"/>
          <p:cNvSpPr>
            <a:spLocks noGrp="1"/>
          </p:cNvSpPr>
          <p:nvPr>
            <p:ph type="title" hasCustomPrompt="1"/>
          </p:nvPr>
        </p:nvSpPr>
        <p:spPr>
          <a:xfrm>
            <a:off x="523082" y="397521"/>
            <a:ext cx="8660023" cy="432048"/>
          </a:xfrm>
          <a:prstGeom prst="rect">
            <a:avLst/>
          </a:prstGeom>
        </p:spPr>
        <p:txBody>
          <a:bodyPr lIns="0"/>
          <a:lstStyle>
            <a:lvl1pPr>
              <a:defRPr lang="de-DE" sz="2400" b="1" kern="1200" cap="all" spc="0" baseline="0" noProof="0" dirty="0">
                <a:solidFill>
                  <a:srgbClr val="00205B"/>
                </a:solidFill>
                <a:latin typeface="Arial" panose="020B0604020202020204" pitchFamily="34" charset="0"/>
                <a:ea typeface="+mn-ea"/>
                <a:cs typeface="Arial" pitchFamily="34" charset="0"/>
              </a:defRPr>
            </a:lvl1pPr>
          </a:lstStyle>
          <a:p>
            <a:pPr marL="0" lvl="0" indent="0" algn="l" defTabSz="914377" rtl="0" eaLnBrk="1" latinLnBrk="0" hangingPunct="1">
              <a:spcBef>
                <a:spcPts val="0"/>
              </a:spcBef>
              <a:spcAft>
                <a:spcPts val="300"/>
              </a:spcAft>
              <a:buFontTx/>
              <a:buNone/>
            </a:pPr>
            <a:r>
              <a:rPr lang="de-DE" dirty="0"/>
              <a:t>Titel der Präsentation</a:t>
            </a:r>
          </a:p>
        </p:txBody>
      </p:sp>
    </p:spTree>
    <p:extLst>
      <p:ext uri="{BB962C8B-B14F-4D97-AF65-F5344CB8AC3E}">
        <p14:creationId xmlns:p14="http://schemas.microsoft.com/office/powerpoint/2010/main" val="297847620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19668" y="2286000"/>
            <a:ext cx="10847917" cy="1143000"/>
          </a:xfrm>
        </p:spPr>
        <p:txBody>
          <a:bodyPr/>
          <a:lstStyle>
            <a:lvl1pPr algn="ctr">
              <a:defRPr sz="3200"/>
            </a:lvl1pPr>
          </a:lstStyle>
          <a:p>
            <a:pPr lvl="0"/>
            <a:r>
              <a:rPr lang="de-DE" noProof="0"/>
              <a:t>Titelmasterformat durch Klicken bearbeiten</a:t>
            </a:r>
            <a:endParaRPr lang="de-DE" noProof="0" dirty="0"/>
          </a:p>
        </p:txBody>
      </p:sp>
      <p:sp>
        <p:nvSpPr>
          <p:cNvPr id="5123" name="Rectangle 3"/>
          <p:cNvSpPr>
            <a:spLocks noGrp="1" noChangeArrowheads="1"/>
          </p:cNvSpPr>
          <p:nvPr>
            <p:ph type="subTitle" idx="1"/>
          </p:nvPr>
        </p:nvSpPr>
        <p:spPr>
          <a:xfrm>
            <a:off x="1775884" y="3860800"/>
            <a:ext cx="8534400" cy="1752600"/>
          </a:xfrm>
        </p:spPr>
        <p:txBody>
          <a:bodyPr/>
          <a:lstStyle>
            <a:lvl1pPr marL="0" indent="0" algn="ctr">
              <a:buFont typeface="Arial" charset="0"/>
              <a:buNone/>
              <a:defRPr/>
            </a:lvl1pPr>
          </a:lstStyle>
          <a:p>
            <a:pPr lvl="0"/>
            <a:r>
              <a:rPr lang="de-DE" noProof="0"/>
              <a:t>Formatvorlage des Untertitelmasters durch Klicken bearbeiten</a:t>
            </a:r>
            <a:endParaRPr lang="de-DE" noProof="0" dirty="0"/>
          </a:p>
        </p:txBody>
      </p:sp>
      <p:sp>
        <p:nvSpPr>
          <p:cNvPr id="5128" name="Rectangle 8"/>
          <p:cNvSpPr>
            <a:spLocks noGrp="1" noChangeArrowheads="1"/>
          </p:cNvSpPr>
          <p:nvPr>
            <p:ph type="ftr" sz="quarter" idx="3"/>
          </p:nvPr>
        </p:nvSpPr>
        <p:spPr>
          <a:xfrm>
            <a:off x="431800" y="6477000"/>
            <a:ext cx="5183717" cy="228600"/>
          </a:xfrm>
        </p:spPr>
        <p:txBody>
          <a:bodyPr/>
          <a:lstStyle>
            <a:lvl1pPr>
              <a:defRPr/>
            </a:lvl1pPr>
          </a:lstStyle>
          <a:p>
            <a:r>
              <a:rPr lang="de-DE" dirty="0"/>
              <a:t>© Gesellschaft für Informatik e.V. (GI)</a:t>
            </a:r>
          </a:p>
        </p:txBody>
      </p:sp>
      <p:pic>
        <p:nvPicPr>
          <p:cNvPr id="7" name="Bild 6" descr="Logo 2012 deutsc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78821" y="188643"/>
            <a:ext cx="2978747" cy="918295"/>
          </a:xfrm>
          <a:prstGeom prst="rect">
            <a:avLst/>
          </a:prstGeom>
        </p:spPr>
      </p:pic>
      <p:sp>
        <p:nvSpPr>
          <p:cNvPr id="9" name="Foliennummernplatzhalter 3"/>
          <p:cNvSpPr>
            <a:spLocks noGrp="1"/>
          </p:cNvSpPr>
          <p:nvPr>
            <p:ph type="sldNum" sz="quarter" idx="10"/>
          </p:nvPr>
        </p:nvSpPr>
        <p:spPr>
          <a:xfrm>
            <a:off x="8688917" y="6477000"/>
            <a:ext cx="2878667" cy="228600"/>
          </a:xfrm>
        </p:spPr>
        <p:txBody>
          <a:bodyPr/>
          <a:lstStyle>
            <a:lvl1pPr>
              <a:defRPr/>
            </a:lvl1pPr>
          </a:lstStyle>
          <a:p>
            <a:fld id="{F23D5F5B-2EBD-744B-A35D-41A983A9308F}" type="slidenum">
              <a:rPr lang="de-DE"/>
              <a:pPr/>
              <a:t>‹Nr.›</a:t>
            </a:fld>
            <a:r>
              <a:rPr lang="de-DE" b="0" dirty="0"/>
              <a:t> | Autor</a:t>
            </a:r>
            <a:endParaRPr lang="de-DE" dirty="0"/>
          </a:p>
        </p:txBody>
      </p:sp>
    </p:spTree>
    <p:extLst>
      <p:ext uri="{BB962C8B-B14F-4D97-AF65-F5344CB8AC3E}">
        <p14:creationId xmlns:p14="http://schemas.microsoft.com/office/powerpoint/2010/main" val="417942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a:spLocks noGrp="1"/>
          </p:cNvSpPr>
          <p:nvPr>
            <p:ph type="sldNum" sz="quarter" idx="10"/>
          </p:nvPr>
        </p:nvSpPr>
        <p:spPr/>
        <p:txBody>
          <a:bodyPr/>
          <a:lstStyle>
            <a:lvl1pPr>
              <a:defRPr/>
            </a:lvl1pPr>
          </a:lstStyle>
          <a:p>
            <a:fld id="{F23D5F5B-2EBD-744B-A35D-41A983A9308F}" type="slidenum">
              <a:rPr lang="de-DE" smtClean="0"/>
              <a:pPr/>
              <a:t>‹Nr.›</a:t>
            </a:fld>
            <a:r>
              <a:rPr lang="de-DE" b="0" dirty="0"/>
              <a:t> | Prof. Eymann, Sprecher FB WI</a:t>
            </a:r>
            <a:endParaRPr lang="de-DE" dirty="0"/>
          </a:p>
        </p:txBody>
      </p:sp>
      <p:sp>
        <p:nvSpPr>
          <p:cNvPr id="5" name="Fußzeilenplatzhalter 4"/>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1343505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0ADCC3-B45D-4114-84D1-79D30CDE453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6B1510E-68A3-4B62-8CA9-68CF5C5B0D1D}"/>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A02F65-D73D-4D89-930C-9A394924E2F0}"/>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5" name="Fußzeilenplatzhalter 4">
            <a:extLst>
              <a:ext uri="{FF2B5EF4-FFF2-40B4-BE49-F238E27FC236}">
                <a16:creationId xmlns:a16="http://schemas.microsoft.com/office/drawing/2014/main" id="{C6CC41DE-27DF-4705-8820-11995C16B7E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87A0D5-EF20-451D-ADD9-E01EA6A6740F}"/>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3359520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3"/>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de-DE"/>
              <a:t>Textmasterformat bearbeiten</a:t>
            </a:r>
          </a:p>
        </p:txBody>
      </p:sp>
      <p:sp>
        <p:nvSpPr>
          <p:cNvPr id="4" name="Foliennummernplatzhalter 3"/>
          <p:cNvSpPr>
            <a:spLocks noGrp="1"/>
          </p:cNvSpPr>
          <p:nvPr>
            <p:ph type="sldNum" sz="quarter" idx="10"/>
          </p:nvPr>
        </p:nvSpPr>
        <p:spPr/>
        <p:txBody>
          <a:bodyPr/>
          <a:lstStyle>
            <a:lvl1pPr>
              <a:defRPr/>
            </a:lvl1pPr>
          </a:lstStyle>
          <a:p>
            <a:fld id="{255C55B5-9D37-244D-B38B-E15E0D45F71C}" type="slidenum">
              <a:rPr lang="de-DE"/>
              <a:pPr/>
              <a:t>‹Nr.›</a:t>
            </a:fld>
            <a:r>
              <a:rPr lang="de-DE" b="0" dirty="0"/>
              <a:t> | Autor</a:t>
            </a:r>
            <a:endParaRPr lang="de-DE" dirty="0"/>
          </a:p>
        </p:txBody>
      </p:sp>
      <p:sp>
        <p:nvSpPr>
          <p:cNvPr id="5" name="Fußzeilenplatzhalter 4"/>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1019590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31800" y="2133600"/>
            <a:ext cx="5461000" cy="4248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096000" y="2133600"/>
            <a:ext cx="5463117" cy="4248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4"/>
          <p:cNvSpPr>
            <a:spLocks noGrp="1"/>
          </p:cNvSpPr>
          <p:nvPr>
            <p:ph type="sldNum" sz="quarter" idx="10"/>
          </p:nvPr>
        </p:nvSpPr>
        <p:spPr/>
        <p:txBody>
          <a:bodyPr/>
          <a:lstStyle>
            <a:lvl1pPr>
              <a:defRPr/>
            </a:lvl1pPr>
          </a:lstStyle>
          <a:p>
            <a:fld id="{3E39E785-6950-1140-A03F-FFED7E3F03A9}" type="slidenum">
              <a:rPr lang="de-DE"/>
              <a:pPr/>
              <a:t>‹Nr.›</a:t>
            </a:fld>
            <a:r>
              <a:rPr lang="de-DE" b="0" dirty="0"/>
              <a:t> | Autor</a:t>
            </a:r>
            <a:endParaRPr lang="de-DE" dirty="0"/>
          </a:p>
        </p:txBody>
      </p:sp>
      <p:sp>
        <p:nvSpPr>
          <p:cNvPr id="6" name="Fußzeilenplatzhalter 5"/>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1312550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9"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Textmasterformat bearbeiten</a:t>
            </a:r>
          </a:p>
        </p:txBody>
      </p:sp>
      <p:sp>
        <p:nvSpPr>
          <p:cNvPr id="6" name="Inhaltsplatzhalt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p:cNvSpPr>
            <a:spLocks noGrp="1"/>
          </p:cNvSpPr>
          <p:nvPr>
            <p:ph type="sldNum" sz="quarter" idx="10"/>
          </p:nvPr>
        </p:nvSpPr>
        <p:spPr/>
        <p:txBody>
          <a:bodyPr/>
          <a:lstStyle>
            <a:lvl1pPr>
              <a:defRPr/>
            </a:lvl1pPr>
          </a:lstStyle>
          <a:p>
            <a:fld id="{64AC463F-C7F3-7942-B922-BB218FB8F7CC}" type="slidenum">
              <a:rPr lang="de-DE"/>
              <a:pPr/>
              <a:t>‹Nr.›</a:t>
            </a:fld>
            <a:r>
              <a:rPr lang="de-DE" b="0" dirty="0"/>
              <a:t> | Autor</a:t>
            </a:r>
            <a:endParaRPr lang="de-DE" dirty="0"/>
          </a:p>
        </p:txBody>
      </p:sp>
      <p:sp>
        <p:nvSpPr>
          <p:cNvPr id="8" name="Fußzeilenplatzhalter 7"/>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2266095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oliennummernplatzhalter 2"/>
          <p:cNvSpPr>
            <a:spLocks noGrp="1"/>
          </p:cNvSpPr>
          <p:nvPr>
            <p:ph type="sldNum" sz="quarter" idx="10"/>
          </p:nvPr>
        </p:nvSpPr>
        <p:spPr/>
        <p:txBody>
          <a:bodyPr/>
          <a:lstStyle>
            <a:lvl1pPr>
              <a:defRPr/>
            </a:lvl1pPr>
          </a:lstStyle>
          <a:p>
            <a:fld id="{5C23C01C-8EEA-0B43-AC78-510C4C177C57}" type="slidenum">
              <a:rPr lang="de-DE"/>
              <a:pPr/>
              <a:t>‹Nr.›</a:t>
            </a:fld>
            <a:r>
              <a:rPr lang="de-DE" b="0" dirty="0"/>
              <a:t> | Autor</a:t>
            </a:r>
            <a:endParaRPr lang="de-DE" dirty="0"/>
          </a:p>
        </p:txBody>
      </p:sp>
      <p:sp>
        <p:nvSpPr>
          <p:cNvPr id="4" name="Fußzeilenplatzhalter 3"/>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3818937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lvl1pPr>
              <a:defRPr/>
            </a:lvl1pPr>
          </a:lstStyle>
          <a:p>
            <a:fld id="{6003E891-9C17-EA42-ABB5-925DDFF6429F}" type="slidenum">
              <a:rPr lang="de-DE"/>
              <a:pPr/>
              <a:t>‹Nr.›</a:t>
            </a:fld>
            <a:r>
              <a:rPr lang="de-DE" b="0" dirty="0"/>
              <a:t> | Autor</a:t>
            </a:r>
            <a:endParaRPr lang="de-DE" dirty="0"/>
          </a:p>
        </p:txBody>
      </p:sp>
      <p:sp>
        <p:nvSpPr>
          <p:cNvPr id="3" name="Fußzeilenplatzhalter 2"/>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3839032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2"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de-DE"/>
              <a:t>Textmasterformat bearbeiten</a:t>
            </a:r>
          </a:p>
        </p:txBody>
      </p:sp>
      <p:sp>
        <p:nvSpPr>
          <p:cNvPr id="5" name="Foliennummernplatzhalter 4"/>
          <p:cNvSpPr>
            <a:spLocks noGrp="1"/>
          </p:cNvSpPr>
          <p:nvPr>
            <p:ph type="sldNum" sz="quarter" idx="10"/>
          </p:nvPr>
        </p:nvSpPr>
        <p:spPr/>
        <p:txBody>
          <a:bodyPr/>
          <a:lstStyle>
            <a:lvl1pPr>
              <a:defRPr/>
            </a:lvl1pPr>
          </a:lstStyle>
          <a:p>
            <a:fld id="{9415D748-8337-3C48-AA69-2BF78E991339}" type="slidenum">
              <a:rPr lang="de-DE"/>
              <a:pPr/>
              <a:t>‹Nr.›</a:t>
            </a:fld>
            <a:r>
              <a:rPr lang="de-DE" b="0" dirty="0"/>
              <a:t> | Autor</a:t>
            </a:r>
            <a:endParaRPr lang="de-DE" dirty="0"/>
          </a:p>
        </p:txBody>
      </p:sp>
      <p:sp>
        <p:nvSpPr>
          <p:cNvPr id="6" name="Fußzeilenplatzhalter 5"/>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3205499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dirty="0"/>
              <a:t>Bild durch Klicken auf Symbol hinzufügen</a:t>
            </a:r>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de-DE"/>
              <a:t>Textmasterformat bearbeiten</a:t>
            </a:r>
          </a:p>
        </p:txBody>
      </p:sp>
      <p:sp>
        <p:nvSpPr>
          <p:cNvPr id="5" name="Foliennummernplatzhalter 4"/>
          <p:cNvSpPr>
            <a:spLocks noGrp="1"/>
          </p:cNvSpPr>
          <p:nvPr>
            <p:ph type="sldNum" sz="quarter" idx="10"/>
          </p:nvPr>
        </p:nvSpPr>
        <p:spPr/>
        <p:txBody>
          <a:bodyPr/>
          <a:lstStyle>
            <a:lvl1pPr>
              <a:defRPr/>
            </a:lvl1pPr>
          </a:lstStyle>
          <a:p>
            <a:fld id="{6D6E87E3-B70E-2A4C-9D4E-759DB264D158}" type="slidenum">
              <a:rPr lang="de-DE"/>
              <a:pPr/>
              <a:t>‹Nr.›</a:t>
            </a:fld>
            <a:r>
              <a:rPr lang="de-DE" b="0" dirty="0"/>
              <a:t> | Autor</a:t>
            </a:r>
            <a:endParaRPr lang="de-DE" dirty="0"/>
          </a:p>
        </p:txBody>
      </p:sp>
      <p:sp>
        <p:nvSpPr>
          <p:cNvPr id="6" name="Fußzeilenplatzhalter 5"/>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1225371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a:spLocks noGrp="1"/>
          </p:cNvSpPr>
          <p:nvPr>
            <p:ph type="sldNum" sz="quarter" idx="10"/>
          </p:nvPr>
        </p:nvSpPr>
        <p:spPr/>
        <p:txBody>
          <a:bodyPr/>
          <a:lstStyle>
            <a:lvl1pPr>
              <a:defRPr/>
            </a:lvl1pPr>
          </a:lstStyle>
          <a:p>
            <a:fld id="{A2F9E6EB-6621-4C44-9657-B8B09877AD08}" type="slidenum">
              <a:rPr lang="de-DE"/>
              <a:pPr/>
              <a:t>‹Nr.›</a:t>
            </a:fld>
            <a:r>
              <a:rPr lang="de-DE" b="0" dirty="0"/>
              <a:t> | Autor</a:t>
            </a:r>
            <a:endParaRPr lang="de-DE" dirty="0"/>
          </a:p>
        </p:txBody>
      </p:sp>
      <p:sp>
        <p:nvSpPr>
          <p:cNvPr id="5" name="Fußzeilenplatzhalter 4"/>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7701282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84169" y="1196975"/>
            <a:ext cx="2783417" cy="5184775"/>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31802" y="1196975"/>
            <a:ext cx="8149167" cy="518477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a:spLocks noGrp="1"/>
          </p:cNvSpPr>
          <p:nvPr>
            <p:ph type="sldNum" sz="quarter" idx="10"/>
          </p:nvPr>
        </p:nvSpPr>
        <p:spPr/>
        <p:txBody>
          <a:bodyPr/>
          <a:lstStyle>
            <a:lvl1pPr>
              <a:defRPr/>
            </a:lvl1pPr>
          </a:lstStyle>
          <a:p>
            <a:fld id="{D8CA8074-C005-3D4A-9D42-D96D4477E45D}" type="slidenum">
              <a:rPr lang="de-DE"/>
              <a:pPr/>
              <a:t>‹Nr.›</a:t>
            </a:fld>
            <a:r>
              <a:rPr lang="de-DE" b="0" dirty="0"/>
              <a:t> | Autor</a:t>
            </a:r>
            <a:endParaRPr lang="de-DE" dirty="0"/>
          </a:p>
        </p:txBody>
      </p:sp>
      <p:sp>
        <p:nvSpPr>
          <p:cNvPr id="5" name="Fußzeilenplatzhalter 4"/>
          <p:cNvSpPr>
            <a:spLocks noGrp="1"/>
          </p:cNvSpPr>
          <p:nvPr>
            <p:ph type="ftr" sz="quarter" idx="11"/>
          </p:nvPr>
        </p:nvSpPr>
        <p:spPr/>
        <p:txBody>
          <a:bodyPr/>
          <a:lstStyle>
            <a:lvl1pPr>
              <a:defRPr/>
            </a:lvl1pPr>
          </a:lstStyle>
          <a:p>
            <a:r>
              <a:rPr lang="de-DE" dirty="0"/>
              <a:t>© Gesellschaft für Informatik e.V. (GI)</a:t>
            </a:r>
          </a:p>
        </p:txBody>
      </p:sp>
    </p:spTree>
    <p:extLst>
      <p:ext uri="{BB962C8B-B14F-4D97-AF65-F5344CB8AC3E}">
        <p14:creationId xmlns:p14="http://schemas.microsoft.com/office/powerpoint/2010/main" val="3488663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1F8AE9-F650-4A49-9325-89982A81F9FF}"/>
              </a:ext>
            </a:extLst>
          </p:cNvPr>
          <p:cNvSpPr>
            <a:spLocks noGrp="1"/>
          </p:cNvSpPr>
          <p:nvPr>
            <p:ph type="title"/>
          </p:nvPr>
        </p:nvSpPr>
        <p:spPr>
          <a:xfrm>
            <a:off x="831851" y="1709740"/>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36AA7E8-B9BB-48DA-B14F-209BD1A8F005}"/>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D1AC9E0-DFD9-469C-8DE5-3A59A00016CA}"/>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5" name="Fußzeilenplatzhalter 4">
            <a:extLst>
              <a:ext uri="{FF2B5EF4-FFF2-40B4-BE49-F238E27FC236}">
                <a16:creationId xmlns:a16="http://schemas.microsoft.com/office/drawing/2014/main" id="{673AD211-E945-4179-86A9-B1ABFC2B1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3E88C53-F27E-463A-9CA9-8AB95DAC246E}"/>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203447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1DA7FD-46FB-4D00-B64D-FF98A1CDF86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CC38D2B-A1EC-4E32-B329-198AD3CCE82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A989F6A-FE19-49EA-B369-75420DA3E31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B19DB1A-A72E-4A47-98BA-6F219FE7E61A}"/>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6" name="Fußzeilenplatzhalter 5">
            <a:extLst>
              <a:ext uri="{FF2B5EF4-FFF2-40B4-BE49-F238E27FC236}">
                <a16:creationId xmlns:a16="http://schemas.microsoft.com/office/drawing/2014/main" id="{7F4BD40D-799F-4841-8CE0-E7D9947ED1E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66749BC-07CE-4F2F-8436-FCE4347B0F9C}"/>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1406200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45F72F-55CA-4A76-A714-EB1C36532F2F}"/>
              </a:ext>
            </a:extLst>
          </p:cNvPr>
          <p:cNvSpPr>
            <a:spLocks noGrp="1"/>
          </p:cNvSpPr>
          <p:nvPr>
            <p:ph type="title"/>
          </p:nvPr>
        </p:nvSpPr>
        <p:spPr>
          <a:xfrm>
            <a:off x="839788" y="365127"/>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4B5CE7E0-698B-4FA2-8966-A4BB54C67A7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A5C5FF8-9CD9-4D09-B6A9-525003E50B94}"/>
              </a:ext>
            </a:extLst>
          </p:cNvPr>
          <p:cNvSpPr>
            <a:spLocks noGrp="1"/>
          </p:cNvSpPr>
          <p:nvPr>
            <p:ph sz="half" idx="2"/>
          </p:nvPr>
        </p:nvSpPr>
        <p:spPr>
          <a:xfrm>
            <a:off x="839789"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DE3B5E8-A5CF-4AAD-8DB1-78FBBCA0ABD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D2CC040-F463-42F7-9053-6F0DA117CEFA}"/>
              </a:ext>
            </a:extLst>
          </p:cNvPr>
          <p:cNvSpPr>
            <a:spLocks noGrp="1"/>
          </p:cNvSpPr>
          <p:nvPr>
            <p:ph sz="quarter" idx="4"/>
          </p:nvPr>
        </p:nvSpPr>
        <p:spPr>
          <a:xfrm>
            <a:off x="6172201"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37BAA19-9C81-4DB2-8710-BFEEFF15FA06}"/>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8" name="Fußzeilenplatzhalter 7">
            <a:extLst>
              <a:ext uri="{FF2B5EF4-FFF2-40B4-BE49-F238E27FC236}">
                <a16:creationId xmlns:a16="http://schemas.microsoft.com/office/drawing/2014/main" id="{DD72A51A-405D-43DF-9048-12797C64AB6F}"/>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83D9809-214D-488D-9F1B-C92F8EB2A08D}"/>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3905885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FAA571-6A72-4CF3-9017-BDBDA0A21CD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D15563A3-3311-45CE-AA97-768169D0BA12}"/>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4" name="Fußzeilenplatzhalter 3">
            <a:extLst>
              <a:ext uri="{FF2B5EF4-FFF2-40B4-BE49-F238E27FC236}">
                <a16:creationId xmlns:a16="http://schemas.microsoft.com/office/drawing/2014/main" id="{E17249FE-C4F8-4E24-AF62-A8C9446571CE}"/>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C3F551FD-7607-4AF0-8566-61AD1A358568}"/>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249368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CB1094B-2180-44A2-9298-D01260D97C34}"/>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3" name="Fußzeilenplatzhalter 2">
            <a:extLst>
              <a:ext uri="{FF2B5EF4-FFF2-40B4-BE49-F238E27FC236}">
                <a16:creationId xmlns:a16="http://schemas.microsoft.com/office/drawing/2014/main" id="{56A751B5-9618-4689-8C84-A5F59DC0507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D83D361-FF3B-49F6-A5A7-8444B0E725C8}"/>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144755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72925-5104-41EB-84C2-DD684F1BD4E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145F04B-192C-422F-BBDB-B5FD8086AB62}"/>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E52A7DB-3DD3-4E46-A355-00080D92BD5E}"/>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B5445B1-4944-46FB-B6A5-F3C9889CF264}"/>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6" name="Fußzeilenplatzhalter 5">
            <a:extLst>
              <a:ext uri="{FF2B5EF4-FFF2-40B4-BE49-F238E27FC236}">
                <a16:creationId xmlns:a16="http://schemas.microsoft.com/office/drawing/2014/main" id="{F6F949D2-48AB-42C1-BC25-0296E5D0E93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BE731A9-5890-4936-B9A8-83412AF33021}"/>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739503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27F00C-5FEE-47B3-BD24-DD2CA271FDF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962CCB2-6F38-4655-8A76-3333DE651E76}"/>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4" name="Textplatzhalter 3">
            <a:extLst>
              <a:ext uri="{FF2B5EF4-FFF2-40B4-BE49-F238E27FC236}">
                <a16:creationId xmlns:a16="http://schemas.microsoft.com/office/drawing/2014/main" id="{3FA9416C-79FE-43BE-88FA-1ACF89D773A9}"/>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1A27BE5-14DF-4FAE-88FD-2829654D0F0F}"/>
              </a:ext>
            </a:extLst>
          </p:cNvPr>
          <p:cNvSpPr>
            <a:spLocks noGrp="1"/>
          </p:cNvSpPr>
          <p:nvPr>
            <p:ph type="dt" sz="half" idx="10"/>
          </p:nvPr>
        </p:nvSpPr>
        <p:spPr/>
        <p:txBody>
          <a:bodyPr/>
          <a:lstStyle/>
          <a:p>
            <a:fld id="{BB1BFE0F-FC61-4212-8708-6C45770F364C}" type="datetimeFigureOut">
              <a:rPr lang="de-DE" smtClean="0"/>
              <a:t>23.02.2021</a:t>
            </a:fld>
            <a:endParaRPr lang="de-DE"/>
          </a:p>
        </p:txBody>
      </p:sp>
      <p:sp>
        <p:nvSpPr>
          <p:cNvPr id="6" name="Fußzeilenplatzhalter 5">
            <a:extLst>
              <a:ext uri="{FF2B5EF4-FFF2-40B4-BE49-F238E27FC236}">
                <a16:creationId xmlns:a16="http://schemas.microsoft.com/office/drawing/2014/main" id="{097EB6A5-9874-40A5-89B1-1CF3D7E0C85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AA64C75-C79F-4FFE-A06B-E4E832864407}"/>
              </a:ext>
            </a:extLst>
          </p:cNvPr>
          <p:cNvSpPr>
            <a:spLocks noGrp="1"/>
          </p:cNvSpPr>
          <p:nvPr>
            <p:ph type="sldNum" sz="quarter" idx="12"/>
          </p:nvPr>
        </p:nvSpPr>
        <p:spPr/>
        <p:txBody>
          <a:bodyPr/>
          <a:lstStyle/>
          <a:p>
            <a:fld id="{9E5F5D5C-7FF8-445D-A656-27C1867BA3E3}" type="slidenum">
              <a:rPr lang="de-DE" smtClean="0"/>
              <a:t>‹Nr.›</a:t>
            </a:fld>
            <a:endParaRPr lang="de-DE"/>
          </a:p>
        </p:txBody>
      </p:sp>
    </p:spTree>
    <p:extLst>
      <p:ext uri="{BB962C8B-B14F-4D97-AF65-F5344CB8AC3E}">
        <p14:creationId xmlns:p14="http://schemas.microsoft.com/office/powerpoint/2010/main" val="231887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10888FE-9B91-4CC2-A1B1-A0A5733A2DBD}"/>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3EE8E69-6D64-4C0D-95F7-F8E46C22A5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A56592E-B300-4726-A950-D19FA2E96D9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BFE0F-FC61-4212-8708-6C45770F364C}" type="datetimeFigureOut">
              <a:rPr lang="de-DE" smtClean="0"/>
              <a:t>23.02.2021</a:t>
            </a:fld>
            <a:endParaRPr lang="de-DE"/>
          </a:p>
        </p:txBody>
      </p:sp>
      <p:sp>
        <p:nvSpPr>
          <p:cNvPr id="5" name="Fußzeilenplatzhalter 4">
            <a:extLst>
              <a:ext uri="{FF2B5EF4-FFF2-40B4-BE49-F238E27FC236}">
                <a16:creationId xmlns:a16="http://schemas.microsoft.com/office/drawing/2014/main" id="{3FCDA9FD-7569-4255-B1B1-5E7156685DB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0340470E-E78C-410E-8C77-5DB78113AC5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F5D5C-7FF8-445D-A656-27C1867BA3E3}" type="slidenum">
              <a:rPr lang="de-DE" smtClean="0"/>
              <a:t>‹Nr.›</a:t>
            </a:fld>
            <a:endParaRPr lang="de-DE"/>
          </a:p>
        </p:txBody>
      </p:sp>
    </p:spTree>
    <p:extLst>
      <p:ext uri="{BB962C8B-B14F-4D97-AF65-F5344CB8AC3E}">
        <p14:creationId xmlns:p14="http://schemas.microsoft.com/office/powerpoint/2010/main" val="259326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 id="2147483674" r:id="rId14"/>
    <p:sldLayoutId id="2147483675" r:id="rId15"/>
    <p:sldLayoutId id="2147483676" r:id="rId16"/>
    <p:sldLayoutId id="2147483677" r:id="rId1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336551" y="908050"/>
            <a:ext cx="10463972" cy="61865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de-DE" dirty="0"/>
              <a:t>Mastertitelformat bearbeiten</a:t>
            </a:r>
          </a:p>
        </p:txBody>
      </p:sp>
      <p:sp>
        <p:nvSpPr>
          <p:cNvPr id="4099" name="Rectangle 3"/>
          <p:cNvSpPr>
            <a:spLocks noGrp="1" noChangeArrowheads="1"/>
          </p:cNvSpPr>
          <p:nvPr>
            <p:ph type="body" idx="1"/>
          </p:nvPr>
        </p:nvSpPr>
        <p:spPr bwMode="auto">
          <a:xfrm>
            <a:off x="336551" y="1628800"/>
            <a:ext cx="11521016" cy="47529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endParaRPr lang="de-DE" dirty="0"/>
          </a:p>
        </p:txBody>
      </p:sp>
      <p:sp>
        <p:nvSpPr>
          <p:cNvPr id="4104" name="Rectangle 8"/>
          <p:cNvSpPr>
            <a:spLocks noGrp="1" noChangeArrowheads="1"/>
          </p:cNvSpPr>
          <p:nvPr>
            <p:ph type="sldNum" sz="quarter" idx="4"/>
          </p:nvPr>
        </p:nvSpPr>
        <p:spPr bwMode="auto">
          <a:xfrm>
            <a:off x="8688917" y="6477000"/>
            <a:ext cx="2878667" cy="228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900" b="1">
                <a:solidFill>
                  <a:srgbClr val="000066"/>
                </a:solidFill>
                <a:latin typeface="+mn-lt"/>
              </a:defRPr>
            </a:lvl1pPr>
          </a:lstStyle>
          <a:p>
            <a:fld id="{BD3DA143-1B0D-3346-A34C-2EF702CF1475}" type="slidenum">
              <a:rPr lang="de-DE" smtClean="0"/>
              <a:pPr/>
              <a:t>‹Nr.›</a:t>
            </a:fld>
            <a:r>
              <a:rPr lang="de-DE" b="0" dirty="0"/>
              <a:t> | Prof. Eymann</a:t>
            </a:r>
            <a:endParaRPr lang="de-DE" dirty="0"/>
          </a:p>
        </p:txBody>
      </p:sp>
      <p:sp>
        <p:nvSpPr>
          <p:cNvPr id="4103" name="Rectangle 7"/>
          <p:cNvSpPr>
            <a:spLocks noGrp="1" noChangeArrowheads="1"/>
          </p:cNvSpPr>
          <p:nvPr>
            <p:ph type="ftr" sz="quarter" idx="3"/>
          </p:nvPr>
        </p:nvSpPr>
        <p:spPr bwMode="auto">
          <a:xfrm>
            <a:off x="391584" y="6477000"/>
            <a:ext cx="5223933" cy="228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900">
                <a:solidFill>
                  <a:srgbClr val="000066"/>
                </a:solidFill>
                <a:latin typeface="+mn-lt"/>
              </a:defRPr>
            </a:lvl1pPr>
          </a:lstStyle>
          <a:p>
            <a:r>
              <a:rPr lang="de-DE" dirty="0"/>
              <a:t>© Gesellschaft für Informatik e.V. (GI)</a:t>
            </a:r>
          </a:p>
        </p:txBody>
      </p:sp>
      <p:pic>
        <p:nvPicPr>
          <p:cNvPr id="7" name="Bild 6" descr="Logo 2012 deutsch.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878821" y="188643"/>
            <a:ext cx="2978747" cy="918295"/>
          </a:xfrm>
          <a:prstGeom prst="rect">
            <a:avLst/>
          </a:prstGeom>
        </p:spPr>
      </p:pic>
      <p:cxnSp>
        <p:nvCxnSpPr>
          <p:cNvPr id="8" name="Gerade Verbindung 7"/>
          <p:cNvCxnSpPr/>
          <p:nvPr userDrawn="1"/>
        </p:nvCxnSpPr>
        <p:spPr>
          <a:xfrm flipH="1">
            <a:off x="336554" y="1556792"/>
            <a:ext cx="11521015"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500422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rtl="0" eaLnBrk="1" fontAlgn="base" hangingPunct="1">
        <a:spcBef>
          <a:spcPct val="0"/>
        </a:spcBef>
        <a:spcAft>
          <a:spcPct val="0"/>
        </a:spcAft>
        <a:defRPr sz="2800">
          <a:solidFill>
            <a:srgbClr val="002D5A"/>
          </a:solidFill>
          <a:latin typeface="Calibri"/>
          <a:ea typeface="+mj-ea"/>
          <a:cs typeface="Calibri"/>
        </a:defRPr>
      </a:lvl1pPr>
      <a:lvl2pPr algn="l" rtl="0" eaLnBrk="1" fontAlgn="base" hangingPunct="1">
        <a:spcBef>
          <a:spcPct val="0"/>
        </a:spcBef>
        <a:spcAft>
          <a:spcPct val="0"/>
        </a:spcAft>
        <a:defRPr sz="2800">
          <a:solidFill>
            <a:srgbClr val="002D5A"/>
          </a:solidFill>
          <a:latin typeface="Arial" charset="0"/>
          <a:ea typeface="ＭＳ Ｐゴシック" charset="0"/>
        </a:defRPr>
      </a:lvl2pPr>
      <a:lvl3pPr algn="l" rtl="0" eaLnBrk="1" fontAlgn="base" hangingPunct="1">
        <a:spcBef>
          <a:spcPct val="0"/>
        </a:spcBef>
        <a:spcAft>
          <a:spcPct val="0"/>
        </a:spcAft>
        <a:defRPr sz="2800">
          <a:solidFill>
            <a:srgbClr val="002D5A"/>
          </a:solidFill>
          <a:latin typeface="Arial" charset="0"/>
          <a:ea typeface="ＭＳ Ｐゴシック" charset="0"/>
        </a:defRPr>
      </a:lvl3pPr>
      <a:lvl4pPr algn="l" rtl="0" eaLnBrk="1" fontAlgn="base" hangingPunct="1">
        <a:spcBef>
          <a:spcPct val="0"/>
        </a:spcBef>
        <a:spcAft>
          <a:spcPct val="0"/>
        </a:spcAft>
        <a:defRPr sz="2800">
          <a:solidFill>
            <a:srgbClr val="002D5A"/>
          </a:solidFill>
          <a:latin typeface="Arial" charset="0"/>
          <a:ea typeface="ＭＳ Ｐゴシック" charset="0"/>
        </a:defRPr>
      </a:lvl4pPr>
      <a:lvl5pPr algn="l" rtl="0" eaLnBrk="1" fontAlgn="base" hangingPunct="1">
        <a:spcBef>
          <a:spcPct val="0"/>
        </a:spcBef>
        <a:spcAft>
          <a:spcPct val="0"/>
        </a:spcAft>
        <a:defRPr sz="2800">
          <a:solidFill>
            <a:srgbClr val="002D5A"/>
          </a:solidFill>
          <a:latin typeface="Arial" charset="0"/>
          <a:ea typeface="ＭＳ Ｐゴシック" charset="0"/>
        </a:defRPr>
      </a:lvl5pPr>
      <a:lvl6pPr marL="457189" algn="l" rtl="0" eaLnBrk="1" fontAlgn="base" hangingPunct="1">
        <a:spcBef>
          <a:spcPct val="0"/>
        </a:spcBef>
        <a:spcAft>
          <a:spcPct val="0"/>
        </a:spcAft>
        <a:defRPr sz="2800">
          <a:solidFill>
            <a:srgbClr val="002D5A"/>
          </a:solidFill>
          <a:latin typeface="Arial" charset="0"/>
          <a:ea typeface="ＭＳ Ｐゴシック" charset="0"/>
        </a:defRPr>
      </a:lvl6pPr>
      <a:lvl7pPr marL="914377" algn="l" rtl="0" eaLnBrk="1" fontAlgn="base" hangingPunct="1">
        <a:spcBef>
          <a:spcPct val="0"/>
        </a:spcBef>
        <a:spcAft>
          <a:spcPct val="0"/>
        </a:spcAft>
        <a:defRPr sz="2800">
          <a:solidFill>
            <a:srgbClr val="002D5A"/>
          </a:solidFill>
          <a:latin typeface="Arial" charset="0"/>
          <a:ea typeface="ＭＳ Ｐゴシック" charset="0"/>
        </a:defRPr>
      </a:lvl7pPr>
      <a:lvl8pPr marL="1371566" algn="l" rtl="0" eaLnBrk="1" fontAlgn="base" hangingPunct="1">
        <a:spcBef>
          <a:spcPct val="0"/>
        </a:spcBef>
        <a:spcAft>
          <a:spcPct val="0"/>
        </a:spcAft>
        <a:defRPr sz="2800">
          <a:solidFill>
            <a:srgbClr val="002D5A"/>
          </a:solidFill>
          <a:latin typeface="Arial" charset="0"/>
          <a:ea typeface="ＭＳ Ｐゴシック" charset="0"/>
        </a:defRPr>
      </a:lvl8pPr>
      <a:lvl9pPr marL="1828754" algn="l" rtl="0" eaLnBrk="1" fontAlgn="base" hangingPunct="1">
        <a:spcBef>
          <a:spcPct val="0"/>
        </a:spcBef>
        <a:spcAft>
          <a:spcPct val="0"/>
        </a:spcAft>
        <a:defRPr sz="2800">
          <a:solidFill>
            <a:srgbClr val="002D5A"/>
          </a:solidFill>
          <a:latin typeface="Arial" charset="0"/>
          <a:ea typeface="ＭＳ Ｐゴシック" charset="0"/>
        </a:defRPr>
      </a:lvl9pPr>
    </p:titleStyle>
    <p:bodyStyle>
      <a:lvl1pPr marL="342891" indent="-342891" algn="l" rtl="0" eaLnBrk="1" fontAlgn="base" hangingPunct="1">
        <a:spcBef>
          <a:spcPct val="35000"/>
        </a:spcBef>
        <a:spcAft>
          <a:spcPct val="0"/>
        </a:spcAft>
        <a:buClr>
          <a:srgbClr val="000066"/>
        </a:buClr>
        <a:buSzPct val="70000"/>
        <a:buFont typeface="Arial" charset="0"/>
        <a:buChar char="│"/>
        <a:defRPr sz="2400">
          <a:solidFill>
            <a:srgbClr val="002D5A"/>
          </a:solidFill>
          <a:latin typeface="Calibri"/>
          <a:ea typeface="+mn-ea"/>
          <a:cs typeface="Calibri"/>
        </a:defRPr>
      </a:lvl1pPr>
      <a:lvl2pPr marL="742932" indent="-285744" algn="l" rtl="0" eaLnBrk="1" fontAlgn="base" hangingPunct="1">
        <a:spcBef>
          <a:spcPct val="20000"/>
        </a:spcBef>
        <a:spcAft>
          <a:spcPct val="0"/>
        </a:spcAft>
        <a:buClr>
          <a:srgbClr val="000066"/>
        </a:buClr>
        <a:buSzPct val="120000"/>
        <a:buChar char="•"/>
        <a:defRPr sz="2000">
          <a:solidFill>
            <a:srgbClr val="002D5A"/>
          </a:solidFill>
          <a:latin typeface="Calibri"/>
          <a:ea typeface="+mn-ea"/>
          <a:cs typeface="Calibri"/>
        </a:defRPr>
      </a:lvl2pPr>
      <a:lvl3pPr marL="1142971" indent="-228594" algn="l" rtl="0" eaLnBrk="1" fontAlgn="base" hangingPunct="1">
        <a:spcBef>
          <a:spcPct val="20000"/>
        </a:spcBef>
        <a:spcAft>
          <a:spcPct val="0"/>
        </a:spcAft>
        <a:buClr>
          <a:srgbClr val="000066"/>
        </a:buClr>
        <a:buSzPct val="120000"/>
        <a:buChar char="•"/>
        <a:defRPr>
          <a:solidFill>
            <a:srgbClr val="002D5A"/>
          </a:solidFill>
          <a:latin typeface="Calibri"/>
          <a:ea typeface="Arial" charset="0"/>
          <a:cs typeface="Calibri"/>
        </a:defRPr>
      </a:lvl3pPr>
      <a:lvl4pPr marL="1600160" indent="-228594" algn="l" rtl="0" eaLnBrk="1" fontAlgn="base" hangingPunct="1">
        <a:spcBef>
          <a:spcPct val="20000"/>
        </a:spcBef>
        <a:spcAft>
          <a:spcPct val="0"/>
        </a:spcAft>
        <a:buClr>
          <a:srgbClr val="000066"/>
        </a:buClr>
        <a:buSzPct val="120000"/>
        <a:buChar char="•"/>
        <a:defRPr sz="1600">
          <a:solidFill>
            <a:srgbClr val="002D5A"/>
          </a:solidFill>
          <a:latin typeface="Calibri"/>
          <a:ea typeface="Arial" charset="0"/>
          <a:cs typeface="Calibri"/>
        </a:defRPr>
      </a:lvl4pPr>
      <a:lvl5pPr marL="2057349" indent="-228594" algn="l" rtl="0" eaLnBrk="1" fontAlgn="base" hangingPunct="1">
        <a:spcBef>
          <a:spcPct val="20000"/>
        </a:spcBef>
        <a:spcAft>
          <a:spcPct val="0"/>
        </a:spcAft>
        <a:defRPr sz="1600">
          <a:solidFill>
            <a:srgbClr val="002D5A"/>
          </a:solidFill>
          <a:latin typeface="+mn-lt"/>
          <a:ea typeface="Arial" charset="0"/>
          <a:cs typeface="Arial" charset="0"/>
        </a:defRPr>
      </a:lvl5pPr>
      <a:lvl6pPr marL="2514537" indent="-228594" algn="l" rtl="0" eaLnBrk="1" fontAlgn="base" hangingPunct="1">
        <a:spcBef>
          <a:spcPct val="20000"/>
        </a:spcBef>
        <a:spcAft>
          <a:spcPct val="0"/>
        </a:spcAft>
        <a:defRPr sz="1600">
          <a:solidFill>
            <a:srgbClr val="002D5A"/>
          </a:solidFill>
          <a:latin typeface="+mn-lt"/>
          <a:ea typeface="Arial" charset="0"/>
          <a:cs typeface="Arial" charset="0"/>
        </a:defRPr>
      </a:lvl6pPr>
      <a:lvl7pPr marL="2971726" indent="-228594" algn="l" rtl="0" eaLnBrk="1" fontAlgn="base" hangingPunct="1">
        <a:spcBef>
          <a:spcPct val="20000"/>
        </a:spcBef>
        <a:spcAft>
          <a:spcPct val="0"/>
        </a:spcAft>
        <a:defRPr sz="1600">
          <a:solidFill>
            <a:srgbClr val="002D5A"/>
          </a:solidFill>
          <a:latin typeface="+mn-lt"/>
          <a:ea typeface="Arial" charset="0"/>
          <a:cs typeface="Arial" charset="0"/>
        </a:defRPr>
      </a:lvl7pPr>
      <a:lvl8pPr marL="3428914" indent="-228594" algn="l" rtl="0" eaLnBrk="1" fontAlgn="base" hangingPunct="1">
        <a:spcBef>
          <a:spcPct val="20000"/>
        </a:spcBef>
        <a:spcAft>
          <a:spcPct val="0"/>
        </a:spcAft>
        <a:defRPr sz="1600">
          <a:solidFill>
            <a:srgbClr val="002D5A"/>
          </a:solidFill>
          <a:latin typeface="+mn-lt"/>
          <a:ea typeface="Arial" charset="0"/>
          <a:cs typeface="Arial" charset="0"/>
        </a:defRPr>
      </a:lvl8pPr>
      <a:lvl9pPr marL="3886103" indent="-228594" algn="l" rtl="0" eaLnBrk="1" fontAlgn="base" hangingPunct="1">
        <a:spcBef>
          <a:spcPct val="20000"/>
        </a:spcBef>
        <a:spcAft>
          <a:spcPct val="0"/>
        </a:spcAft>
        <a:defRPr sz="1600">
          <a:solidFill>
            <a:srgbClr val="002D5A"/>
          </a:solidFill>
          <a:latin typeface="+mn-lt"/>
          <a:ea typeface="Arial" charset="0"/>
          <a:cs typeface="Arial" charset="0"/>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tiff"/></Relationships>
</file>

<file path=ppt/slides/_rels/slide1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jpg"/><Relationship Id="rId10" Type="http://schemas.openxmlformats.org/officeDocument/2006/relationships/image" Target="../media/image54.jpg"/><Relationship Id="rId4" Type="http://schemas.openxmlformats.org/officeDocument/2006/relationships/image" Target="../media/image48.png"/><Relationship Id="rId9" Type="http://schemas.openxmlformats.org/officeDocument/2006/relationships/image" Target="../media/image53.jpg"/></Relationships>
</file>

<file path=ppt/slides/_rels/slide2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slideLayout" Target="../slideLayouts/slideLayout6.xml"/><Relationship Id="rId5" Type="http://schemas.openxmlformats.org/officeDocument/2006/relationships/image" Target="../media/image59.jpg"/><Relationship Id="rId4" Type="http://schemas.openxmlformats.org/officeDocument/2006/relationships/image" Target="../media/image58.jp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jpg"/></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0.jpg"/><Relationship Id="rId7"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0.jpg"/><Relationship Id="rId7"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81.jpg"/><Relationship Id="rId7" Type="http://schemas.openxmlformats.org/officeDocument/2006/relationships/image" Target="../media/image85.jpg"/><Relationship Id="rId2" Type="http://schemas.openxmlformats.org/officeDocument/2006/relationships/image" Target="../media/image80.jpg"/><Relationship Id="rId1" Type="http://schemas.openxmlformats.org/officeDocument/2006/relationships/slideLayout" Target="../slideLayouts/slideLayout6.xml"/><Relationship Id="rId6" Type="http://schemas.openxmlformats.org/officeDocument/2006/relationships/image" Target="../media/image84.jpg"/><Relationship Id="rId5" Type="http://schemas.openxmlformats.org/officeDocument/2006/relationships/image" Target="../media/image83.jp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jpg"/></Relationships>
</file>

<file path=ppt/slides/_rels/slide4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96.png"/><Relationship Id="rId5" Type="http://schemas.openxmlformats.org/officeDocument/2006/relationships/diagramQuickStyle" Target="../diagrams/quickStyle1.xml"/><Relationship Id="rId10" Type="http://schemas.openxmlformats.org/officeDocument/2006/relationships/image" Target="../media/image95.png"/><Relationship Id="rId4" Type="http://schemas.openxmlformats.org/officeDocument/2006/relationships/diagramLayout" Target="../diagrams/layout1.xml"/><Relationship Id="rId9"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hdphoto" Target="../media/hdphoto2.wdp"/><Relationship Id="rId3" Type="http://schemas.openxmlformats.org/officeDocument/2006/relationships/image" Target="../media/image98.png"/><Relationship Id="rId7" Type="http://schemas.openxmlformats.org/officeDocument/2006/relationships/diagramColors" Target="../diagrams/colors2.xml"/><Relationship Id="rId12"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QuickStyle" Target="../diagrams/quickStyle2.xml"/><Relationship Id="rId11" Type="http://schemas.openxmlformats.org/officeDocument/2006/relationships/image" Target="../media/image95.png"/><Relationship Id="rId5" Type="http://schemas.openxmlformats.org/officeDocument/2006/relationships/diagramLayout" Target="../diagrams/layout2.xml"/><Relationship Id="rId10" Type="http://schemas.microsoft.com/office/2007/relationships/hdphoto" Target="../media/hdphoto1.wdp"/><Relationship Id="rId4" Type="http://schemas.openxmlformats.org/officeDocument/2006/relationships/diagramData" Target="../diagrams/data2.xml"/><Relationship Id="rId9" Type="http://schemas.openxmlformats.org/officeDocument/2006/relationships/image" Target="../media/image94.png"/><Relationship Id="rId14" Type="http://schemas.openxmlformats.org/officeDocument/2006/relationships/image" Target="../media/image9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hyperlink" Target="https://de.wikipedia.org/wiki/Datei:K&#246;ln_-_Alter_Markt_C&#246;lnischer_Alden_Marckt_Johann_Toussyn-Abraham_Aubry_1648_+1660_RBA.jpg" TargetMode="External"/><Relationship Id="rId3" Type="http://schemas.openxmlformats.org/officeDocument/2006/relationships/image" Target="../media/image99.png"/><Relationship Id="rId7" Type="http://schemas.openxmlformats.org/officeDocument/2006/relationships/image" Target="../media/image103.jpg"/><Relationship Id="rId12" Type="http://schemas.openxmlformats.org/officeDocument/2006/relationships/hyperlink" Target="http://i3.birminghammail.co.uk/incoming/article10568295.ece/ALTERNATES/s615b/Christmas-6.jpg"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02.jpg"/><Relationship Id="rId11" Type="http://schemas.openxmlformats.org/officeDocument/2006/relationships/image" Target="../media/image106.jpg"/><Relationship Id="rId5" Type="http://schemas.openxmlformats.org/officeDocument/2006/relationships/image" Target="../media/image101.jpg"/><Relationship Id="rId10" Type="http://schemas.openxmlformats.org/officeDocument/2006/relationships/image" Target="../media/image105.jpeg"/><Relationship Id="rId4" Type="http://schemas.openxmlformats.org/officeDocument/2006/relationships/image" Target="../media/image100.png"/><Relationship Id="rId9" Type="http://schemas.openxmlformats.org/officeDocument/2006/relationships/image" Target="../media/image104.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JP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5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2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microsoft.com/office/2007/relationships/hdphoto" Target="../media/hdphoto4.wdp"/><Relationship Id="rId5" Type="http://schemas.openxmlformats.org/officeDocument/2006/relationships/image" Target="../media/image122.png"/><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8" Type="http://schemas.openxmlformats.org/officeDocument/2006/relationships/image" Target="../media/image129.jp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image" Target="../media/image136.gif"/><Relationship Id="rId3" Type="http://schemas.openxmlformats.org/officeDocument/2006/relationships/image" Target="../media/image131.png"/><Relationship Id="rId7" Type="http://schemas.openxmlformats.org/officeDocument/2006/relationships/image" Target="../media/image135.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34.jpeg"/><Relationship Id="rId5" Type="http://schemas.openxmlformats.org/officeDocument/2006/relationships/image" Target="../media/image133.jpg"/><Relationship Id="rId4" Type="http://schemas.openxmlformats.org/officeDocument/2006/relationships/image" Target="../media/image132.png"/><Relationship Id="rId9" Type="http://schemas.openxmlformats.org/officeDocument/2006/relationships/image" Target="../media/image137.PNG"/></Relationships>
</file>

<file path=ppt/slides/_rels/slide5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8.jpeg"/><Relationship Id="rId7"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149.png"/><Relationship Id="rId7" Type="http://schemas.openxmlformats.org/officeDocument/2006/relationships/image" Target="../media/image144.jpeg"/><Relationship Id="rId12" Type="http://schemas.openxmlformats.org/officeDocument/2006/relationships/image" Target="../media/image152.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143.png"/><Relationship Id="rId11" Type="http://schemas.openxmlformats.org/officeDocument/2006/relationships/image" Target="../media/image148.jpeg"/><Relationship Id="rId5" Type="http://schemas.openxmlformats.org/officeDocument/2006/relationships/image" Target="../media/image151.png"/><Relationship Id="rId10" Type="http://schemas.openxmlformats.org/officeDocument/2006/relationships/image" Target="../media/image147.png"/><Relationship Id="rId4" Type="http://schemas.openxmlformats.org/officeDocument/2006/relationships/image" Target="../media/image150.png"/><Relationship Id="rId9" Type="http://schemas.openxmlformats.org/officeDocument/2006/relationships/image" Target="../media/image146.jpeg"/></Relationships>
</file>

<file path=ppt/slides/_rels/slide6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7.xml.rels><?xml version="1.0" encoding="UTF-8" standalone="yes"?>
<Relationships xmlns="http://schemas.openxmlformats.org/package/2006/relationships"><Relationship Id="rId3" Type="http://schemas.openxmlformats.org/officeDocument/2006/relationships/hyperlink" Target="https://www.peoplematters.in/article/techhr-2018/how-hackerrank-uses-coding-challenges-to-find-great-developers-18297"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65.png"/></Relationships>
</file>

<file path=ppt/slides/_rels/slide7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172.svg"/><Relationship Id="rId13" Type="http://schemas.openxmlformats.org/officeDocument/2006/relationships/image" Target="../media/image177.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6.sv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70.sv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svg"/><Relationship Id="rId4" Type="http://schemas.openxmlformats.org/officeDocument/2006/relationships/image" Target="../media/image168.svg"/><Relationship Id="rId9" Type="http://schemas.openxmlformats.org/officeDocument/2006/relationships/image" Target="../media/image173.png"/><Relationship Id="rId14" Type="http://schemas.openxmlformats.org/officeDocument/2006/relationships/image" Target="../media/image178.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s://wirtschaftsinformatik.de/praxis/beispielhafte-karrieren/"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83.jpg"/><Relationship Id="rId5" Type="http://schemas.openxmlformats.org/officeDocument/2006/relationships/image" Target="../media/image182.jpg"/><Relationship Id="rId4" Type="http://schemas.openxmlformats.org/officeDocument/2006/relationships/image" Target="../media/image181.jpg"/></Relationships>
</file>

<file path=ppt/slides/_rels/slide88.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86.jpg"/><Relationship Id="rId4" Type="http://schemas.openxmlformats.org/officeDocument/2006/relationships/image" Target="../media/image185.jpg"/></Relationships>
</file>

<file path=ppt/slides/_rels/slide89.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88.jpe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hyperlink" Target="https://gi.de/service/infomaterial"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90.emf"/><Relationship Id="rId5" Type="http://schemas.openxmlformats.org/officeDocument/2006/relationships/oleObject" Target="../embeddings/oleObject1.bin"/><Relationship Id="rId4" Type="http://schemas.openxmlformats.org/officeDocument/2006/relationships/notesSlide" Target="../notesSlides/notesSlide4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90.emf"/><Relationship Id="rId5" Type="http://schemas.openxmlformats.org/officeDocument/2006/relationships/oleObject" Target="../embeddings/oleObject1.bin"/><Relationship Id="rId4" Type="http://schemas.openxmlformats.org/officeDocument/2006/relationships/notesSlide" Target="../notesSlides/notesSlide48.xml"/><Relationship Id="rId9" Type="http://schemas.openxmlformats.org/officeDocument/2006/relationships/image" Target="../media/image192.svg"/></Relationships>
</file>

<file path=ppt/slides/_rels/slide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6AC99-80D1-49AA-89D3-1C74C23157E4}"/>
              </a:ext>
            </a:extLst>
          </p:cNvPr>
          <p:cNvSpPr>
            <a:spLocks noGrp="1"/>
          </p:cNvSpPr>
          <p:nvPr>
            <p:ph type="ctrTitle"/>
          </p:nvPr>
        </p:nvSpPr>
        <p:spPr/>
        <p:txBody>
          <a:bodyPr>
            <a:normAutofit/>
          </a:bodyPr>
          <a:lstStyle/>
          <a:p>
            <a:r>
              <a:rPr lang="de-DE" dirty="0"/>
              <a:t>Materialsammlung</a:t>
            </a:r>
          </a:p>
        </p:txBody>
      </p:sp>
      <p:sp>
        <p:nvSpPr>
          <p:cNvPr id="3" name="Untertitel 2">
            <a:extLst>
              <a:ext uri="{FF2B5EF4-FFF2-40B4-BE49-F238E27FC236}">
                <a16:creationId xmlns:a16="http://schemas.microsoft.com/office/drawing/2014/main" id="{89E60CA2-2C26-42E6-8661-EB81AF724579}"/>
              </a:ext>
            </a:extLst>
          </p:cNvPr>
          <p:cNvSpPr>
            <a:spLocks noGrp="1"/>
          </p:cNvSpPr>
          <p:nvPr>
            <p:ph type="subTitle" idx="1"/>
          </p:nvPr>
        </p:nvSpPr>
        <p:spPr/>
        <p:txBody>
          <a:bodyPr/>
          <a:lstStyle/>
          <a:p>
            <a:r>
              <a:rPr lang="de-DE" dirty="0"/>
              <a:t>Vorstellung (Bachelor-)Studiengang Wirtschaftsinformatik für studieninteressierte Oberstufen-Schüler*innen</a:t>
            </a:r>
          </a:p>
        </p:txBody>
      </p:sp>
    </p:spTree>
    <p:extLst>
      <p:ext uri="{BB962C8B-B14F-4D97-AF65-F5344CB8AC3E}">
        <p14:creationId xmlns:p14="http://schemas.microsoft.com/office/powerpoint/2010/main" val="100574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Unternehmenserfolg durch was?</a:t>
            </a:r>
            <a:endParaRPr/>
          </a:p>
        </p:txBody>
      </p:sp>
      <p:pic>
        <p:nvPicPr>
          <p:cNvPr id="5" name="Bild 6"/>
          <p:cNvPicPr>
            <a:picLocks noChangeAspect="1"/>
          </p:cNvPicPr>
          <p:nvPr/>
        </p:nvPicPr>
        <p:blipFill>
          <a:blip r:embed="rId3"/>
          <a:stretch/>
        </p:blipFill>
        <p:spPr bwMode="auto">
          <a:xfrm>
            <a:off x="3362083" y="1726830"/>
            <a:ext cx="5523465" cy="3355126"/>
          </a:xfrm>
          <a:prstGeom prst="rect">
            <a:avLst/>
          </a:prstGeom>
        </p:spPr>
      </p:pic>
      <p:sp>
        <p:nvSpPr>
          <p:cNvPr id="6" name="Textfeld 4"/>
          <p:cNvSpPr>
            <a:spLocks/>
          </p:cNvSpPr>
          <p:nvPr/>
        </p:nvSpPr>
        <p:spPr bwMode="auto">
          <a:xfrm>
            <a:off x="3677923" y="4457195"/>
            <a:ext cx="2241383" cy="475836"/>
          </a:xfrm>
          <a:prstGeom prst="rect">
            <a:avLst/>
          </a:prstGeom>
          <a:noFill/>
        </p:spPr>
        <p:txBody>
          <a:bodyPr wrap="none" rtlCol="0">
            <a:spAutoFit/>
          </a:bodyPr>
          <a:lstStyle/>
          <a:p>
            <a:pPr>
              <a:defRPr/>
            </a:pPr>
            <a:r>
              <a:rPr lang="de-DE" sz="2500" b="1">
                <a:solidFill>
                  <a:schemeClr val="bg1"/>
                </a:solidFill>
              </a:rPr>
              <a:t>Digitalisierung?</a:t>
            </a:r>
            <a:endParaRPr/>
          </a:p>
        </p:txBody>
      </p:sp>
      <p:sp>
        <p:nvSpPr>
          <p:cNvPr id="7" name="Rechteck 2"/>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8" name="Textfeld 3"/>
          <p:cNvSpPr>
            <a:spLocks/>
          </p:cNvSpPr>
          <p:nvPr/>
        </p:nvSpPr>
        <p:spPr bwMode="auto">
          <a:xfrm>
            <a:off x="3287591" y="5067670"/>
            <a:ext cx="5693017" cy="261610"/>
          </a:xfrm>
          <a:prstGeom prst="rect">
            <a:avLst/>
          </a:prstGeom>
          <a:noFill/>
        </p:spPr>
        <p:txBody>
          <a:bodyPr wrap="square" rtlCol="0">
            <a:spAutoFit/>
          </a:bodyPr>
          <a:lstStyle/>
          <a:p>
            <a:pPr>
              <a:defRPr/>
            </a:pPr>
            <a:r>
              <a:rPr lang="de-DE" sz="1100"/>
              <a:t>Bild: https://www.information-age.com/are-we-using-robotics-for-the-wrong-thing-123471359/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Oh... Aber...?</a:t>
            </a:r>
            <a:endParaRPr/>
          </a:p>
        </p:txBody>
      </p:sp>
      <p:sp>
        <p:nvSpPr>
          <p:cNvPr id="5" name="Rechteck 10"/>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6" name="Textfeld 9"/>
          <p:cNvSpPr>
            <a:spLocks/>
          </p:cNvSpPr>
          <p:nvPr/>
        </p:nvSpPr>
        <p:spPr bwMode="auto">
          <a:xfrm>
            <a:off x="1910860" y="4845529"/>
            <a:ext cx="5693017" cy="261610"/>
          </a:xfrm>
          <a:prstGeom prst="rect">
            <a:avLst/>
          </a:prstGeom>
          <a:noFill/>
        </p:spPr>
        <p:txBody>
          <a:bodyPr wrap="square" rtlCol="0">
            <a:spAutoFit/>
          </a:bodyPr>
          <a:lstStyle/>
          <a:p>
            <a:pPr>
              <a:defRPr/>
            </a:pPr>
            <a:r>
              <a:rPr lang="en-US" sz="1100"/>
              <a:t>Bild: http://www.freepik.com; Designed by wayhomestudio</a:t>
            </a:r>
          </a:p>
        </p:txBody>
      </p:sp>
      <p:pic>
        <p:nvPicPr>
          <p:cNvPr id="7" name="Grafik 3"/>
          <p:cNvPicPr>
            <a:picLocks noChangeAspect="1"/>
          </p:cNvPicPr>
          <p:nvPr/>
        </p:nvPicPr>
        <p:blipFill>
          <a:blip r:embed="rId3"/>
          <a:stretch/>
        </p:blipFill>
        <p:spPr bwMode="auto">
          <a:xfrm>
            <a:off x="1993334" y="2048532"/>
            <a:ext cx="4199784" cy="2818096"/>
          </a:xfrm>
          <a:prstGeom prst="rect">
            <a:avLst/>
          </a:prstGeom>
        </p:spPr>
      </p:pic>
      <p:sp>
        <p:nvSpPr>
          <p:cNvPr id="8" name="Textfeld 7"/>
          <p:cNvSpPr>
            <a:spLocks/>
          </p:cNvSpPr>
          <p:nvPr/>
        </p:nvSpPr>
        <p:spPr bwMode="auto">
          <a:xfrm>
            <a:off x="2133929" y="2222101"/>
            <a:ext cx="826920" cy="475836"/>
          </a:xfrm>
          <a:prstGeom prst="rect">
            <a:avLst/>
          </a:prstGeom>
          <a:noFill/>
        </p:spPr>
        <p:txBody>
          <a:bodyPr wrap="square" rtlCol="0">
            <a:spAutoFit/>
          </a:bodyPr>
          <a:lstStyle/>
          <a:p>
            <a:pPr>
              <a:defRPr/>
            </a:pPr>
            <a:r>
              <a:rPr lang="de-DE" sz="2500"/>
              <a:t>Oh?</a:t>
            </a:r>
            <a:endParaRPr/>
          </a:p>
        </p:txBody>
      </p:sp>
      <p:pic>
        <p:nvPicPr>
          <p:cNvPr id="9" name="Grafik 11"/>
          <p:cNvPicPr>
            <a:picLocks noChangeAspect="1"/>
          </p:cNvPicPr>
          <p:nvPr/>
        </p:nvPicPr>
        <p:blipFill>
          <a:blip r:embed="rId4"/>
          <a:stretch/>
        </p:blipFill>
        <p:spPr bwMode="auto">
          <a:xfrm>
            <a:off x="6484323" y="2025171"/>
            <a:ext cx="4199785" cy="2815843"/>
          </a:xfrm>
          <a:prstGeom prst="rect">
            <a:avLst/>
          </a:prstGeom>
        </p:spPr>
      </p:pic>
      <p:sp>
        <p:nvSpPr>
          <p:cNvPr id="10" name="Textfeld 8"/>
          <p:cNvSpPr>
            <a:spLocks/>
          </p:cNvSpPr>
          <p:nvPr/>
        </p:nvSpPr>
        <p:spPr bwMode="auto">
          <a:xfrm>
            <a:off x="9042923" y="2222101"/>
            <a:ext cx="1268296" cy="475836"/>
          </a:xfrm>
          <a:prstGeom prst="rect">
            <a:avLst/>
          </a:prstGeom>
          <a:noFill/>
        </p:spPr>
        <p:txBody>
          <a:bodyPr wrap="none" rtlCol="0">
            <a:spAutoFit/>
          </a:bodyPr>
          <a:lstStyle/>
          <a:p>
            <a:pPr>
              <a:defRPr/>
            </a:pPr>
            <a:r>
              <a:rPr lang="de-DE" sz="2500"/>
              <a:t>Aber ...?</a:t>
            </a:r>
            <a:endParaRPr/>
          </a:p>
        </p:txBody>
      </p:sp>
      <p:sp>
        <p:nvSpPr>
          <p:cNvPr id="11" name="Textfeld 12"/>
          <p:cNvSpPr>
            <a:spLocks/>
          </p:cNvSpPr>
          <p:nvPr/>
        </p:nvSpPr>
        <p:spPr bwMode="auto">
          <a:xfrm>
            <a:off x="6392251" y="4845529"/>
            <a:ext cx="5693017" cy="261610"/>
          </a:xfrm>
          <a:prstGeom prst="rect">
            <a:avLst/>
          </a:prstGeom>
          <a:noFill/>
        </p:spPr>
        <p:txBody>
          <a:bodyPr wrap="square" rtlCol="0">
            <a:spAutoFit/>
          </a:bodyPr>
          <a:lstStyle/>
          <a:p>
            <a:pPr>
              <a:defRPr/>
            </a:pPr>
            <a:r>
              <a:rPr lang="en-US" sz="1100"/>
              <a:t>Bild: http://www.freepik.com; Designed by wayhomestudio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Grafik 2" descr="Ein Bild, das Vektorgrafiken enthält.&#10;&#10;Automatisch generierte Beschreibung">
            <a:extLst>
              <a:ext uri="{FF2B5EF4-FFF2-40B4-BE49-F238E27FC236}">
                <a16:creationId xmlns:a16="http://schemas.microsoft.com/office/drawing/2014/main" id="{75105062-6F07-4B6F-9042-C29AA2409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005" y="1631224"/>
            <a:ext cx="4231934" cy="4231934"/>
          </a:xfrm>
          <a:prstGeom prst="rect">
            <a:avLst/>
          </a:prstGeom>
        </p:spPr>
      </p:pic>
      <p:sp>
        <p:nvSpPr>
          <p:cNvPr id="5" name="Titel 1"/>
          <p:cNvSpPr>
            <a:spLocks noGrp="1"/>
          </p:cNvSpPr>
          <p:nvPr>
            <p:ph type="title"/>
          </p:nvPr>
        </p:nvSpPr>
        <p:spPr bwMode="auto"/>
        <p:txBody>
          <a:bodyPr/>
          <a:lstStyle/>
          <a:p>
            <a:pPr>
              <a:defRPr/>
            </a:pPr>
            <a:r>
              <a:rPr lang="de-DE"/>
              <a:t>Die Lösung ...</a:t>
            </a:r>
            <a:endParaRPr/>
          </a:p>
        </p:txBody>
      </p:sp>
      <p:sp>
        <p:nvSpPr>
          <p:cNvPr id="6" name="Textfeld 7"/>
          <p:cNvSpPr>
            <a:spLocks/>
          </p:cNvSpPr>
          <p:nvPr/>
        </p:nvSpPr>
        <p:spPr bwMode="auto">
          <a:xfrm>
            <a:off x="1849772" y="2249409"/>
            <a:ext cx="1731628" cy="707886"/>
          </a:xfrm>
          <a:prstGeom prst="rect">
            <a:avLst/>
          </a:prstGeom>
          <a:noFill/>
        </p:spPr>
        <p:txBody>
          <a:bodyPr wrap="none" rtlCol="0">
            <a:spAutoFit/>
          </a:bodyPr>
          <a:lstStyle/>
          <a:p>
            <a:pPr>
              <a:defRPr/>
            </a:pPr>
            <a:r>
              <a:rPr lang="de-DE" sz="2000" dirty="0"/>
              <a:t>Digitalisierung </a:t>
            </a:r>
            <a:endParaRPr dirty="0"/>
          </a:p>
          <a:p>
            <a:pPr>
              <a:defRPr/>
            </a:pPr>
            <a:r>
              <a:rPr lang="de-DE" sz="2000" dirty="0"/>
              <a:t>kennenlernen</a:t>
            </a:r>
            <a:endParaRPr dirty="0"/>
          </a:p>
        </p:txBody>
      </p:sp>
      <p:sp>
        <p:nvSpPr>
          <p:cNvPr id="7" name="Textfeld 8"/>
          <p:cNvSpPr>
            <a:spLocks/>
          </p:cNvSpPr>
          <p:nvPr/>
        </p:nvSpPr>
        <p:spPr bwMode="auto">
          <a:xfrm>
            <a:off x="9336360" y="2249409"/>
            <a:ext cx="1731628" cy="707886"/>
          </a:xfrm>
          <a:prstGeom prst="rect">
            <a:avLst/>
          </a:prstGeom>
          <a:noFill/>
        </p:spPr>
        <p:txBody>
          <a:bodyPr wrap="none" rtlCol="0">
            <a:spAutoFit/>
          </a:bodyPr>
          <a:lstStyle/>
          <a:p>
            <a:pPr>
              <a:defRPr/>
            </a:pPr>
            <a:r>
              <a:rPr lang="de-DE" sz="2000" dirty="0"/>
              <a:t>Digitalisierung </a:t>
            </a:r>
            <a:endParaRPr dirty="0"/>
          </a:p>
          <a:p>
            <a:pPr>
              <a:defRPr/>
            </a:pPr>
            <a:r>
              <a:rPr lang="de-DE" sz="2000" dirty="0"/>
              <a:t>akzeptieren</a:t>
            </a:r>
            <a:endParaRPr dirty="0"/>
          </a:p>
        </p:txBody>
      </p:sp>
      <p:sp>
        <p:nvSpPr>
          <p:cNvPr id="8" name="Textfeld 9"/>
          <p:cNvSpPr>
            <a:spLocks/>
          </p:cNvSpPr>
          <p:nvPr/>
        </p:nvSpPr>
        <p:spPr bwMode="auto">
          <a:xfrm>
            <a:off x="1910533" y="4098401"/>
            <a:ext cx="1731628" cy="1015663"/>
          </a:xfrm>
          <a:prstGeom prst="rect">
            <a:avLst/>
          </a:prstGeom>
          <a:noFill/>
        </p:spPr>
        <p:txBody>
          <a:bodyPr wrap="square" rtlCol="0">
            <a:spAutoFit/>
          </a:bodyPr>
          <a:lstStyle/>
          <a:p>
            <a:pPr>
              <a:defRPr/>
            </a:pPr>
            <a:r>
              <a:rPr lang="de-DE" sz="2000" dirty="0"/>
              <a:t>Chancen der </a:t>
            </a:r>
            <a:endParaRPr dirty="0"/>
          </a:p>
          <a:p>
            <a:pPr>
              <a:defRPr/>
            </a:pPr>
            <a:r>
              <a:rPr lang="de-DE" sz="2000" dirty="0"/>
              <a:t>Digitalisierung </a:t>
            </a:r>
            <a:endParaRPr dirty="0"/>
          </a:p>
          <a:p>
            <a:pPr>
              <a:defRPr/>
            </a:pPr>
            <a:r>
              <a:rPr lang="de-DE" sz="2000" dirty="0"/>
              <a:t>unterstützen</a:t>
            </a:r>
            <a:endParaRPr dirty="0"/>
          </a:p>
        </p:txBody>
      </p:sp>
      <p:sp>
        <p:nvSpPr>
          <p:cNvPr id="9" name="Textfeld 10"/>
          <p:cNvSpPr>
            <a:spLocks/>
          </p:cNvSpPr>
          <p:nvPr/>
        </p:nvSpPr>
        <p:spPr bwMode="auto">
          <a:xfrm>
            <a:off x="9336360" y="4098401"/>
            <a:ext cx="1731628" cy="707886"/>
          </a:xfrm>
          <a:prstGeom prst="rect">
            <a:avLst/>
          </a:prstGeom>
          <a:noFill/>
        </p:spPr>
        <p:txBody>
          <a:bodyPr wrap="none" rtlCol="0">
            <a:spAutoFit/>
          </a:bodyPr>
          <a:lstStyle/>
          <a:p>
            <a:pPr>
              <a:defRPr/>
            </a:pPr>
            <a:r>
              <a:rPr lang="de-DE" sz="2000" dirty="0"/>
              <a:t>Digitalisierung </a:t>
            </a:r>
            <a:endParaRPr dirty="0"/>
          </a:p>
          <a:p>
            <a:pPr>
              <a:defRPr/>
            </a:pPr>
            <a:r>
              <a:rPr lang="de-DE" sz="2000" dirty="0"/>
              <a:t>leben ...</a:t>
            </a:r>
            <a:endParaRPr dirty="0"/>
          </a:p>
        </p:txBody>
      </p:sp>
      <p:grpSp>
        <p:nvGrpSpPr>
          <p:cNvPr id="10" name="Gruppierung 11"/>
          <p:cNvGrpSpPr/>
          <p:nvPr/>
        </p:nvGrpSpPr>
        <p:grpSpPr bwMode="auto">
          <a:xfrm>
            <a:off x="5087888" y="985227"/>
            <a:ext cx="2668038" cy="613980"/>
            <a:chOff x="2727910" y="2744460"/>
            <a:chExt cx="3557384" cy="818640"/>
          </a:xfrm>
        </p:grpSpPr>
        <p:sp>
          <p:nvSpPr>
            <p:cNvPr id="11" name="Herz 12"/>
            <p:cNvSpPr/>
            <p:nvPr/>
          </p:nvSpPr>
          <p:spPr bwMode="auto">
            <a:xfrm>
              <a:off x="3801787" y="2744460"/>
              <a:ext cx="1035114" cy="818640"/>
            </a:xfrm>
            <a:prstGeom prst="heart">
              <a:avLst/>
            </a:prstGeom>
            <a:solidFill>
              <a:schemeClr val="accent2">
                <a:lumMod val="40000"/>
                <a:lumOff val="60000"/>
              </a:schemeClr>
            </a:solidFill>
            <a:ln w="28575">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sz="1500" b="1"/>
            </a:p>
          </p:txBody>
        </p:sp>
        <p:sp>
          <p:nvSpPr>
            <p:cNvPr id="12" name="Textfeld 13"/>
            <p:cNvSpPr>
              <a:spLocks/>
            </p:cNvSpPr>
            <p:nvPr/>
          </p:nvSpPr>
          <p:spPr bwMode="auto">
            <a:xfrm>
              <a:off x="2727910" y="2834471"/>
              <a:ext cx="3557384" cy="492443"/>
            </a:xfrm>
            <a:prstGeom prst="rect">
              <a:avLst/>
            </a:prstGeom>
            <a:noFill/>
          </p:spPr>
          <p:txBody>
            <a:bodyPr wrap="none" rtlCol="0">
              <a:spAutoFit/>
            </a:bodyPr>
            <a:lstStyle/>
            <a:p>
              <a:pPr>
                <a:defRPr/>
              </a:pPr>
              <a:r>
                <a:rPr lang="de-DE" b="1" dirty="0"/>
                <a:t>Technik  </a:t>
              </a:r>
              <a:r>
                <a:rPr lang="de-DE" b="1" dirty="0">
                  <a:solidFill>
                    <a:schemeClr val="bg1"/>
                  </a:solidFill>
                </a:rPr>
                <a:t>küsst</a:t>
              </a:r>
              <a:r>
                <a:rPr lang="de-DE" b="1" dirty="0"/>
                <a:t>   Wirtschaft</a:t>
              </a:r>
              <a:endParaRPr dirty="0"/>
            </a:p>
          </p:txBody>
        </p:sp>
      </p:grpSp>
      <p:sp>
        <p:nvSpPr>
          <p:cNvPr id="13" name="Rechteck 15"/>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14" name="Textfeld 16"/>
          <p:cNvSpPr>
            <a:spLocks/>
          </p:cNvSpPr>
          <p:nvPr/>
        </p:nvSpPr>
        <p:spPr bwMode="auto">
          <a:xfrm>
            <a:off x="4909417" y="5863158"/>
            <a:ext cx="5693017" cy="261610"/>
          </a:xfrm>
          <a:prstGeom prst="rect">
            <a:avLst/>
          </a:prstGeom>
          <a:noFill/>
        </p:spPr>
        <p:txBody>
          <a:bodyPr wrap="square" rtlCol="0">
            <a:spAutoFit/>
          </a:bodyPr>
          <a:lstStyle/>
          <a:p>
            <a:pPr>
              <a:defRPr/>
            </a:pPr>
            <a:r>
              <a:rPr lang="en-US" sz="1100" dirty="0"/>
              <a:t>Bild: http://www.freepik.com; Designed by </a:t>
            </a:r>
            <a:r>
              <a:rPr lang="en-US" sz="1100" dirty="0" err="1"/>
              <a:t>Freepik</a:t>
            </a:r>
            <a:endParaRPr lang="en-US" sz="1100" dirty="0"/>
          </a:p>
        </p:txBody>
      </p:sp>
    </p:spTree>
    <p:extLst>
      <p:ext uri="{BB962C8B-B14F-4D97-AF65-F5344CB8AC3E}">
        <p14:creationId xmlns:p14="http://schemas.microsoft.com/office/powerpoint/2010/main" val="251150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Digitalisierung macht den Einzelnen aktiv</a:t>
            </a:r>
          </a:p>
        </p:txBody>
      </p:sp>
      <p:grpSp>
        <p:nvGrpSpPr>
          <p:cNvPr id="7" name="Gruppierung 6"/>
          <p:cNvGrpSpPr/>
          <p:nvPr/>
        </p:nvGrpSpPr>
        <p:grpSpPr>
          <a:xfrm>
            <a:off x="1640591" y="1673806"/>
            <a:ext cx="8910904" cy="3375375"/>
            <a:chOff x="613490" y="2031357"/>
            <a:chExt cx="7848163" cy="2972818"/>
          </a:xfrm>
        </p:grpSpPr>
        <p:pic>
          <p:nvPicPr>
            <p:cNvPr id="6" name="Bild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3490" y="2353862"/>
              <a:ext cx="2710460" cy="2377796"/>
            </a:xfrm>
            <a:prstGeom prst="rect">
              <a:avLst/>
            </a:prstGeom>
          </p:spPr>
        </p:pic>
        <p:pic>
          <p:nvPicPr>
            <p:cNvPr id="9" name="Bild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42098" y="2031357"/>
              <a:ext cx="2972818" cy="2972818"/>
            </a:xfrm>
            <a:prstGeom prst="rect">
              <a:avLst/>
            </a:prstGeom>
          </p:spPr>
        </p:pic>
        <p:sp>
          <p:nvSpPr>
            <p:cNvPr id="8" name="Pfeil nach rechts 7"/>
            <p:cNvSpPr/>
            <p:nvPr/>
          </p:nvSpPr>
          <p:spPr>
            <a:xfrm>
              <a:off x="2934268" y="3011429"/>
              <a:ext cx="3206606" cy="972906"/>
            </a:xfrm>
            <a:prstGeom prst="rightArrow">
              <a:avLst/>
            </a:prstGeom>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r>
                <a:rPr lang="de-DE" sz="2000" dirty="0"/>
                <a:t>Von der „Zielgruppe“ zum aktiven Partner</a:t>
              </a:r>
            </a:p>
          </p:txBody>
        </p:sp>
        <p:pic>
          <p:nvPicPr>
            <p:cNvPr id="3" name="Bild 2"/>
            <p:cNvPicPr>
              <a:picLocks noChangeAspect="1"/>
            </p:cNvPicPr>
            <p:nvPr/>
          </p:nvPicPr>
          <p:blipFill>
            <a:blip r:embed="rId4"/>
            <a:stretch>
              <a:fillRect/>
            </a:stretch>
          </p:blipFill>
          <p:spPr>
            <a:xfrm>
              <a:off x="7675897" y="3277818"/>
              <a:ext cx="738376" cy="413491"/>
            </a:xfrm>
            <a:prstGeom prst="rect">
              <a:avLst/>
            </a:prstGeom>
          </p:spPr>
        </p:pic>
        <p:pic>
          <p:nvPicPr>
            <p:cNvPr id="4" name="Bild 3"/>
            <p:cNvPicPr>
              <a:picLocks noChangeAspect="1"/>
            </p:cNvPicPr>
            <p:nvPr/>
          </p:nvPicPr>
          <p:blipFill>
            <a:blip r:embed="rId5"/>
            <a:stretch>
              <a:fillRect/>
            </a:stretch>
          </p:blipFill>
          <p:spPr>
            <a:xfrm>
              <a:off x="7628519" y="2412194"/>
              <a:ext cx="833134" cy="438067"/>
            </a:xfrm>
            <a:prstGeom prst="rect">
              <a:avLst/>
            </a:prstGeom>
          </p:spPr>
        </p:pic>
        <p:pic>
          <p:nvPicPr>
            <p:cNvPr id="5" name="Bild 4"/>
            <p:cNvPicPr>
              <a:picLocks noChangeAspect="1"/>
            </p:cNvPicPr>
            <p:nvPr/>
          </p:nvPicPr>
          <p:blipFill>
            <a:blip r:embed="rId6"/>
            <a:stretch>
              <a:fillRect/>
            </a:stretch>
          </p:blipFill>
          <p:spPr>
            <a:xfrm>
              <a:off x="7894204" y="4056689"/>
              <a:ext cx="520069" cy="520069"/>
            </a:xfrm>
            <a:prstGeom prst="rect">
              <a:avLst/>
            </a:prstGeom>
          </p:spPr>
        </p:pic>
      </p:grpSp>
      <p:sp>
        <p:nvSpPr>
          <p:cNvPr id="11" name="Rechteck 10">
            <a:extLst>
              <a:ext uri="{FF2B5EF4-FFF2-40B4-BE49-F238E27FC236}">
                <a16:creationId xmlns:a16="http://schemas.microsoft.com/office/drawing/2014/main" id="{AA4B87BD-C07B-2A4A-B7CC-A1D91FE88A39}"/>
              </a:ext>
            </a:extLst>
          </p:cNvPr>
          <p:cNvSpPr/>
          <p:nvPr/>
        </p:nvSpPr>
        <p:spPr>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Sequenz: Technik küsst Wirtschaft</a:t>
            </a:r>
          </a:p>
        </p:txBody>
      </p:sp>
    </p:spTree>
    <p:extLst>
      <p:ext uri="{BB962C8B-B14F-4D97-AF65-F5344CB8AC3E}">
        <p14:creationId xmlns:p14="http://schemas.microsoft.com/office/powerpoint/2010/main" val="3816968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5" descr="Ein Bild, das Text enthält.&#10;&#10;Automatisch generierte Beschreibung"/>
          <p:cNvPicPr>
            <a:picLocks noChangeAspect="1"/>
          </p:cNvPicPr>
          <p:nvPr/>
        </p:nvPicPr>
        <p:blipFill>
          <a:blip r:embed="rId2"/>
          <a:stretch/>
        </p:blipFill>
        <p:spPr bwMode="auto">
          <a:xfrm>
            <a:off x="3428775" y="1534887"/>
            <a:ext cx="4267426" cy="4267426"/>
          </a:xfrm>
          <a:prstGeom prst="rect">
            <a:avLst/>
          </a:prstGeom>
        </p:spPr>
      </p:pic>
      <p:sp>
        <p:nvSpPr>
          <p:cNvPr id="5" name="Titel 1"/>
          <p:cNvSpPr>
            <a:spLocks noGrp="1"/>
          </p:cNvSpPr>
          <p:nvPr>
            <p:ph type="title"/>
          </p:nvPr>
        </p:nvSpPr>
        <p:spPr bwMode="auto"/>
        <p:txBody>
          <a:bodyPr/>
          <a:lstStyle/>
          <a:p>
            <a:pPr>
              <a:defRPr/>
            </a:pPr>
            <a:r>
              <a:rPr lang="de-DE"/>
              <a:t>Digitalisierung ...</a:t>
            </a:r>
            <a:endParaRPr/>
          </a:p>
        </p:txBody>
      </p:sp>
      <p:sp>
        <p:nvSpPr>
          <p:cNvPr id="6" name="Textfeld 2"/>
          <p:cNvSpPr>
            <a:spLocks/>
          </p:cNvSpPr>
          <p:nvPr/>
        </p:nvSpPr>
        <p:spPr bwMode="auto">
          <a:xfrm>
            <a:off x="2285835" y="1490635"/>
            <a:ext cx="2009653" cy="400110"/>
          </a:xfrm>
          <a:prstGeom prst="rect">
            <a:avLst/>
          </a:prstGeom>
          <a:noFill/>
        </p:spPr>
        <p:txBody>
          <a:bodyPr wrap="none" rtlCol="0">
            <a:spAutoFit/>
          </a:bodyPr>
          <a:lstStyle/>
          <a:p>
            <a:pPr>
              <a:defRPr/>
            </a:pPr>
            <a:r>
              <a:rPr lang="de-DE" sz="2000" b="1"/>
              <a:t>Beispiel: Internet</a:t>
            </a:r>
            <a:endParaRPr/>
          </a:p>
        </p:txBody>
      </p:sp>
      <p:sp>
        <p:nvSpPr>
          <p:cNvPr id="7" name="Textfeld 4"/>
          <p:cNvSpPr>
            <a:spLocks/>
          </p:cNvSpPr>
          <p:nvPr/>
        </p:nvSpPr>
        <p:spPr bwMode="auto">
          <a:xfrm>
            <a:off x="6996516" y="5213933"/>
            <a:ext cx="3290260" cy="400110"/>
          </a:xfrm>
          <a:prstGeom prst="rect">
            <a:avLst/>
          </a:prstGeom>
          <a:noFill/>
        </p:spPr>
        <p:txBody>
          <a:bodyPr wrap="none" rtlCol="0">
            <a:spAutoFit/>
          </a:bodyPr>
          <a:lstStyle/>
          <a:p>
            <a:pPr>
              <a:defRPr/>
            </a:pPr>
            <a:r>
              <a:rPr lang="de-DE" sz="2000" b="1"/>
              <a:t>Digitalisierung = Vernetzung?</a:t>
            </a:r>
            <a:endParaRPr/>
          </a:p>
        </p:txBody>
      </p:sp>
      <p:sp>
        <p:nvSpPr>
          <p:cNvPr id="8" name="Rechteck 7"/>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9" name="Textfeld 8"/>
          <p:cNvSpPr>
            <a:spLocks/>
          </p:cNvSpPr>
          <p:nvPr/>
        </p:nvSpPr>
        <p:spPr bwMode="auto">
          <a:xfrm>
            <a:off x="3793883" y="5614043"/>
            <a:ext cx="5693017" cy="261610"/>
          </a:xfrm>
          <a:prstGeom prst="rect">
            <a:avLst/>
          </a:prstGeom>
          <a:noFill/>
        </p:spPr>
        <p:txBody>
          <a:bodyPr wrap="square" rtlCol="0">
            <a:spAutoFit/>
          </a:bodyPr>
          <a:lstStyle/>
          <a:p>
            <a:pPr>
              <a:defRPr/>
            </a:pPr>
            <a:r>
              <a:rPr lang="en-US" sz="1100"/>
              <a:t>Bild: http://www.freepik.com; Designed by stories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Grafik 2">
            <a:extLst>
              <a:ext uri="{FF2B5EF4-FFF2-40B4-BE49-F238E27FC236}">
                <a16:creationId xmlns:a16="http://schemas.microsoft.com/office/drawing/2014/main" id="{921BF948-EA69-4D73-A334-93F3B7E3A2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039"/>
          <a:stretch/>
        </p:blipFill>
        <p:spPr>
          <a:xfrm>
            <a:off x="7104112" y="1905393"/>
            <a:ext cx="3264502" cy="3002060"/>
          </a:xfrm>
          <a:prstGeom prst="rect">
            <a:avLst/>
          </a:prstGeom>
        </p:spPr>
      </p:pic>
      <p:pic>
        <p:nvPicPr>
          <p:cNvPr id="4" name="Grafik 11"/>
          <p:cNvPicPr>
            <a:picLocks noChangeAspect="1"/>
          </p:cNvPicPr>
          <p:nvPr/>
        </p:nvPicPr>
        <p:blipFill>
          <a:blip r:embed="rId3"/>
          <a:stretch/>
        </p:blipFill>
        <p:spPr bwMode="auto">
          <a:xfrm>
            <a:off x="1033848" y="1905393"/>
            <a:ext cx="3507187" cy="3002060"/>
          </a:xfrm>
          <a:prstGeom prst="rect">
            <a:avLst/>
          </a:prstGeom>
        </p:spPr>
      </p:pic>
      <p:sp>
        <p:nvSpPr>
          <p:cNvPr id="5" name="Titel 1"/>
          <p:cNvSpPr>
            <a:spLocks noGrp="1"/>
          </p:cNvSpPr>
          <p:nvPr>
            <p:ph type="title"/>
          </p:nvPr>
        </p:nvSpPr>
        <p:spPr bwMode="auto"/>
        <p:txBody>
          <a:bodyPr/>
          <a:lstStyle/>
          <a:p>
            <a:pPr>
              <a:defRPr/>
            </a:pPr>
            <a:r>
              <a:rPr lang="de-DE"/>
              <a:t>Digitalisierung macht den Einzelnen aktiv</a:t>
            </a:r>
            <a:endParaRPr/>
          </a:p>
        </p:txBody>
      </p:sp>
      <p:sp>
        <p:nvSpPr>
          <p:cNvPr id="8" name="Pfeil nach rechts 7"/>
          <p:cNvSpPr/>
          <p:nvPr/>
        </p:nvSpPr>
        <p:spPr bwMode="auto">
          <a:xfrm>
            <a:off x="4151784" y="2812895"/>
            <a:ext cx="3640821" cy="1104650"/>
          </a:xfrm>
          <a:prstGeom prst="rightArrow">
            <a:avLst>
              <a:gd name="adj1" fmla="val 50000"/>
              <a:gd name="adj2" fmla="val 50000"/>
            </a:avLst>
          </a:prstGeom>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defRPr/>
            </a:pPr>
            <a:r>
              <a:rPr lang="de-DE" sz="2000">
                <a:solidFill>
                  <a:schemeClr val="bg1"/>
                </a:solidFill>
              </a:rPr>
              <a:t>Von der „Zielgruppe“ zum aktiven Partner</a:t>
            </a:r>
            <a:endParaRPr>
              <a:solidFill>
                <a:schemeClr val="bg1"/>
              </a:solidFill>
            </a:endParaRPr>
          </a:p>
        </p:txBody>
      </p:sp>
      <p:pic>
        <p:nvPicPr>
          <p:cNvPr id="9" name="Bild 2"/>
          <p:cNvPicPr>
            <a:picLocks noChangeAspect="1"/>
          </p:cNvPicPr>
          <p:nvPr/>
        </p:nvPicPr>
        <p:blipFill>
          <a:blip r:embed="rId4"/>
          <a:stretch/>
        </p:blipFill>
        <p:spPr bwMode="auto">
          <a:xfrm>
            <a:off x="10632504" y="3130478"/>
            <a:ext cx="838361" cy="469483"/>
          </a:xfrm>
          <a:prstGeom prst="rect">
            <a:avLst/>
          </a:prstGeom>
        </p:spPr>
      </p:pic>
      <p:pic>
        <p:nvPicPr>
          <p:cNvPr id="10" name="Bild 3"/>
          <p:cNvPicPr>
            <a:picLocks noChangeAspect="1"/>
          </p:cNvPicPr>
          <p:nvPr/>
        </p:nvPicPr>
        <p:blipFill>
          <a:blip r:embed="rId5"/>
          <a:stretch/>
        </p:blipFill>
        <p:spPr bwMode="auto">
          <a:xfrm>
            <a:off x="10578708" y="2338637"/>
            <a:ext cx="945951" cy="497387"/>
          </a:xfrm>
          <a:prstGeom prst="rect">
            <a:avLst/>
          </a:prstGeom>
        </p:spPr>
      </p:pic>
      <p:pic>
        <p:nvPicPr>
          <p:cNvPr id="11" name="Bild 4"/>
          <p:cNvPicPr>
            <a:picLocks noChangeAspect="1"/>
          </p:cNvPicPr>
          <p:nvPr/>
        </p:nvPicPr>
        <p:blipFill>
          <a:blip r:embed="rId6"/>
          <a:stretch/>
        </p:blipFill>
        <p:spPr bwMode="auto">
          <a:xfrm>
            <a:off x="10756439" y="3894415"/>
            <a:ext cx="590493" cy="590493"/>
          </a:xfrm>
          <a:prstGeom prst="rect">
            <a:avLst/>
          </a:prstGeom>
        </p:spPr>
      </p:pic>
      <p:sp>
        <p:nvSpPr>
          <p:cNvPr id="12" name="Rechteck 10"/>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13" name="Textfeld 12"/>
          <p:cNvSpPr>
            <a:spLocks/>
          </p:cNvSpPr>
          <p:nvPr/>
        </p:nvSpPr>
        <p:spPr bwMode="auto">
          <a:xfrm>
            <a:off x="941454" y="4882053"/>
            <a:ext cx="5693017" cy="261610"/>
          </a:xfrm>
          <a:prstGeom prst="rect">
            <a:avLst/>
          </a:prstGeom>
          <a:noFill/>
        </p:spPr>
        <p:txBody>
          <a:bodyPr wrap="square" rtlCol="0">
            <a:spAutoFit/>
          </a:bodyPr>
          <a:lstStyle/>
          <a:p>
            <a:pPr>
              <a:defRPr/>
            </a:pPr>
            <a:r>
              <a:rPr lang="en-US" sz="1100"/>
              <a:t>Bild: http://www.freepik.com; Designed by makyzz</a:t>
            </a:r>
          </a:p>
        </p:txBody>
      </p:sp>
      <p:sp>
        <p:nvSpPr>
          <p:cNvPr id="14" name="Textfeld 13"/>
          <p:cNvSpPr>
            <a:spLocks/>
          </p:cNvSpPr>
          <p:nvPr/>
        </p:nvSpPr>
        <p:spPr bwMode="auto">
          <a:xfrm>
            <a:off x="7056283" y="4882053"/>
            <a:ext cx="5124742" cy="261610"/>
          </a:xfrm>
          <a:prstGeom prst="rect">
            <a:avLst/>
          </a:prstGeom>
          <a:noFill/>
        </p:spPr>
        <p:txBody>
          <a:bodyPr wrap="square" rtlCol="0">
            <a:spAutoFit/>
          </a:bodyPr>
          <a:lstStyle/>
          <a:p>
            <a:pPr>
              <a:defRPr/>
            </a:pPr>
            <a:r>
              <a:rPr lang="en-US" sz="1100" dirty="0"/>
              <a:t>Bild: http://www.freepik.com; Designed by </a:t>
            </a:r>
            <a:r>
              <a:rPr lang="en-US" sz="1100" dirty="0" err="1"/>
              <a:t>macrovector</a:t>
            </a:r>
            <a:endParaRPr dirty="0"/>
          </a:p>
        </p:txBody>
      </p:sp>
    </p:spTree>
    <p:extLst>
      <p:ext uri="{BB962C8B-B14F-4D97-AF65-F5344CB8AC3E}">
        <p14:creationId xmlns:p14="http://schemas.microsoft.com/office/powerpoint/2010/main" val="2260889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3"/>
          <p:cNvSpPr>
            <a:spLocks noGrp="1"/>
          </p:cNvSpPr>
          <p:nvPr>
            <p:ph type="title"/>
          </p:nvPr>
        </p:nvSpPr>
        <p:spPr bwMode="auto"/>
        <p:txBody>
          <a:bodyPr/>
          <a:lstStyle/>
          <a:p>
            <a:pPr>
              <a:defRPr/>
            </a:pPr>
            <a:r>
              <a:rPr lang="de-DE"/>
              <a:t>Produkt-Service-Systeme – </a:t>
            </a:r>
            <a:br>
              <a:rPr lang="de-DE"/>
            </a:br>
            <a:r>
              <a:rPr lang="de-DE"/>
              <a:t>Dienstleistungen statt puren Sachgütern</a:t>
            </a:r>
            <a:endParaRPr/>
          </a:p>
        </p:txBody>
      </p:sp>
      <p:grpSp>
        <p:nvGrpSpPr>
          <p:cNvPr id="5" name="Gruppierung 6"/>
          <p:cNvGrpSpPr/>
          <p:nvPr/>
        </p:nvGrpSpPr>
        <p:grpSpPr bwMode="auto">
          <a:xfrm>
            <a:off x="1951218" y="1513324"/>
            <a:ext cx="7940074" cy="4352660"/>
            <a:chOff x="1129950" y="1760957"/>
            <a:chExt cx="6750079" cy="3498948"/>
          </a:xfrm>
        </p:grpSpPr>
        <p:sp>
          <p:nvSpPr>
            <p:cNvPr id="6" name="Textfeld 1"/>
            <p:cNvSpPr>
              <a:spLocks/>
            </p:cNvSpPr>
            <p:nvPr/>
          </p:nvSpPr>
          <p:spPr bwMode="auto">
            <a:xfrm>
              <a:off x="4889981" y="2069879"/>
              <a:ext cx="1534629" cy="1806097"/>
            </a:xfrm>
            <a:prstGeom prst="rect">
              <a:avLst/>
            </a:prstGeom>
            <a:noFill/>
          </p:spPr>
          <p:txBody>
            <a:bodyPr wrap="none" rtlCol="0">
              <a:spAutoFit/>
            </a:bodyPr>
            <a:lstStyle/>
            <a:p>
              <a:pPr>
                <a:defRPr/>
              </a:pPr>
              <a:r>
                <a:rPr lang="de-DE" sz="2000" b="1">
                  <a:solidFill>
                    <a:schemeClr val="tx2"/>
                  </a:solidFill>
                </a:rPr>
                <a:t>Lieferservice</a:t>
              </a:r>
              <a:endParaRPr/>
            </a:p>
            <a:p>
              <a:pPr>
                <a:defRPr/>
              </a:pPr>
              <a:endParaRPr lang="de-DE" sz="2000"/>
            </a:p>
            <a:p>
              <a:pPr>
                <a:defRPr/>
              </a:pPr>
              <a:r>
                <a:rPr lang="de-DE" sz="2000" b="1">
                  <a:solidFill>
                    <a:schemeClr val="accent3"/>
                  </a:solidFill>
                </a:rPr>
                <a:t>Pick-up-Service</a:t>
              </a:r>
              <a:endParaRPr/>
            </a:p>
            <a:p>
              <a:pPr>
                <a:defRPr/>
              </a:pPr>
              <a:endParaRPr lang="de-DE" sz="2000"/>
            </a:p>
            <a:p>
              <a:pPr>
                <a:defRPr/>
              </a:pPr>
              <a:r>
                <a:rPr lang="de-DE" sz="2000" b="1">
                  <a:solidFill>
                    <a:schemeClr val="accent4"/>
                  </a:solidFill>
                </a:rPr>
                <a:t>Rent-a-Cook</a:t>
              </a:r>
              <a:endParaRPr/>
            </a:p>
            <a:p>
              <a:pPr>
                <a:defRPr/>
              </a:pPr>
              <a:endParaRPr lang="de-DE" sz="2000"/>
            </a:p>
            <a:p>
              <a:pPr>
                <a:defRPr/>
              </a:pPr>
              <a:r>
                <a:rPr lang="de-DE" sz="2000"/>
                <a:t>...</a:t>
              </a:r>
              <a:endParaRPr/>
            </a:p>
          </p:txBody>
        </p:sp>
        <p:cxnSp>
          <p:nvCxnSpPr>
            <p:cNvPr id="7" name="Gerade Verbindung mit Pfeil 5"/>
            <p:cNvCxnSpPr>
              <a:cxnSpLocks/>
            </p:cNvCxnSpPr>
            <p:nvPr/>
          </p:nvCxnSpPr>
          <p:spPr bwMode="auto">
            <a:xfrm>
              <a:off x="4216789" y="2252861"/>
              <a:ext cx="623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13"/>
            <p:cNvCxnSpPr>
              <a:cxnSpLocks/>
            </p:cNvCxnSpPr>
            <p:nvPr/>
          </p:nvCxnSpPr>
          <p:spPr bwMode="auto">
            <a:xfrm>
              <a:off x="4216789" y="2751377"/>
              <a:ext cx="623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14"/>
            <p:cNvCxnSpPr>
              <a:cxnSpLocks/>
            </p:cNvCxnSpPr>
            <p:nvPr/>
          </p:nvCxnSpPr>
          <p:spPr bwMode="auto">
            <a:xfrm>
              <a:off x="4216789" y="3218738"/>
              <a:ext cx="623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Bild 16"/>
            <p:cNvPicPr>
              <a:picLocks noChangeAspect="1"/>
            </p:cNvPicPr>
            <p:nvPr/>
          </p:nvPicPr>
          <p:blipFill>
            <a:blip r:embed="rId2"/>
            <a:stretch/>
          </p:blipFill>
          <p:spPr bwMode="auto">
            <a:xfrm>
              <a:off x="6719191" y="2972927"/>
              <a:ext cx="1160838" cy="595561"/>
            </a:xfrm>
            <a:prstGeom prst="rect">
              <a:avLst/>
            </a:prstGeom>
          </p:spPr>
        </p:pic>
        <p:pic>
          <p:nvPicPr>
            <p:cNvPr id="11" name="Bild 18"/>
            <p:cNvPicPr>
              <a:picLocks noChangeAspect="1"/>
            </p:cNvPicPr>
            <p:nvPr/>
          </p:nvPicPr>
          <p:blipFill>
            <a:blip r:embed="rId3"/>
            <a:stretch/>
          </p:blipFill>
          <p:spPr bwMode="auto">
            <a:xfrm>
              <a:off x="6851973" y="2433669"/>
              <a:ext cx="940139" cy="355244"/>
            </a:xfrm>
            <a:prstGeom prst="rect">
              <a:avLst/>
            </a:prstGeom>
          </p:spPr>
        </p:pic>
        <p:pic>
          <p:nvPicPr>
            <p:cNvPr id="12" name="Bild 2"/>
            <p:cNvPicPr>
              <a:picLocks noChangeAspect="1"/>
            </p:cNvPicPr>
            <p:nvPr/>
          </p:nvPicPr>
          <p:blipFill>
            <a:blip r:embed="rId4"/>
            <a:stretch/>
          </p:blipFill>
          <p:spPr bwMode="auto">
            <a:xfrm>
              <a:off x="6851973" y="1760957"/>
              <a:ext cx="531191" cy="488696"/>
            </a:xfrm>
            <a:prstGeom prst="rect">
              <a:avLst/>
            </a:prstGeom>
          </p:spPr>
        </p:pic>
        <p:sp>
          <p:nvSpPr>
            <p:cNvPr id="13" name="Textfeld 4"/>
            <p:cNvSpPr>
              <a:spLocks/>
            </p:cNvSpPr>
            <p:nvPr/>
          </p:nvSpPr>
          <p:spPr bwMode="auto">
            <a:xfrm>
              <a:off x="1129950" y="4591896"/>
              <a:ext cx="4644770" cy="668009"/>
            </a:xfrm>
            <a:prstGeom prst="rect">
              <a:avLst/>
            </a:prstGeom>
            <a:noFill/>
          </p:spPr>
          <p:txBody>
            <a:bodyPr wrap="none" rtlCol="0">
              <a:spAutoFit/>
            </a:bodyPr>
            <a:lstStyle/>
            <a:p>
              <a:pPr algn="ctr">
                <a:defRPr/>
              </a:pPr>
              <a:r>
                <a:rPr lang="de-DE" sz="2400" b="1">
                  <a:solidFill>
                    <a:schemeClr val="accent3"/>
                  </a:solidFill>
                </a:rPr>
                <a:t>Vorsicht: </a:t>
              </a:r>
            </a:p>
            <a:p>
              <a:pPr algn="ctr">
                <a:defRPr/>
              </a:pPr>
              <a:r>
                <a:rPr lang="de-DE" sz="2400" b="1">
                  <a:solidFill>
                    <a:schemeClr val="accent3"/>
                  </a:solidFill>
                </a:rPr>
                <a:t>Biete ich den Wert, den der Kunde sucht?</a:t>
              </a:r>
              <a:endParaRPr/>
            </a:p>
          </p:txBody>
        </p:sp>
      </p:grpSp>
      <p:sp>
        <p:nvSpPr>
          <p:cNvPr id="14" name="Rechteck 17"/>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pic>
        <p:nvPicPr>
          <p:cNvPr id="15" name="Grafik 8" descr="Ein Bild, das Text, Geschäft, Regal, Verkauf enthält.&#10;&#10;Automatisch generierte Beschreibung"/>
          <p:cNvPicPr>
            <a:picLocks noChangeAspect="1"/>
          </p:cNvPicPr>
          <p:nvPr/>
        </p:nvPicPr>
        <p:blipFill>
          <a:blip r:embed="rId5"/>
          <a:stretch/>
        </p:blipFill>
        <p:spPr bwMode="auto">
          <a:xfrm>
            <a:off x="1981423" y="1895687"/>
            <a:ext cx="3381861" cy="1944570"/>
          </a:xfrm>
          <a:prstGeom prst="rect">
            <a:avLst/>
          </a:prstGeom>
        </p:spPr>
      </p:pic>
      <p:sp>
        <p:nvSpPr>
          <p:cNvPr id="16" name="Textfeld 19"/>
          <p:cNvSpPr>
            <a:spLocks/>
          </p:cNvSpPr>
          <p:nvPr/>
        </p:nvSpPr>
        <p:spPr bwMode="auto">
          <a:xfrm>
            <a:off x="1896602" y="3814856"/>
            <a:ext cx="3685646" cy="261610"/>
          </a:xfrm>
          <a:prstGeom prst="rect">
            <a:avLst/>
          </a:prstGeom>
          <a:noFill/>
        </p:spPr>
        <p:txBody>
          <a:bodyPr wrap="square" rtlCol="0">
            <a:spAutoFit/>
          </a:bodyPr>
          <a:lstStyle/>
          <a:p>
            <a:pPr>
              <a:defRPr/>
            </a:pPr>
            <a:r>
              <a:rPr lang="en-US" sz="1100"/>
              <a:t>Bild: http://www.</a:t>
            </a:r>
            <a:r>
              <a:rPr lang="de-DE" sz="1100">
                <a:solidFill>
                  <a:srgbClr val="191B26"/>
                </a:solidFill>
              </a:rPr>
              <a:t>p</a:t>
            </a:r>
            <a:r>
              <a:rPr lang="de-DE" sz="1100" b="0" i="0">
                <a:solidFill>
                  <a:srgbClr val="191B26"/>
                </a:solidFill>
              </a:rPr>
              <a:t>ixabay</a:t>
            </a:r>
            <a:r>
              <a:rPr lang="en-US" sz="1100"/>
              <a:t>.com</a:t>
            </a:r>
            <a:endParaRPr/>
          </a:p>
        </p:txBody>
      </p:sp>
      <p:pic>
        <p:nvPicPr>
          <p:cNvPr id="17" name="Grafik 12"/>
          <p:cNvPicPr>
            <a:picLocks noChangeAspect="1"/>
          </p:cNvPicPr>
          <p:nvPr/>
        </p:nvPicPr>
        <p:blipFill>
          <a:blip r:embed="rId6"/>
          <a:stretch/>
        </p:blipFill>
        <p:spPr bwMode="auto">
          <a:xfrm>
            <a:off x="7496086" y="3817534"/>
            <a:ext cx="3156202" cy="1886427"/>
          </a:xfrm>
          <a:prstGeom prst="rect">
            <a:avLst/>
          </a:prstGeom>
        </p:spPr>
      </p:pic>
      <p:sp>
        <p:nvSpPr>
          <p:cNvPr id="18" name="Textfeld 20"/>
          <p:cNvSpPr>
            <a:spLocks/>
          </p:cNvSpPr>
          <p:nvPr/>
        </p:nvSpPr>
        <p:spPr bwMode="auto">
          <a:xfrm>
            <a:off x="7414832" y="5681791"/>
            <a:ext cx="3156202" cy="261610"/>
          </a:xfrm>
          <a:prstGeom prst="rect">
            <a:avLst/>
          </a:prstGeom>
          <a:noFill/>
        </p:spPr>
        <p:txBody>
          <a:bodyPr wrap="square" rtlCol="0">
            <a:spAutoFit/>
          </a:bodyPr>
          <a:lstStyle/>
          <a:p>
            <a:pPr>
              <a:defRPr/>
            </a:pPr>
            <a:r>
              <a:rPr lang="en-US" sz="1100"/>
              <a:t>Bild: http://www.</a:t>
            </a:r>
            <a:r>
              <a:rPr lang="de-DE" sz="1100">
                <a:solidFill>
                  <a:srgbClr val="191B26"/>
                </a:solidFill>
              </a:rPr>
              <a:t>p</a:t>
            </a:r>
            <a:r>
              <a:rPr lang="de-DE" sz="1100" b="0" i="0">
                <a:solidFill>
                  <a:srgbClr val="191B26"/>
                </a:solidFill>
              </a:rPr>
              <a:t>ixabay</a:t>
            </a:r>
            <a:r>
              <a:rPr lang="en-US" sz="1100"/>
              <a:t>.com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Digitalisierung ist Kunden-Integration bis zur Co-</a:t>
            </a:r>
            <a:r>
              <a:rPr lang="de-DE" dirty="0" err="1"/>
              <a:t>Creation</a:t>
            </a:r>
            <a:endParaRPr lang="de-DE" dirty="0"/>
          </a:p>
        </p:txBody>
      </p:sp>
      <p:sp>
        <p:nvSpPr>
          <p:cNvPr id="3" name="Textfeld 2"/>
          <p:cNvSpPr txBox="1"/>
          <p:nvPr/>
        </p:nvSpPr>
        <p:spPr>
          <a:xfrm>
            <a:off x="4306805" y="1129674"/>
            <a:ext cx="1628331" cy="400110"/>
          </a:xfrm>
          <a:prstGeom prst="rect">
            <a:avLst/>
          </a:prstGeom>
          <a:noFill/>
        </p:spPr>
        <p:txBody>
          <a:bodyPr wrap="none" rtlCol="0">
            <a:spAutoFit/>
          </a:bodyPr>
          <a:lstStyle/>
          <a:p>
            <a:r>
              <a:rPr lang="de-DE" sz="2000" b="1" dirty="0">
                <a:solidFill>
                  <a:schemeClr val="accent3">
                    <a:lumMod val="50000"/>
                  </a:schemeClr>
                </a:solidFill>
              </a:rPr>
              <a:t>Do-it-Yourself</a:t>
            </a:r>
          </a:p>
        </p:txBody>
      </p:sp>
      <p:pic>
        <p:nvPicPr>
          <p:cNvPr id="5" name="Bild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83884" y="1449895"/>
            <a:ext cx="2943885" cy="2044809"/>
          </a:xfrm>
          <a:prstGeom prst="rect">
            <a:avLst/>
          </a:prstGeom>
        </p:spPr>
      </p:pic>
      <p:sp>
        <p:nvSpPr>
          <p:cNvPr id="6" name="Textfeld 5"/>
          <p:cNvSpPr txBox="1"/>
          <p:nvPr/>
        </p:nvSpPr>
        <p:spPr>
          <a:xfrm>
            <a:off x="7462732" y="2348880"/>
            <a:ext cx="931089" cy="400110"/>
          </a:xfrm>
          <a:prstGeom prst="rect">
            <a:avLst/>
          </a:prstGeom>
          <a:noFill/>
        </p:spPr>
        <p:txBody>
          <a:bodyPr wrap="none" rtlCol="0">
            <a:spAutoFit/>
          </a:bodyPr>
          <a:lstStyle/>
          <a:p>
            <a:r>
              <a:rPr lang="de-DE" sz="2000" b="1" dirty="0" err="1">
                <a:solidFill>
                  <a:schemeClr val="accent5">
                    <a:lumMod val="75000"/>
                  </a:schemeClr>
                </a:solidFill>
              </a:rPr>
              <a:t>Maker</a:t>
            </a:r>
            <a:r>
              <a:rPr lang="de-DE" sz="2000" b="1" dirty="0">
                <a:solidFill>
                  <a:schemeClr val="accent5">
                    <a:lumMod val="75000"/>
                  </a:schemeClr>
                </a:solidFill>
              </a:rPr>
              <a:t> </a:t>
            </a:r>
          </a:p>
        </p:txBody>
      </p:sp>
      <p:pic>
        <p:nvPicPr>
          <p:cNvPr id="7" name="Bild 6"/>
          <p:cNvPicPr>
            <a:picLocks noChangeAspect="1"/>
          </p:cNvPicPr>
          <p:nvPr/>
        </p:nvPicPr>
        <p:blipFill>
          <a:blip r:embed="rId4"/>
          <a:stretch>
            <a:fillRect/>
          </a:stretch>
        </p:blipFill>
        <p:spPr>
          <a:xfrm>
            <a:off x="7492652" y="2748991"/>
            <a:ext cx="2956154" cy="1985155"/>
          </a:xfrm>
          <a:prstGeom prst="rect">
            <a:avLst/>
          </a:prstGeom>
        </p:spPr>
      </p:pic>
      <p:pic>
        <p:nvPicPr>
          <p:cNvPr id="8" name="Grafik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98937" y="4355537"/>
            <a:ext cx="1979790" cy="778718"/>
          </a:xfrm>
          <a:prstGeom prst="rect">
            <a:avLst/>
          </a:prstGeom>
        </p:spPr>
      </p:pic>
      <p:pic>
        <p:nvPicPr>
          <p:cNvPr id="11" name="Picture 2"/>
          <p:cNvPicPr>
            <a:picLocks noChangeAspect="1" noChangeArrowheads="1"/>
          </p:cNvPicPr>
          <p:nvPr/>
        </p:nvPicPr>
        <p:blipFill>
          <a:blip r:embed="rId6" cstate="screen"/>
          <a:srcRect/>
          <a:stretch>
            <a:fillRect/>
          </a:stretch>
        </p:blipFill>
        <p:spPr bwMode="auto">
          <a:xfrm>
            <a:off x="1759651" y="3552547"/>
            <a:ext cx="3026153" cy="2171709"/>
          </a:xfrm>
          <a:prstGeom prst="rect">
            <a:avLst/>
          </a:prstGeom>
          <a:noFill/>
          <a:ln w="9525">
            <a:noFill/>
            <a:miter lim="800000"/>
            <a:headEnd/>
            <a:tailEnd/>
          </a:ln>
        </p:spPr>
      </p:pic>
      <p:sp>
        <p:nvSpPr>
          <p:cNvPr id="4" name="Textfeld 3"/>
          <p:cNvSpPr txBox="1"/>
          <p:nvPr/>
        </p:nvSpPr>
        <p:spPr>
          <a:xfrm>
            <a:off x="1668349" y="3175954"/>
            <a:ext cx="1971502" cy="400110"/>
          </a:xfrm>
          <a:prstGeom prst="rect">
            <a:avLst/>
          </a:prstGeom>
          <a:noFill/>
        </p:spPr>
        <p:txBody>
          <a:bodyPr wrap="none" rtlCol="0">
            <a:spAutoFit/>
          </a:bodyPr>
          <a:lstStyle/>
          <a:p>
            <a:r>
              <a:rPr lang="de-DE" sz="2000" b="1">
                <a:solidFill>
                  <a:schemeClr val="accent1"/>
                </a:solidFill>
              </a:rPr>
              <a:t>Open Innovation</a:t>
            </a:r>
          </a:p>
        </p:txBody>
      </p:sp>
      <p:pic>
        <p:nvPicPr>
          <p:cNvPr id="9" name="Bild 8"/>
          <p:cNvPicPr>
            <a:picLocks noChangeAspect="1"/>
          </p:cNvPicPr>
          <p:nvPr/>
        </p:nvPicPr>
        <p:blipFill>
          <a:blip r:embed="rId7"/>
          <a:stretch>
            <a:fillRect/>
          </a:stretch>
        </p:blipFill>
        <p:spPr>
          <a:xfrm>
            <a:off x="5295100" y="4345892"/>
            <a:ext cx="1743530" cy="1743530"/>
          </a:xfrm>
          <a:prstGeom prst="rect">
            <a:avLst/>
          </a:prstGeom>
        </p:spPr>
      </p:pic>
      <p:sp>
        <p:nvSpPr>
          <p:cNvPr id="13" name="Rechteck 12">
            <a:extLst>
              <a:ext uri="{FF2B5EF4-FFF2-40B4-BE49-F238E27FC236}">
                <a16:creationId xmlns:a16="http://schemas.microsoft.com/office/drawing/2014/main" id="{969A79D2-80CE-254F-BA34-ECDBADEF6ECC}"/>
              </a:ext>
            </a:extLst>
          </p:cNvPr>
          <p:cNvSpPr/>
          <p:nvPr/>
        </p:nvSpPr>
        <p:spPr>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Sequenz: Technik küsst Wirtschaft</a:t>
            </a:r>
          </a:p>
        </p:txBody>
      </p:sp>
    </p:spTree>
    <p:extLst>
      <p:ext uri="{BB962C8B-B14F-4D97-AF65-F5344CB8AC3E}">
        <p14:creationId xmlns:p14="http://schemas.microsoft.com/office/powerpoint/2010/main" val="79889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Digitalisierung ist Partizipation.</a:t>
            </a:r>
            <a:endParaRPr/>
          </a:p>
        </p:txBody>
      </p:sp>
      <p:pic>
        <p:nvPicPr>
          <p:cNvPr id="5" name="Bild 6"/>
          <p:cNvPicPr>
            <a:picLocks noChangeAspect="1"/>
          </p:cNvPicPr>
          <p:nvPr/>
        </p:nvPicPr>
        <p:blipFill>
          <a:blip r:embed="rId2"/>
          <a:stretch/>
        </p:blipFill>
        <p:spPr bwMode="auto">
          <a:xfrm>
            <a:off x="2135561" y="1898830"/>
            <a:ext cx="7787633" cy="3720874"/>
          </a:xfrm>
          <a:prstGeom prst="rect">
            <a:avLst/>
          </a:prstGeom>
        </p:spPr>
      </p:pic>
      <p:sp>
        <p:nvSpPr>
          <p:cNvPr id="6" name="Rechteck 3"/>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7" name="Textfeld 4"/>
          <p:cNvSpPr>
            <a:spLocks/>
          </p:cNvSpPr>
          <p:nvPr/>
        </p:nvSpPr>
        <p:spPr bwMode="auto">
          <a:xfrm>
            <a:off x="2097461" y="5607004"/>
            <a:ext cx="4379539" cy="261610"/>
          </a:xfrm>
          <a:prstGeom prst="rect">
            <a:avLst/>
          </a:prstGeom>
          <a:noFill/>
        </p:spPr>
        <p:txBody>
          <a:bodyPr wrap="square" rtlCol="0">
            <a:spAutoFit/>
          </a:bodyPr>
          <a:lstStyle/>
          <a:p>
            <a:pPr>
              <a:defRPr/>
            </a:pPr>
            <a:r>
              <a:rPr lang="en-US" sz="1100"/>
              <a:t>Bild: </a:t>
            </a:r>
            <a:r>
              <a:rPr lang="de-DE" sz="1100"/>
              <a:t>EFDD Group; https://www.youtube.com/watch?v=Ej749uuJwxc </a:t>
            </a:r>
            <a:endParaRPr lang="en-US" sz="1100"/>
          </a:p>
        </p:txBody>
      </p:sp>
      <p:sp>
        <p:nvSpPr>
          <p:cNvPr id="8" name="Textfeld 5"/>
          <p:cNvSpPr>
            <a:spLocks/>
          </p:cNvSpPr>
          <p:nvPr/>
        </p:nvSpPr>
        <p:spPr bwMode="auto">
          <a:xfrm>
            <a:off x="4012477" y="3290937"/>
            <a:ext cx="3685646" cy="261610"/>
          </a:xfrm>
          <a:prstGeom prst="rect">
            <a:avLst/>
          </a:prstGeom>
          <a:noFill/>
        </p:spPr>
        <p:txBody>
          <a:bodyPr wrap="square" rtlCol="0">
            <a:spAutoFit/>
          </a:bodyPr>
          <a:lstStyle/>
          <a:p>
            <a:pPr>
              <a:defRPr/>
            </a:pPr>
            <a:r>
              <a:rPr lang="en-US" sz="1100"/>
              <a:t>Bild: http://www.</a:t>
            </a:r>
            <a:r>
              <a:rPr lang="de-DE" sz="1100">
                <a:solidFill>
                  <a:srgbClr val="191B26"/>
                </a:solidFill>
              </a:rPr>
              <a:t>p</a:t>
            </a:r>
            <a:r>
              <a:rPr lang="de-DE" sz="1100" b="0" i="0">
                <a:solidFill>
                  <a:srgbClr val="191B26"/>
                </a:solidFill>
              </a:rPr>
              <a:t>ixabay</a:t>
            </a:r>
            <a:r>
              <a:rPr lang="en-US" sz="1100"/>
              <a:t>.com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7" descr="Ein Bild, das Text enthält.&#10;&#10;Automatisch generierte Beschreibung"/>
          <p:cNvPicPr>
            <a:picLocks noChangeAspect="1"/>
          </p:cNvPicPr>
          <p:nvPr/>
        </p:nvPicPr>
        <p:blipFill>
          <a:blip r:embed="rId2"/>
          <a:stretch/>
        </p:blipFill>
        <p:spPr bwMode="auto">
          <a:xfrm>
            <a:off x="3428775" y="1534887"/>
            <a:ext cx="4267426" cy="4267426"/>
          </a:xfrm>
          <a:prstGeom prst="rect">
            <a:avLst/>
          </a:prstGeom>
        </p:spPr>
      </p:pic>
      <p:sp>
        <p:nvSpPr>
          <p:cNvPr id="5" name="Textfeld 8"/>
          <p:cNvSpPr>
            <a:spLocks/>
          </p:cNvSpPr>
          <p:nvPr/>
        </p:nvSpPr>
        <p:spPr bwMode="auto">
          <a:xfrm>
            <a:off x="3793883" y="5614043"/>
            <a:ext cx="5693017" cy="261610"/>
          </a:xfrm>
          <a:prstGeom prst="rect">
            <a:avLst/>
          </a:prstGeom>
          <a:noFill/>
        </p:spPr>
        <p:txBody>
          <a:bodyPr wrap="square" rtlCol="0">
            <a:spAutoFit/>
          </a:bodyPr>
          <a:lstStyle/>
          <a:p>
            <a:pPr>
              <a:defRPr/>
            </a:pPr>
            <a:r>
              <a:rPr lang="en-US" sz="1100"/>
              <a:t>Bild: http://www.freepik.com; Designed by stories</a:t>
            </a:r>
            <a:endParaRPr/>
          </a:p>
        </p:txBody>
      </p:sp>
      <p:sp>
        <p:nvSpPr>
          <p:cNvPr id="6" name="Titel 1"/>
          <p:cNvSpPr>
            <a:spLocks noGrp="1"/>
          </p:cNvSpPr>
          <p:nvPr>
            <p:ph type="title"/>
          </p:nvPr>
        </p:nvSpPr>
        <p:spPr bwMode="auto"/>
        <p:txBody>
          <a:bodyPr/>
          <a:lstStyle/>
          <a:p>
            <a:pPr>
              <a:defRPr/>
            </a:pPr>
            <a:r>
              <a:rPr lang="de-DE"/>
              <a:t>Digitalisierung ...</a:t>
            </a:r>
            <a:endParaRPr/>
          </a:p>
        </p:txBody>
      </p:sp>
      <p:sp>
        <p:nvSpPr>
          <p:cNvPr id="7" name="Textfeld 2"/>
          <p:cNvSpPr>
            <a:spLocks/>
          </p:cNvSpPr>
          <p:nvPr/>
        </p:nvSpPr>
        <p:spPr bwMode="auto">
          <a:xfrm>
            <a:off x="2311235" y="1534887"/>
            <a:ext cx="2009653" cy="400110"/>
          </a:xfrm>
          <a:prstGeom prst="rect">
            <a:avLst/>
          </a:prstGeom>
          <a:noFill/>
        </p:spPr>
        <p:txBody>
          <a:bodyPr wrap="none" rtlCol="0">
            <a:spAutoFit/>
          </a:bodyPr>
          <a:lstStyle/>
          <a:p>
            <a:pPr>
              <a:defRPr/>
            </a:pPr>
            <a:r>
              <a:rPr lang="de-DE" sz="2000" b="1"/>
              <a:t>Beispiel: Internet</a:t>
            </a:r>
            <a:endParaRPr/>
          </a:p>
        </p:txBody>
      </p:sp>
      <p:sp>
        <p:nvSpPr>
          <p:cNvPr id="8" name="Textfeld 4"/>
          <p:cNvSpPr>
            <a:spLocks/>
          </p:cNvSpPr>
          <p:nvPr/>
        </p:nvSpPr>
        <p:spPr bwMode="auto">
          <a:xfrm>
            <a:off x="7066967" y="5238818"/>
            <a:ext cx="3049168" cy="400110"/>
          </a:xfrm>
          <a:prstGeom prst="rect">
            <a:avLst/>
          </a:prstGeom>
          <a:noFill/>
        </p:spPr>
        <p:txBody>
          <a:bodyPr wrap="none" rtlCol="0">
            <a:spAutoFit/>
          </a:bodyPr>
          <a:lstStyle/>
          <a:p>
            <a:pPr>
              <a:defRPr/>
            </a:pPr>
            <a:r>
              <a:rPr lang="de-DE" sz="2000" b="1"/>
              <a:t>Digitalisierung = Websites?</a:t>
            </a:r>
            <a:endParaRPr/>
          </a:p>
        </p:txBody>
      </p:sp>
      <p:sp>
        <p:nvSpPr>
          <p:cNvPr id="9" name="Rechteck 5"/>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3F003-486A-4717-9B95-B97C5A2D7C64}"/>
              </a:ext>
            </a:extLst>
          </p:cNvPr>
          <p:cNvSpPr>
            <a:spLocks noGrp="1"/>
          </p:cNvSpPr>
          <p:nvPr>
            <p:ph type="title"/>
          </p:nvPr>
        </p:nvSpPr>
        <p:spPr>
          <a:xfrm>
            <a:off x="910119" y="344577"/>
            <a:ext cx="10515600" cy="1325563"/>
          </a:xfrm>
        </p:spPr>
        <p:txBody>
          <a:bodyPr/>
          <a:lstStyle/>
          <a:p>
            <a:r>
              <a:rPr lang="de-DE" dirty="0"/>
              <a:t>Hinweise zur Materialsammlung</a:t>
            </a:r>
          </a:p>
        </p:txBody>
      </p:sp>
      <p:sp>
        <p:nvSpPr>
          <p:cNvPr id="3" name="Inhaltsplatzhalter 2">
            <a:extLst>
              <a:ext uri="{FF2B5EF4-FFF2-40B4-BE49-F238E27FC236}">
                <a16:creationId xmlns:a16="http://schemas.microsoft.com/office/drawing/2014/main" id="{572C6C2A-0AA5-4D05-BA8D-31F3124DBAE4}"/>
              </a:ext>
            </a:extLst>
          </p:cNvPr>
          <p:cNvSpPr>
            <a:spLocks noGrp="1"/>
          </p:cNvSpPr>
          <p:nvPr>
            <p:ph idx="1"/>
          </p:nvPr>
        </p:nvSpPr>
        <p:spPr>
          <a:xfrm>
            <a:off x="910119" y="2544817"/>
            <a:ext cx="10515600" cy="2751579"/>
          </a:xfrm>
        </p:spPr>
        <p:txBody>
          <a:bodyPr>
            <a:normAutofit fontScale="92500" lnSpcReduction="10000"/>
          </a:bodyPr>
          <a:lstStyle/>
          <a:p>
            <a:pPr marL="0" indent="0" algn="just">
              <a:buNone/>
            </a:pPr>
            <a:r>
              <a:rPr lang="de-DE" dirty="0"/>
              <a:t>Dieser Foliensatz dient dazu inhaltliche Vorschläge und Anregungen für Schulbesuche in der Region DACH zur Vorstellung des (Bachelor-) Studiengangs Wirtschaftsinformatik zur Verfügung zu stellen. Die Materialsammlung ist weder vollständig noch bietet sie gestalterisch ausgefeilte Foliendesigns. Vielmehr dient sie zur Inspiration für mögliche Inhalte und soll im Sinne eines Crowdsourcing-Projektes stetig weiter ergänzt werden. Also bedienen Sie sich gerne, aber fügen auch gerne Ihre Folien hier mit dazu.</a:t>
            </a:r>
          </a:p>
          <a:p>
            <a:pPr marL="0" indent="0" algn="just">
              <a:buNone/>
            </a:pPr>
            <a:endParaRPr lang="de-DE" dirty="0"/>
          </a:p>
          <a:p>
            <a:pPr marL="0" indent="0" algn="just">
              <a:buNone/>
            </a:pPr>
            <a:endParaRPr lang="de-DE" dirty="0"/>
          </a:p>
        </p:txBody>
      </p:sp>
    </p:spTree>
    <p:extLst>
      <p:ext uri="{BB962C8B-B14F-4D97-AF65-F5344CB8AC3E}">
        <p14:creationId xmlns:p14="http://schemas.microsoft.com/office/powerpoint/2010/main" val="117578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8"/>
          <p:cNvPicPr>
            <a:picLocks noChangeAspect="1"/>
          </p:cNvPicPr>
          <p:nvPr/>
        </p:nvPicPr>
        <p:blipFill>
          <a:blip r:embed="rId2"/>
          <a:stretch/>
        </p:blipFill>
        <p:spPr bwMode="auto">
          <a:xfrm>
            <a:off x="2413000" y="1844959"/>
            <a:ext cx="5258793" cy="3321637"/>
          </a:xfrm>
          <a:prstGeom prst="rect">
            <a:avLst/>
          </a:prstGeom>
        </p:spPr>
      </p:pic>
      <p:sp>
        <p:nvSpPr>
          <p:cNvPr id="5" name="Titel 1"/>
          <p:cNvSpPr>
            <a:spLocks noGrp="1"/>
          </p:cNvSpPr>
          <p:nvPr>
            <p:ph type="title"/>
          </p:nvPr>
        </p:nvSpPr>
        <p:spPr bwMode="auto"/>
        <p:txBody>
          <a:bodyPr/>
          <a:lstStyle/>
          <a:p>
            <a:pPr>
              <a:defRPr/>
            </a:pPr>
            <a:r>
              <a:rPr lang="de-DE"/>
              <a:t>Digitalisierung macht Services möglich...</a:t>
            </a:r>
            <a:endParaRPr/>
          </a:p>
        </p:txBody>
      </p:sp>
      <p:sp>
        <p:nvSpPr>
          <p:cNvPr id="6" name="Textfeld 4"/>
          <p:cNvSpPr>
            <a:spLocks/>
          </p:cNvSpPr>
          <p:nvPr/>
        </p:nvSpPr>
        <p:spPr bwMode="auto">
          <a:xfrm>
            <a:off x="3429317" y="5413202"/>
            <a:ext cx="1830950" cy="461665"/>
          </a:xfrm>
          <a:prstGeom prst="rect">
            <a:avLst/>
          </a:prstGeom>
          <a:noFill/>
        </p:spPr>
        <p:txBody>
          <a:bodyPr wrap="none" rtlCol="0">
            <a:spAutoFit/>
          </a:bodyPr>
          <a:lstStyle/>
          <a:p>
            <a:pPr>
              <a:defRPr/>
            </a:pPr>
            <a:r>
              <a:rPr lang="de-DE" sz="2400" b="1"/>
              <a:t>BerlinMobil?</a:t>
            </a:r>
            <a:endParaRPr/>
          </a:p>
        </p:txBody>
      </p:sp>
      <p:pic>
        <p:nvPicPr>
          <p:cNvPr id="7" name="Bild 2"/>
          <p:cNvPicPr>
            <a:picLocks noChangeAspect="1"/>
          </p:cNvPicPr>
          <p:nvPr/>
        </p:nvPicPr>
        <p:blipFill>
          <a:blip r:embed="rId3"/>
          <a:stretch/>
        </p:blipFill>
        <p:spPr bwMode="auto">
          <a:xfrm>
            <a:off x="7468795" y="2431738"/>
            <a:ext cx="2145910" cy="3817932"/>
          </a:xfrm>
          <a:prstGeom prst="rect">
            <a:avLst/>
          </a:prstGeom>
        </p:spPr>
      </p:pic>
      <p:sp>
        <p:nvSpPr>
          <p:cNvPr id="8" name="Textfeld 5"/>
          <p:cNvSpPr>
            <a:spLocks/>
          </p:cNvSpPr>
          <p:nvPr/>
        </p:nvSpPr>
        <p:spPr bwMode="auto">
          <a:xfrm>
            <a:off x="7671793" y="1970074"/>
            <a:ext cx="1789272" cy="461665"/>
          </a:xfrm>
          <a:prstGeom prst="rect">
            <a:avLst/>
          </a:prstGeom>
          <a:noFill/>
        </p:spPr>
        <p:txBody>
          <a:bodyPr wrap="none" rtlCol="0">
            <a:spAutoFit/>
          </a:bodyPr>
          <a:lstStyle/>
          <a:p>
            <a:pPr>
              <a:defRPr/>
            </a:pPr>
            <a:r>
              <a:rPr lang="de-DE" sz="2400" b="1"/>
              <a:t>BerlinMobil!</a:t>
            </a:r>
            <a:endParaRPr/>
          </a:p>
        </p:txBody>
      </p:sp>
      <p:sp>
        <p:nvSpPr>
          <p:cNvPr id="9" name="Rechteck 7"/>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10" name="Textfeld 9"/>
          <p:cNvSpPr>
            <a:spLocks/>
          </p:cNvSpPr>
          <p:nvPr/>
        </p:nvSpPr>
        <p:spPr bwMode="auto">
          <a:xfrm>
            <a:off x="2364667" y="5151592"/>
            <a:ext cx="3685646" cy="261610"/>
          </a:xfrm>
          <a:prstGeom prst="rect">
            <a:avLst/>
          </a:prstGeom>
          <a:noFill/>
        </p:spPr>
        <p:txBody>
          <a:bodyPr wrap="square" rtlCol="0">
            <a:spAutoFit/>
          </a:bodyPr>
          <a:lstStyle/>
          <a:p>
            <a:pPr>
              <a:defRPr/>
            </a:pPr>
            <a:r>
              <a:rPr lang="en-US" sz="1100"/>
              <a:t>Bild: http://www.</a:t>
            </a:r>
            <a:r>
              <a:rPr lang="de-DE" sz="1100">
                <a:solidFill>
                  <a:srgbClr val="191B26"/>
                </a:solidFill>
              </a:rPr>
              <a:t>p</a:t>
            </a:r>
            <a:r>
              <a:rPr lang="de-DE" sz="1100" b="0" i="0">
                <a:solidFill>
                  <a:srgbClr val="191B26"/>
                </a:solidFill>
              </a:rPr>
              <a:t>ixabay</a:t>
            </a:r>
            <a:r>
              <a:rPr lang="en-US" sz="1100"/>
              <a:t>.com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Grafik 3"/>
          <p:cNvPicPr>
            <a:picLocks noChangeAspect="1"/>
          </p:cNvPicPr>
          <p:nvPr/>
        </p:nvPicPr>
        <p:blipFill>
          <a:blip r:embed="rId2"/>
          <a:stretch/>
        </p:blipFill>
        <p:spPr bwMode="auto">
          <a:xfrm>
            <a:off x="3703321" y="1940537"/>
            <a:ext cx="3437204" cy="3476776"/>
          </a:xfrm>
          <a:prstGeom prst="rect">
            <a:avLst/>
          </a:prstGeom>
        </p:spPr>
      </p:pic>
      <p:sp>
        <p:nvSpPr>
          <p:cNvPr id="5" name="Titel 1"/>
          <p:cNvSpPr>
            <a:spLocks noGrp="1"/>
          </p:cNvSpPr>
          <p:nvPr>
            <p:ph type="title"/>
          </p:nvPr>
        </p:nvSpPr>
        <p:spPr bwMode="auto"/>
        <p:txBody>
          <a:bodyPr/>
          <a:lstStyle/>
          <a:p>
            <a:pPr>
              <a:defRPr/>
            </a:pPr>
            <a:r>
              <a:rPr lang="de-DE"/>
              <a:t>Denn Apps und Websites ersetzen den menschlichen Partner ...</a:t>
            </a:r>
            <a:endParaRPr/>
          </a:p>
        </p:txBody>
      </p:sp>
      <p:sp>
        <p:nvSpPr>
          <p:cNvPr id="6" name="Textfeld 6"/>
          <p:cNvSpPr>
            <a:spLocks/>
          </p:cNvSpPr>
          <p:nvPr/>
        </p:nvSpPr>
        <p:spPr bwMode="auto">
          <a:xfrm>
            <a:off x="7241354" y="2768989"/>
            <a:ext cx="3557833" cy="3139321"/>
          </a:xfrm>
          <a:prstGeom prst="rect">
            <a:avLst/>
          </a:prstGeom>
          <a:solidFill>
            <a:schemeClr val="bg1"/>
          </a:solidFill>
        </p:spPr>
        <p:txBody>
          <a:bodyPr wrap="none" rtlCol="0">
            <a:spAutoFit/>
          </a:bodyPr>
          <a:lstStyle/>
          <a:p>
            <a:pPr>
              <a:defRPr/>
            </a:pPr>
            <a:r>
              <a:rPr lang="de-DE" b="1">
                <a:solidFill>
                  <a:schemeClr val="accent1">
                    <a:lumMod val="75000"/>
                  </a:schemeClr>
                </a:solidFill>
              </a:rPr>
              <a:t>Sensoren</a:t>
            </a:r>
            <a:r>
              <a:rPr lang="de-DE"/>
              <a:t>: </a:t>
            </a:r>
            <a:br>
              <a:rPr lang="de-DE"/>
            </a:br>
            <a:r>
              <a:rPr lang="de-DE"/>
              <a:t>Orts-, Bild-, Spracherkennung</a:t>
            </a:r>
            <a:endParaRPr/>
          </a:p>
          <a:p>
            <a:pPr>
              <a:defRPr/>
            </a:pPr>
            <a:endParaRPr lang="de-DE"/>
          </a:p>
          <a:p>
            <a:pPr>
              <a:defRPr/>
            </a:pPr>
            <a:r>
              <a:rPr lang="de-DE" b="1">
                <a:solidFill>
                  <a:schemeClr val="accent1">
                    <a:lumMod val="75000"/>
                  </a:schemeClr>
                </a:solidFill>
              </a:rPr>
              <a:t>Künstliche Intelligenz</a:t>
            </a:r>
            <a:r>
              <a:rPr lang="de-DE"/>
              <a:t>: </a:t>
            </a:r>
            <a:endParaRPr/>
          </a:p>
          <a:p>
            <a:pPr>
              <a:defRPr/>
            </a:pPr>
            <a:r>
              <a:rPr lang="de-DE"/>
              <a:t>Machine Learning, Neuronale Netze</a:t>
            </a:r>
            <a:endParaRPr/>
          </a:p>
          <a:p>
            <a:pPr>
              <a:defRPr/>
            </a:pPr>
            <a:endParaRPr lang="de-DE"/>
          </a:p>
          <a:p>
            <a:pPr>
              <a:defRPr/>
            </a:pPr>
            <a:r>
              <a:rPr lang="de-DE" b="1">
                <a:solidFill>
                  <a:schemeClr val="accent1">
                    <a:lumMod val="75000"/>
                  </a:schemeClr>
                </a:solidFill>
              </a:rPr>
              <a:t>Big Data</a:t>
            </a:r>
            <a:r>
              <a:rPr lang="de-DE"/>
              <a:t>: </a:t>
            </a:r>
            <a:br>
              <a:rPr lang="de-DE"/>
            </a:br>
            <a:r>
              <a:rPr lang="de-DE"/>
              <a:t>Data Mining, Text Mining</a:t>
            </a:r>
            <a:endParaRPr/>
          </a:p>
          <a:p>
            <a:pPr>
              <a:defRPr/>
            </a:pPr>
            <a:endParaRPr lang="de-DE"/>
          </a:p>
          <a:p>
            <a:pPr>
              <a:defRPr/>
            </a:pPr>
            <a:r>
              <a:rPr lang="de-DE" b="1">
                <a:solidFill>
                  <a:schemeClr val="accent1">
                    <a:lumMod val="75000"/>
                  </a:schemeClr>
                </a:solidFill>
              </a:rPr>
              <a:t>Effektoren:</a:t>
            </a:r>
            <a:br>
              <a:rPr lang="de-DE" b="1">
                <a:solidFill>
                  <a:schemeClr val="accent1">
                    <a:lumMod val="75000"/>
                  </a:schemeClr>
                </a:solidFill>
              </a:rPr>
            </a:br>
            <a:r>
              <a:rPr lang="de-DE"/>
              <a:t>Bots, Agenten</a:t>
            </a:r>
            <a:endParaRPr/>
          </a:p>
        </p:txBody>
      </p:sp>
      <p:sp>
        <p:nvSpPr>
          <p:cNvPr id="7" name="Textfeld 5"/>
          <p:cNvSpPr>
            <a:spLocks/>
          </p:cNvSpPr>
          <p:nvPr/>
        </p:nvSpPr>
        <p:spPr bwMode="auto">
          <a:xfrm>
            <a:off x="969737" y="2768989"/>
            <a:ext cx="2698410" cy="3139321"/>
          </a:xfrm>
          <a:prstGeom prst="rect">
            <a:avLst/>
          </a:prstGeom>
          <a:solidFill>
            <a:schemeClr val="bg1"/>
          </a:solidFill>
        </p:spPr>
        <p:txBody>
          <a:bodyPr wrap="square" rtlCol="0">
            <a:spAutoFit/>
          </a:bodyPr>
          <a:lstStyle/>
          <a:p>
            <a:pPr>
              <a:defRPr/>
            </a:pPr>
            <a:r>
              <a:rPr lang="de-DE" b="1">
                <a:solidFill>
                  <a:schemeClr val="accent5"/>
                </a:solidFill>
              </a:rPr>
              <a:t>Wahrnehmung</a:t>
            </a:r>
            <a:r>
              <a:rPr lang="de-DE"/>
              <a:t>: </a:t>
            </a:r>
            <a:br>
              <a:rPr lang="de-DE"/>
            </a:br>
            <a:r>
              <a:rPr lang="de-DE"/>
              <a:t>Situationen erkennen</a:t>
            </a:r>
            <a:endParaRPr/>
          </a:p>
          <a:p>
            <a:pPr>
              <a:defRPr/>
            </a:pPr>
            <a:endParaRPr lang="de-DE"/>
          </a:p>
          <a:p>
            <a:pPr>
              <a:defRPr/>
            </a:pPr>
            <a:r>
              <a:rPr lang="de-DE" b="1">
                <a:solidFill>
                  <a:schemeClr val="accent5"/>
                </a:solidFill>
              </a:rPr>
              <a:t>Intelligenz</a:t>
            </a:r>
            <a:r>
              <a:rPr lang="de-DE"/>
              <a:t>: </a:t>
            </a:r>
            <a:br>
              <a:rPr lang="de-DE"/>
            </a:br>
            <a:r>
              <a:rPr lang="de-DE"/>
              <a:t>Entscheidungen treffen</a:t>
            </a:r>
            <a:endParaRPr/>
          </a:p>
          <a:p>
            <a:pPr>
              <a:defRPr/>
            </a:pPr>
            <a:endParaRPr lang="de-DE"/>
          </a:p>
          <a:p>
            <a:pPr>
              <a:defRPr/>
            </a:pPr>
            <a:r>
              <a:rPr lang="de-DE" b="1">
                <a:solidFill>
                  <a:schemeClr val="accent5"/>
                </a:solidFill>
              </a:rPr>
              <a:t>Gedächtnis</a:t>
            </a:r>
            <a:r>
              <a:rPr lang="de-DE"/>
              <a:t>: </a:t>
            </a:r>
            <a:endParaRPr/>
          </a:p>
          <a:p>
            <a:pPr>
              <a:defRPr/>
            </a:pPr>
            <a:r>
              <a:rPr lang="de-DE"/>
              <a:t>Erfahrungen anwenden</a:t>
            </a:r>
            <a:br>
              <a:rPr lang="de-DE"/>
            </a:br>
            <a:endParaRPr lang="de-DE"/>
          </a:p>
          <a:p>
            <a:pPr>
              <a:defRPr/>
            </a:pPr>
            <a:r>
              <a:rPr lang="de-DE" b="1">
                <a:solidFill>
                  <a:schemeClr val="accent5"/>
                </a:solidFill>
              </a:rPr>
              <a:t>Reaktion</a:t>
            </a:r>
            <a:r>
              <a:rPr lang="de-DE"/>
              <a:t>: </a:t>
            </a:r>
            <a:br>
              <a:rPr lang="de-DE"/>
            </a:br>
            <a:r>
              <a:rPr lang="de-DE"/>
              <a:t>Sprechen, Handeln</a:t>
            </a:r>
            <a:endParaRPr/>
          </a:p>
        </p:txBody>
      </p:sp>
      <p:sp>
        <p:nvSpPr>
          <p:cNvPr id="8" name="Textfeld 9"/>
          <p:cNvSpPr>
            <a:spLocks/>
          </p:cNvSpPr>
          <p:nvPr/>
        </p:nvSpPr>
        <p:spPr bwMode="auto">
          <a:xfrm>
            <a:off x="965418" y="1787697"/>
            <a:ext cx="1024639" cy="400110"/>
          </a:xfrm>
          <a:prstGeom prst="rect">
            <a:avLst/>
          </a:prstGeom>
          <a:noFill/>
        </p:spPr>
        <p:txBody>
          <a:bodyPr wrap="none" rtlCol="0">
            <a:spAutoFit/>
          </a:bodyPr>
          <a:lstStyle/>
          <a:p>
            <a:pPr>
              <a:defRPr/>
            </a:pPr>
            <a:r>
              <a:rPr lang="de-DE" sz="2000" b="1">
                <a:solidFill>
                  <a:schemeClr val="accent5"/>
                </a:solidFill>
              </a:rPr>
              <a:t>Mensch</a:t>
            </a:r>
            <a:endParaRPr/>
          </a:p>
        </p:txBody>
      </p:sp>
      <p:sp>
        <p:nvSpPr>
          <p:cNvPr id="9" name="Textfeld 10"/>
          <p:cNvSpPr>
            <a:spLocks/>
          </p:cNvSpPr>
          <p:nvPr/>
        </p:nvSpPr>
        <p:spPr bwMode="auto">
          <a:xfrm>
            <a:off x="7791151" y="1790969"/>
            <a:ext cx="1037463" cy="400110"/>
          </a:xfrm>
          <a:prstGeom prst="rect">
            <a:avLst/>
          </a:prstGeom>
          <a:noFill/>
        </p:spPr>
        <p:txBody>
          <a:bodyPr wrap="none" rtlCol="0">
            <a:spAutoFit/>
          </a:bodyPr>
          <a:lstStyle/>
          <a:p>
            <a:pPr>
              <a:defRPr/>
            </a:pPr>
            <a:r>
              <a:rPr lang="de-DE" sz="2000" b="1">
                <a:solidFill>
                  <a:schemeClr val="accent1">
                    <a:lumMod val="75000"/>
                  </a:schemeClr>
                </a:solidFill>
              </a:rPr>
              <a:t>IT / App</a:t>
            </a:r>
          </a:p>
        </p:txBody>
      </p:sp>
      <p:sp>
        <p:nvSpPr>
          <p:cNvPr id="10" name="Rechteck 7"/>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11" name="Textfeld 12"/>
          <p:cNvSpPr>
            <a:spLocks/>
          </p:cNvSpPr>
          <p:nvPr/>
        </p:nvSpPr>
        <p:spPr bwMode="auto">
          <a:xfrm>
            <a:off x="3624709" y="5392851"/>
            <a:ext cx="3437204" cy="261610"/>
          </a:xfrm>
          <a:prstGeom prst="rect">
            <a:avLst/>
          </a:prstGeom>
          <a:noFill/>
        </p:spPr>
        <p:txBody>
          <a:bodyPr wrap="square" rtlCol="0">
            <a:spAutoFit/>
          </a:bodyPr>
          <a:lstStyle/>
          <a:p>
            <a:pPr>
              <a:defRPr/>
            </a:pPr>
            <a:r>
              <a:rPr lang="en-US" sz="1100"/>
              <a:t>Bild: http://www.freepik.com; Designed by macrovector</a:t>
            </a:r>
          </a:p>
        </p:txBody>
      </p:sp>
      <p:sp>
        <p:nvSpPr>
          <p:cNvPr id="12" name="Textfeld 4"/>
          <p:cNvSpPr>
            <a:spLocks/>
          </p:cNvSpPr>
          <p:nvPr/>
        </p:nvSpPr>
        <p:spPr bwMode="auto">
          <a:xfrm>
            <a:off x="3668147" y="1886772"/>
            <a:ext cx="2742887" cy="369332"/>
          </a:xfrm>
          <a:prstGeom prst="rect">
            <a:avLst/>
          </a:prstGeom>
          <a:noFill/>
        </p:spPr>
        <p:txBody>
          <a:bodyPr wrap="square" rtlCol="0">
            <a:spAutoFit/>
          </a:bodyPr>
          <a:lstStyle/>
          <a:p>
            <a:pPr>
              <a:defRPr/>
            </a:pPr>
            <a:r>
              <a:rPr lang="de-DE" i="1">
                <a:solidFill>
                  <a:schemeClr val="accent1">
                    <a:lumMod val="50000"/>
                  </a:schemeClr>
                </a:solidFill>
              </a:rPr>
              <a:t>Informationsverarbeitung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echteck 28"/>
          <p:cNvSpPr/>
          <p:nvPr/>
        </p:nvSpPr>
        <p:spPr bwMode="auto">
          <a:xfrm>
            <a:off x="5776692" y="1515031"/>
            <a:ext cx="4722359" cy="4274944"/>
          </a:xfrm>
          <a:prstGeom prst="rect">
            <a:avLst/>
          </a:prstGeom>
          <a:solidFill>
            <a:schemeClr val="bg1">
              <a:lumMod val="95000"/>
            </a:schemeClr>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
        <p:nvSpPr>
          <p:cNvPr id="5" name="Titel 7"/>
          <p:cNvSpPr>
            <a:spLocks noGrp="1"/>
          </p:cNvSpPr>
          <p:nvPr>
            <p:ph type="title"/>
          </p:nvPr>
        </p:nvSpPr>
        <p:spPr bwMode="auto"/>
        <p:txBody>
          <a:bodyPr/>
          <a:lstStyle/>
          <a:p>
            <a:pPr>
              <a:defRPr/>
            </a:pPr>
            <a:r>
              <a:rPr lang="de-DE"/>
              <a:t>Situierung als typischer digitaler Service</a:t>
            </a:r>
            <a:endParaRPr/>
          </a:p>
        </p:txBody>
      </p:sp>
      <p:pic>
        <p:nvPicPr>
          <p:cNvPr id="6" name="Bild 21"/>
          <p:cNvPicPr>
            <a:picLocks noChangeAspect="1"/>
          </p:cNvPicPr>
          <p:nvPr/>
        </p:nvPicPr>
        <p:blipFill>
          <a:blip r:embed="rId2"/>
          <a:stretch/>
        </p:blipFill>
        <p:spPr bwMode="auto">
          <a:xfrm>
            <a:off x="7090348" y="2538144"/>
            <a:ext cx="2134570" cy="1421910"/>
          </a:xfrm>
          <a:prstGeom prst="rect">
            <a:avLst/>
          </a:prstGeom>
        </p:spPr>
      </p:pic>
      <p:sp>
        <p:nvSpPr>
          <p:cNvPr id="7" name="Textfeld 34"/>
          <p:cNvSpPr>
            <a:spLocks/>
          </p:cNvSpPr>
          <p:nvPr/>
        </p:nvSpPr>
        <p:spPr bwMode="auto">
          <a:xfrm>
            <a:off x="7040142" y="1559202"/>
            <a:ext cx="3603957" cy="646331"/>
          </a:xfrm>
          <a:prstGeom prst="rect">
            <a:avLst/>
          </a:prstGeom>
          <a:noFill/>
        </p:spPr>
        <p:txBody>
          <a:bodyPr wrap="square" rtlCol="0">
            <a:spAutoFit/>
          </a:bodyPr>
          <a:lstStyle/>
          <a:p>
            <a:pPr>
              <a:defRPr/>
            </a:pPr>
            <a:r>
              <a:rPr lang="de-DE"/>
              <a:t>„Starten Sie jetzt, um rechtzeitig</a:t>
            </a:r>
            <a:endParaRPr/>
          </a:p>
          <a:p>
            <a:pPr>
              <a:defRPr/>
            </a:pPr>
            <a:r>
              <a:rPr lang="de-DE"/>
              <a:t>bei ihrem nächsten Termin zu sein.“</a:t>
            </a:r>
            <a:endParaRPr/>
          </a:p>
        </p:txBody>
      </p:sp>
      <p:grpSp>
        <p:nvGrpSpPr>
          <p:cNvPr id="8" name="Gruppierung 39"/>
          <p:cNvGrpSpPr/>
          <p:nvPr/>
        </p:nvGrpSpPr>
        <p:grpSpPr bwMode="auto">
          <a:xfrm>
            <a:off x="7956459" y="2370384"/>
            <a:ext cx="2433103" cy="795739"/>
            <a:chOff x="7303934" y="3232777"/>
            <a:chExt cx="2583167" cy="712501"/>
          </a:xfrm>
        </p:grpSpPr>
        <p:pic>
          <p:nvPicPr>
            <p:cNvPr id="9" name="Bild 36"/>
            <p:cNvPicPr>
              <a:picLocks noChangeAspect="1"/>
            </p:cNvPicPr>
            <p:nvPr/>
          </p:nvPicPr>
          <p:blipFill>
            <a:blip r:embed="rId3"/>
            <a:stretch/>
          </p:blipFill>
          <p:spPr bwMode="auto">
            <a:xfrm>
              <a:off x="7303934" y="3242935"/>
              <a:ext cx="702343" cy="702343"/>
            </a:xfrm>
            <a:prstGeom prst="rect">
              <a:avLst/>
            </a:prstGeom>
            <a:solidFill>
              <a:schemeClr val="bg1"/>
            </a:solidFill>
          </p:spPr>
        </p:pic>
        <p:sp>
          <p:nvSpPr>
            <p:cNvPr id="10" name="Rechteck 38"/>
            <p:cNvSpPr/>
            <p:nvPr/>
          </p:nvSpPr>
          <p:spPr bwMode="auto">
            <a:xfrm>
              <a:off x="8006277" y="3232777"/>
              <a:ext cx="1880824" cy="712501"/>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r>
                <a:rPr lang="de-DE">
                  <a:solidFill>
                    <a:schemeClr val="tx1"/>
                  </a:solidFill>
                </a:rPr>
                <a:t>country road</a:t>
              </a:r>
            </a:p>
            <a:p>
              <a:pPr algn="ctr">
                <a:defRPr/>
              </a:pPr>
              <a:r>
                <a:rPr lang="de-DE">
                  <a:solidFill>
                    <a:schemeClr val="tx1"/>
                  </a:solidFill>
                </a:rPr>
                <a:t>take me home...</a:t>
              </a:r>
              <a:endParaRPr/>
            </a:p>
          </p:txBody>
        </p:sp>
      </p:grpSp>
      <p:pic>
        <p:nvPicPr>
          <p:cNvPr id="11" name="Bild 40"/>
          <p:cNvPicPr>
            <a:picLocks noChangeAspect="1"/>
          </p:cNvPicPr>
          <p:nvPr/>
        </p:nvPicPr>
        <p:blipFill>
          <a:blip r:embed="rId4"/>
          <a:stretch/>
        </p:blipFill>
        <p:spPr bwMode="auto">
          <a:xfrm>
            <a:off x="5921741" y="1642961"/>
            <a:ext cx="1164383" cy="1164383"/>
          </a:xfrm>
          <a:prstGeom prst="rect">
            <a:avLst/>
          </a:prstGeom>
        </p:spPr>
      </p:pic>
      <p:pic>
        <p:nvPicPr>
          <p:cNvPr id="12" name="Bild 44"/>
          <p:cNvPicPr>
            <a:picLocks noChangeAspect="1"/>
          </p:cNvPicPr>
          <p:nvPr/>
        </p:nvPicPr>
        <p:blipFill>
          <a:blip r:embed="rId5"/>
          <a:stretch/>
        </p:blipFill>
        <p:spPr bwMode="auto">
          <a:xfrm>
            <a:off x="9251912" y="4478770"/>
            <a:ext cx="1171254" cy="1171254"/>
          </a:xfrm>
          <a:prstGeom prst="rect">
            <a:avLst/>
          </a:prstGeom>
        </p:spPr>
      </p:pic>
      <p:sp>
        <p:nvSpPr>
          <p:cNvPr id="13" name="Rechteck 33"/>
          <p:cNvSpPr/>
          <p:nvPr/>
        </p:nvSpPr>
        <p:spPr bwMode="auto">
          <a:xfrm>
            <a:off x="1649337" y="1524817"/>
            <a:ext cx="3831494" cy="4265158"/>
          </a:xfrm>
          <a:prstGeom prst="rect">
            <a:avLst/>
          </a:prstGeom>
          <a:solidFill>
            <a:schemeClr val="bg1">
              <a:lumMod val="95000"/>
            </a:schemeClr>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
        <p:nvSpPr>
          <p:cNvPr id="14" name="Textfeld 35"/>
          <p:cNvSpPr>
            <a:spLocks/>
          </p:cNvSpPr>
          <p:nvPr/>
        </p:nvSpPr>
        <p:spPr bwMode="auto">
          <a:xfrm>
            <a:off x="1661088" y="1483033"/>
            <a:ext cx="2260456" cy="400110"/>
          </a:xfrm>
          <a:prstGeom prst="rect">
            <a:avLst/>
          </a:prstGeom>
          <a:noFill/>
        </p:spPr>
        <p:txBody>
          <a:bodyPr wrap="square" rtlCol="0">
            <a:spAutoFit/>
          </a:bodyPr>
          <a:lstStyle/>
          <a:p>
            <a:pPr>
              <a:defRPr/>
            </a:pPr>
            <a:r>
              <a:rPr lang="de-DE" sz="2000" b="1"/>
              <a:t>Kontexte erfassen</a:t>
            </a:r>
            <a:endParaRPr/>
          </a:p>
        </p:txBody>
      </p:sp>
      <p:pic>
        <p:nvPicPr>
          <p:cNvPr id="15" name="Bild 37"/>
          <p:cNvPicPr>
            <a:picLocks noChangeAspect="1"/>
          </p:cNvPicPr>
          <p:nvPr/>
        </p:nvPicPr>
        <p:blipFill>
          <a:blip r:embed="rId6"/>
          <a:stretch/>
        </p:blipFill>
        <p:spPr bwMode="auto">
          <a:xfrm>
            <a:off x="3539847" y="1847218"/>
            <a:ext cx="1548301" cy="1031067"/>
          </a:xfrm>
          <a:prstGeom prst="rect">
            <a:avLst/>
          </a:prstGeom>
        </p:spPr>
      </p:pic>
      <p:pic>
        <p:nvPicPr>
          <p:cNvPr id="16" name="Bild 45"/>
          <p:cNvPicPr>
            <a:picLocks noChangeAspect="1"/>
          </p:cNvPicPr>
          <p:nvPr/>
        </p:nvPicPr>
        <p:blipFill>
          <a:blip r:embed="rId7"/>
          <a:stretch/>
        </p:blipFill>
        <p:spPr bwMode="auto">
          <a:xfrm>
            <a:off x="2191889" y="2347588"/>
            <a:ext cx="1067242" cy="1067242"/>
          </a:xfrm>
          <a:prstGeom prst="rect">
            <a:avLst/>
          </a:prstGeom>
        </p:spPr>
      </p:pic>
      <p:sp>
        <p:nvSpPr>
          <p:cNvPr id="17" name="Textfeld 46"/>
          <p:cNvSpPr>
            <a:spLocks/>
          </p:cNvSpPr>
          <p:nvPr/>
        </p:nvSpPr>
        <p:spPr bwMode="auto">
          <a:xfrm>
            <a:off x="3858445" y="2864650"/>
            <a:ext cx="1058476" cy="400110"/>
          </a:xfrm>
          <a:prstGeom prst="rect">
            <a:avLst/>
          </a:prstGeom>
          <a:noFill/>
        </p:spPr>
        <p:txBody>
          <a:bodyPr wrap="square" rtlCol="0">
            <a:spAutoFit/>
          </a:bodyPr>
          <a:lstStyle/>
          <a:p>
            <a:pPr>
              <a:defRPr/>
            </a:pPr>
            <a:r>
              <a:rPr lang="de-DE" sz="2000"/>
              <a:t>Umfeld</a:t>
            </a:r>
          </a:p>
        </p:txBody>
      </p:sp>
      <p:sp>
        <p:nvSpPr>
          <p:cNvPr id="18" name="Textfeld 47"/>
          <p:cNvSpPr>
            <a:spLocks/>
          </p:cNvSpPr>
          <p:nvPr/>
        </p:nvSpPr>
        <p:spPr bwMode="auto">
          <a:xfrm>
            <a:off x="1949133" y="3431571"/>
            <a:ext cx="1135510" cy="400110"/>
          </a:xfrm>
          <a:prstGeom prst="rect">
            <a:avLst/>
          </a:prstGeom>
          <a:noFill/>
        </p:spPr>
        <p:txBody>
          <a:bodyPr wrap="square" rtlCol="0">
            <a:spAutoFit/>
          </a:bodyPr>
          <a:lstStyle/>
          <a:p>
            <a:pPr>
              <a:defRPr/>
            </a:pPr>
            <a:r>
              <a:rPr lang="de-DE" sz="2000"/>
              <a:t>Orte</a:t>
            </a:r>
            <a:endParaRPr/>
          </a:p>
        </p:txBody>
      </p:sp>
      <p:sp>
        <p:nvSpPr>
          <p:cNvPr id="19" name="Textfeld 48"/>
          <p:cNvSpPr>
            <a:spLocks/>
          </p:cNvSpPr>
          <p:nvPr/>
        </p:nvSpPr>
        <p:spPr bwMode="auto">
          <a:xfrm>
            <a:off x="3333639" y="5249915"/>
            <a:ext cx="2087287" cy="400110"/>
          </a:xfrm>
          <a:prstGeom prst="rect">
            <a:avLst/>
          </a:prstGeom>
          <a:noFill/>
        </p:spPr>
        <p:txBody>
          <a:bodyPr wrap="square" rtlCol="0">
            <a:spAutoFit/>
          </a:bodyPr>
          <a:lstStyle/>
          <a:p>
            <a:pPr algn="ctr">
              <a:defRPr/>
            </a:pPr>
            <a:r>
              <a:rPr lang="de-DE" sz="2000">
                <a:ea typeface="Arial"/>
                <a:cs typeface="Arial"/>
              </a:rPr>
              <a:t>Emotionen</a:t>
            </a:r>
            <a:endParaRPr/>
          </a:p>
        </p:txBody>
      </p:sp>
      <p:pic>
        <p:nvPicPr>
          <p:cNvPr id="20" name="Bild 49"/>
          <p:cNvPicPr>
            <a:picLocks noChangeAspect="1"/>
          </p:cNvPicPr>
          <p:nvPr/>
        </p:nvPicPr>
        <p:blipFill>
          <a:blip r:embed="rId8"/>
          <a:stretch/>
        </p:blipFill>
        <p:spPr bwMode="auto">
          <a:xfrm>
            <a:off x="2135658" y="4051151"/>
            <a:ext cx="1100631" cy="1100631"/>
          </a:xfrm>
          <a:prstGeom prst="rect">
            <a:avLst/>
          </a:prstGeom>
        </p:spPr>
      </p:pic>
      <p:sp>
        <p:nvSpPr>
          <p:cNvPr id="21" name="Textfeld 50"/>
          <p:cNvSpPr>
            <a:spLocks/>
          </p:cNvSpPr>
          <p:nvPr/>
        </p:nvSpPr>
        <p:spPr bwMode="auto">
          <a:xfrm>
            <a:off x="2076337" y="5228935"/>
            <a:ext cx="1409374" cy="400110"/>
          </a:xfrm>
          <a:prstGeom prst="rect">
            <a:avLst/>
          </a:prstGeom>
          <a:noFill/>
        </p:spPr>
        <p:txBody>
          <a:bodyPr wrap="square" rtlCol="0">
            <a:spAutoFit/>
          </a:bodyPr>
          <a:lstStyle/>
          <a:p>
            <a:pPr>
              <a:defRPr/>
            </a:pPr>
            <a:r>
              <a:rPr lang="de-DE" sz="2000"/>
              <a:t>Aktivitäten</a:t>
            </a:r>
            <a:endParaRPr/>
          </a:p>
        </p:txBody>
      </p:sp>
      <p:pic>
        <p:nvPicPr>
          <p:cNvPr id="22" name="Bild 51"/>
          <p:cNvPicPr>
            <a:picLocks noChangeAspect="1"/>
          </p:cNvPicPr>
          <p:nvPr/>
        </p:nvPicPr>
        <p:blipFill>
          <a:blip r:embed="rId9"/>
          <a:stretch/>
        </p:blipFill>
        <p:spPr bwMode="auto">
          <a:xfrm>
            <a:off x="5982827" y="4097442"/>
            <a:ext cx="2330753" cy="1552583"/>
          </a:xfrm>
          <a:prstGeom prst="rect">
            <a:avLst/>
          </a:prstGeom>
        </p:spPr>
      </p:pic>
      <p:sp>
        <p:nvSpPr>
          <p:cNvPr id="23" name="Textfeld 52"/>
          <p:cNvSpPr>
            <a:spLocks/>
          </p:cNvSpPr>
          <p:nvPr/>
        </p:nvSpPr>
        <p:spPr bwMode="auto">
          <a:xfrm>
            <a:off x="8287230" y="4086888"/>
            <a:ext cx="1463093" cy="369332"/>
          </a:xfrm>
          <a:prstGeom prst="rect">
            <a:avLst/>
          </a:prstGeom>
          <a:noFill/>
        </p:spPr>
        <p:txBody>
          <a:bodyPr wrap="none" rtlCol="0">
            <a:spAutoFit/>
          </a:bodyPr>
          <a:lstStyle/>
          <a:p>
            <a:pPr>
              <a:defRPr/>
            </a:pPr>
            <a:r>
              <a:rPr lang="de-DE"/>
              <a:t>Reale Dienste</a:t>
            </a:r>
            <a:endParaRPr/>
          </a:p>
        </p:txBody>
      </p:sp>
      <p:pic>
        <p:nvPicPr>
          <p:cNvPr id="24" name="Bild 8"/>
          <p:cNvPicPr>
            <a:picLocks noChangeAspect="1"/>
          </p:cNvPicPr>
          <p:nvPr/>
        </p:nvPicPr>
        <p:blipFill>
          <a:blip r:embed="rId10">
            <a:clrChange>
              <a:clrFrom>
                <a:srgbClr val="FFFFFF"/>
              </a:clrFrom>
              <a:clrTo>
                <a:srgbClr val="FFFFFF">
                  <a:alpha val="0"/>
                </a:srgbClr>
              </a:clrTo>
            </a:clrChange>
          </a:blip>
          <a:stretch/>
        </p:blipFill>
        <p:spPr bwMode="auto">
          <a:xfrm>
            <a:off x="3758551" y="3345597"/>
            <a:ext cx="1087923" cy="1859589"/>
          </a:xfrm>
          <a:prstGeom prst="rect">
            <a:avLst/>
          </a:prstGeom>
        </p:spPr>
      </p:pic>
      <p:sp>
        <p:nvSpPr>
          <p:cNvPr id="25" name="Pfeil nach rechts 9"/>
          <p:cNvSpPr/>
          <p:nvPr/>
        </p:nvSpPr>
        <p:spPr bwMode="auto">
          <a:xfrm>
            <a:off x="5120431" y="2878285"/>
            <a:ext cx="1380614" cy="953396"/>
          </a:xfrm>
          <a:prstGeom prst="rightArrow">
            <a:avLst>
              <a:gd name="adj1" fmla="val 50000"/>
              <a:gd name="adj2" fmla="val 5000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de-DE"/>
          </a:p>
        </p:txBody>
      </p:sp>
      <p:sp>
        <p:nvSpPr>
          <p:cNvPr id="26" name="Rechteck 24"/>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27" name="Textfeld 25"/>
          <p:cNvSpPr>
            <a:spLocks/>
          </p:cNvSpPr>
          <p:nvPr/>
        </p:nvSpPr>
        <p:spPr bwMode="auto">
          <a:xfrm>
            <a:off x="1649337" y="5768931"/>
            <a:ext cx="8893326" cy="430887"/>
          </a:xfrm>
          <a:prstGeom prst="rect">
            <a:avLst/>
          </a:prstGeom>
          <a:noFill/>
        </p:spPr>
        <p:txBody>
          <a:bodyPr wrap="square" rtlCol="0">
            <a:spAutoFit/>
          </a:bodyPr>
          <a:lstStyle/>
          <a:p>
            <a:pPr>
              <a:defRPr/>
            </a:pPr>
            <a:r>
              <a:rPr lang="en-US" sz="1100"/>
              <a:t>Bilder: https://www.eitdigital.eu/newsroom/blog/article/exploiting-sensors/; Apple Watch Series 4; </a:t>
            </a:r>
            <a:r>
              <a:rPr lang="de-DE" sz="1100"/>
              <a:t>https://de.freepik.com/fotos/hintergrund, Designed by whatwolf; VW Konzern Konzept-Auto; Icons made by </a:t>
            </a:r>
            <a:r>
              <a:rPr lang="de-DE" sz="1100" b="0" i="0"/>
              <a:t>https://www.freepik.com</a:t>
            </a:r>
            <a:endParaRPr lang="en-US"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Bild 6"/>
          <p:cNvPicPr>
            <a:picLocks noChangeAspect="1"/>
          </p:cNvPicPr>
          <p:nvPr/>
        </p:nvPicPr>
        <p:blipFill>
          <a:blip r:embed="rId2"/>
          <a:stretch/>
        </p:blipFill>
        <p:spPr bwMode="auto">
          <a:xfrm>
            <a:off x="1911439" y="1732755"/>
            <a:ext cx="8595051" cy="4077140"/>
          </a:xfrm>
          <a:prstGeom prst="rect">
            <a:avLst/>
          </a:prstGeom>
        </p:spPr>
      </p:pic>
      <p:sp>
        <p:nvSpPr>
          <p:cNvPr id="5" name="Titel 1"/>
          <p:cNvSpPr>
            <a:spLocks noGrp="1"/>
          </p:cNvSpPr>
          <p:nvPr>
            <p:ph type="title"/>
          </p:nvPr>
        </p:nvSpPr>
        <p:spPr bwMode="auto"/>
        <p:txBody>
          <a:bodyPr/>
          <a:lstStyle/>
          <a:p>
            <a:pPr>
              <a:defRPr/>
            </a:pPr>
            <a:r>
              <a:rPr lang="de-DE"/>
              <a:t>Digitalisierung heißt individuelle, automatische Steuerung</a:t>
            </a:r>
            <a:endParaRPr/>
          </a:p>
        </p:txBody>
      </p:sp>
      <p:sp>
        <p:nvSpPr>
          <p:cNvPr id="6" name="Textfeld 3"/>
          <p:cNvSpPr>
            <a:spLocks/>
          </p:cNvSpPr>
          <p:nvPr/>
        </p:nvSpPr>
        <p:spPr bwMode="auto">
          <a:xfrm>
            <a:off x="7716180" y="1716521"/>
            <a:ext cx="2635658" cy="400110"/>
          </a:xfrm>
          <a:prstGeom prst="rect">
            <a:avLst/>
          </a:prstGeom>
          <a:solidFill>
            <a:schemeClr val="bg1"/>
          </a:solidFill>
        </p:spPr>
        <p:txBody>
          <a:bodyPr wrap="none" rtlCol="0">
            <a:spAutoFit/>
          </a:bodyPr>
          <a:lstStyle/>
          <a:p>
            <a:pPr>
              <a:defRPr/>
            </a:pPr>
            <a:r>
              <a:rPr lang="de-DE" sz="2000"/>
              <a:t>Intelligente Werkstücke</a:t>
            </a:r>
            <a:endParaRPr/>
          </a:p>
        </p:txBody>
      </p:sp>
      <p:sp>
        <p:nvSpPr>
          <p:cNvPr id="7" name="Textfeld 4"/>
          <p:cNvSpPr>
            <a:spLocks/>
          </p:cNvSpPr>
          <p:nvPr/>
        </p:nvSpPr>
        <p:spPr bwMode="auto">
          <a:xfrm>
            <a:off x="1911439" y="5409220"/>
            <a:ext cx="2830583" cy="400110"/>
          </a:xfrm>
          <a:prstGeom prst="rect">
            <a:avLst/>
          </a:prstGeom>
          <a:solidFill>
            <a:schemeClr val="bg1"/>
          </a:solidFill>
        </p:spPr>
        <p:txBody>
          <a:bodyPr wrap="none" rtlCol="0">
            <a:spAutoFit/>
          </a:bodyPr>
          <a:lstStyle/>
          <a:p>
            <a:pPr>
              <a:defRPr/>
            </a:pPr>
            <a:r>
              <a:rPr lang="de-DE" sz="2000"/>
              <a:t>Selbststeuernde Prozesse</a:t>
            </a:r>
            <a:endParaRPr/>
          </a:p>
        </p:txBody>
      </p:sp>
      <p:sp>
        <p:nvSpPr>
          <p:cNvPr id="8" name="Textfeld 5"/>
          <p:cNvSpPr>
            <a:spLocks/>
          </p:cNvSpPr>
          <p:nvPr/>
        </p:nvSpPr>
        <p:spPr bwMode="auto">
          <a:xfrm>
            <a:off x="4880865" y="3468540"/>
            <a:ext cx="2062552" cy="523220"/>
          </a:xfrm>
          <a:prstGeom prst="rect">
            <a:avLst/>
          </a:prstGeom>
          <a:solidFill>
            <a:schemeClr val="bg1"/>
          </a:solidFill>
        </p:spPr>
        <p:txBody>
          <a:bodyPr wrap="none" rtlCol="0">
            <a:spAutoFit/>
          </a:bodyPr>
          <a:lstStyle/>
          <a:p>
            <a:pPr>
              <a:defRPr/>
            </a:pPr>
            <a:r>
              <a:rPr lang="de-DE" sz="2800" b="1">
                <a:solidFill>
                  <a:schemeClr val="accent3"/>
                </a:solidFill>
              </a:rPr>
              <a:t>Industrie 4.0</a:t>
            </a:r>
          </a:p>
        </p:txBody>
      </p:sp>
      <p:sp>
        <p:nvSpPr>
          <p:cNvPr id="9" name="Rechteck 7"/>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10" name="Textfeld 8"/>
          <p:cNvSpPr>
            <a:spLocks/>
          </p:cNvSpPr>
          <p:nvPr/>
        </p:nvSpPr>
        <p:spPr bwMode="auto">
          <a:xfrm>
            <a:off x="9653976" y="5796630"/>
            <a:ext cx="1064824" cy="261610"/>
          </a:xfrm>
          <a:prstGeom prst="rect">
            <a:avLst/>
          </a:prstGeom>
          <a:noFill/>
        </p:spPr>
        <p:txBody>
          <a:bodyPr wrap="square" rtlCol="0">
            <a:spAutoFit/>
          </a:bodyPr>
          <a:lstStyle/>
          <a:p>
            <a:pPr>
              <a:defRPr/>
            </a:pPr>
            <a:r>
              <a:rPr lang="en-US" sz="1100"/>
              <a:t>Bild: Siemens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Digitalisierung ...</a:t>
            </a:r>
            <a:endParaRPr/>
          </a:p>
        </p:txBody>
      </p:sp>
      <p:sp>
        <p:nvSpPr>
          <p:cNvPr id="5" name="Rechteck 5"/>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pic>
        <p:nvPicPr>
          <p:cNvPr id="6" name="Grafik 7" descr="Ein Bild, das Text enthält.&#10;&#10;Automatisch generierte Beschreibung"/>
          <p:cNvPicPr>
            <a:picLocks noChangeAspect="1"/>
          </p:cNvPicPr>
          <p:nvPr/>
        </p:nvPicPr>
        <p:blipFill>
          <a:blip r:embed="rId2"/>
          <a:stretch/>
        </p:blipFill>
        <p:spPr bwMode="auto">
          <a:xfrm>
            <a:off x="3428775" y="1534887"/>
            <a:ext cx="4267426" cy="4267426"/>
          </a:xfrm>
          <a:prstGeom prst="rect">
            <a:avLst/>
          </a:prstGeom>
        </p:spPr>
      </p:pic>
      <p:sp>
        <p:nvSpPr>
          <p:cNvPr id="7" name="Textfeld 8"/>
          <p:cNvSpPr>
            <a:spLocks/>
          </p:cNvSpPr>
          <p:nvPr/>
        </p:nvSpPr>
        <p:spPr bwMode="auto">
          <a:xfrm>
            <a:off x="3793883" y="5614043"/>
            <a:ext cx="5693017" cy="261610"/>
          </a:xfrm>
          <a:prstGeom prst="rect">
            <a:avLst/>
          </a:prstGeom>
          <a:noFill/>
        </p:spPr>
        <p:txBody>
          <a:bodyPr wrap="square" rtlCol="0">
            <a:spAutoFit/>
          </a:bodyPr>
          <a:lstStyle/>
          <a:p>
            <a:pPr>
              <a:defRPr/>
            </a:pPr>
            <a:r>
              <a:rPr lang="en-US" sz="1100" dirty="0"/>
              <a:t>Bild: http://www.freepik.com; Designed by stories</a:t>
            </a:r>
            <a:endParaRPr dirty="0"/>
          </a:p>
        </p:txBody>
      </p:sp>
      <p:sp>
        <p:nvSpPr>
          <p:cNvPr id="8" name="Textfeld 4"/>
          <p:cNvSpPr>
            <a:spLocks/>
          </p:cNvSpPr>
          <p:nvPr/>
        </p:nvSpPr>
        <p:spPr bwMode="auto">
          <a:xfrm>
            <a:off x="7059712" y="5213933"/>
            <a:ext cx="4598888" cy="400110"/>
          </a:xfrm>
          <a:prstGeom prst="rect">
            <a:avLst/>
          </a:prstGeom>
          <a:noFill/>
        </p:spPr>
        <p:txBody>
          <a:bodyPr wrap="none" rtlCol="0">
            <a:spAutoFit/>
          </a:bodyPr>
          <a:lstStyle/>
          <a:p>
            <a:pPr>
              <a:defRPr/>
            </a:pPr>
            <a:r>
              <a:rPr lang="de-DE" sz="2000" b="1"/>
              <a:t>Digitalisierung = Neue Arbeitsumgebung?</a:t>
            </a:r>
            <a:endParaRPr/>
          </a:p>
        </p:txBody>
      </p:sp>
      <p:sp>
        <p:nvSpPr>
          <p:cNvPr id="9" name="Textfeld 2"/>
          <p:cNvSpPr>
            <a:spLocks/>
          </p:cNvSpPr>
          <p:nvPr/>
        </p:nvSpPr>
        <p:spPr bwMode="auto">
          <a:xfrm>
            <a:off x="1962446" y="1527305"/>
            <a:ext cx="2009653" cy="400110"/>
          </a:xfrm>
          <a:prstGeom prst="rect">
            <a:avLst/>
          </a:prstGeom>
          <a:noFill/>
        </p:spPr>
        <p:txBody>
          <a:bodyPr wrap="none" rtlCol="0">
            <a:spAutoFit/>
          </a:bodyPr>
          <a:lstStyle/>
          <a:p>
            <a:pPr>
              <a:defRPr/>
            </a:pPr>
            <a:r>
              <a:rPr lang="de-DE" sz="2000" b="1"/>
              <a:t>Beispiel: Internet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Digitalisierung ist Flexibilisierung der gesamten Unternehmung ...</a:t>
            </a:r>
            <a:endParaRPr/>
          </a:p>
        </p:txBody>
      </p:sp>
      <p:pic>
        <p:nvPicPr>
          <p:cNvPr id="5" name="Bild 2"/>
          <p:cNvPicPr>
            <a:picLocks noChangeAspect="1"/>
          </p:cNvPicPr>
          <p:nvPr/>
        </p:nvPicPr>
        <p:blipFill>
          <a:blip r:embed="rId2"/>
          <a:stretch/>
        </p:blipFill>
        <p:spPr bwMode="auto">
          <a:xfrm>
            <a:off x="490643" y="2415100"/>
            <a:ext cx="2716654" cy="2267544"/>
          </a:xfrm>
          <a:prstGeom prst="rect">
            <a:avLst/>
          </a:prstGeom>
        </p:spPr>
      </p:pic>
      <p:sp>
        <p:nvSpPr>
          <p:cNvPr id="6" name="Textfeld 5"/>
          <p:cNvSpPr>
            <a:spLocks/>
          </p:cNvSpPr>
          <p:nvPr/>
        </p:nvSpPr>
        <p:spPr bwMode="auto">
          <a:xfrm>
            <a:off x="935290" y="1987706"/>
            <a:ext cx="1827360" cy="369332"/>
          </a:xfrm>
          <a:prstGeom prst="rect">
            <a:avLst/>
          </a:prstGeom>
          <a:noFill/>
        </p:spPr>
        <p:txBody>
          <a:bodyPr wrap="none" rtlCol="0">
            <a:spAutoFit/>
          </a:bodyPr>
          <a:lstStyle/>
          <a:p>
            <a:pPr>
              <a:defRPr/>
            </a:pPr>
            <a:r>
              <a:rPr lang="de-DE" b="1" dirty="0"/>
              <a:t>von Prozessen ... </a:t>
            </a:r>
            <a:endParaRPr dirty="0"/>
          </a:p>
        </p:txBody>
      </p:sp>
      <p:sp>
        <p:nvSpPr>
          <p:cNvPr id="7" name="Textfeld 6"/>
          <p:cNvSpPr>
            <a:spLocks/>
          </p:cNvSpPr>
          <p:nvPr/>
        </p:nvSpPr>
        <p:spPr bwMode="auto">
          <a:xfrm>
            <a:off x="4853674" y="1987705"/>
            <a:ext cx="1341778" cy="369332"/>
          </a:xfrm>
          <a:prstGeom prst="rect">
            <a:avLst/>
          </a:prstGeom>
          <a:noFill/>
        </p:spPr>
        <p:txBody>
          <a:bodyPr wrap="none" rtlCol="0">
            <a:spAutoFit/>
          </a:bodyPr>
          <a:lstStyle/>
          <a:p>
            <a:pPr>
              <a:defRPr/>
            </a:pPr>
            <a:r>
              <a:rPr lang="de-DE" b="1" dirty="0"/>
              <a:t>... zu Teams </a:t>
            </a:r>
            <a:endParaRPr dirty="0"/>
          </a:p>
        </p:txBody>
      </p:sp>
      <p:sp>
        <p:nvSpPr>
          <p:cNvPr id="10" name="Textfeld 8"/>
          <p:cNvSpPr>
            <a:spLocks/>
          </p:cNvSpPr>
          <p:nvPr/>
        </p:nvSpPr>
        <p:spPr bwMode="auto">
          <a:xfrm>
            <a:off x="8254680" y="1987705"/>
            <a:ext cx="2578335" cy="369332"/>
          </a:xfrm>
          <a:prstGeom prst="rect">
            <a:avLst/>
          </a:prstGeom>
          <a:noFill/>
        </p:spPr>
        <p:txBody>
          <a:bodyPr wrap="none" rtlCol="0">
            <a:spAutoFit/>
          </a:bodyPr>
          <a:lstStyle/>
          <a:p>
            <a:pPr>
              <a:defRPr/>
            </a:pPr>
            <a:r>
              <a:rPr lang="de-DE" b="1" dirty="0"/>
              <a:t>... und mobilem Arbeiten</a:t>
            </a:r>
            <a:endParaRPr dirty="0"/>
          </a:p>
        </p:txBody>
      </p:sp>
      <p:sp>
        <p:nvSpPr>
          <p:cNvPr id="14" name="Rechteck 13"/>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16" name="Textfeld 15">
            <a:extLst>
              <a:ext uri="{FF2B5EF4-FFF2-40B4-BE49-F238E27FC236}">
                <a16:creationId xmlns:a16="http://schemas.microsoft.com/office/drawing/2014/main" id="{0B419852-51B9-454F-A9E0-A217DE52485C}"/>
              </a:ext>
            </a:extLst>
          </p:cNvPr>
          <p:cNvSpPr txBox="1"/>
          <p:nvPr/>
        </p:nvSpPr>
        <p:spPr>
          <a:xfrm>
            <a:off x="335360" y="4663606"/>
            <a:ext cx="6096000" cy="261610"/>
          </a:xfrm>
          <a:prstGeom prst="rect">
            <a:avLst/>
          </a:prstGeom>
          <a:noFill/>
        </p:spPr>
        <p:txBody>
          <a:bodyPr wrap="square">
            <a:spAutoFit/>
          </a:bodyPr>
          <a:lstStyle/>
          <a:p>
            <a:r>
              <a:rPr lang="de-DE" sz="1100" dirty="0"/>
              <a:t>Bild: http://www.freepik.com; </a:t>
            </a:r>
            <a:r>
              <a:rPr lang="de-DE" sz="1100" dirty="0" err="1"/>
              <a:t>Designed</a:t>
            </a:r>
            <a:r>
              <a:rPr lang="de-DE" sz="1100" dirty="0"/>
              <a:t> by </a:t>
            </a:r>
            <a:r>
              <a:rPr lang="de-DE" sz="1100" dirty="0" err="1"/>
              <a:t>Freepik</a:t>
            </a:r>
            <a:endParaRPr lang="de-DE" sz="1100" dirty="0"/>
          </a:p>
        </p:txBody>
      </p:sp>
      <p:pic>
        <p:nvPicPr>
          <p:cNvPr id="3" name="Grafik 2">
            <a:extLst>
              <a:ext uri="{FF2B5EF4-FFF2-40B4-BE49-F238E27FC236}">
                <a16:creationId xmlns:a16="http://schemas.microsoft.com/office/drawing/2014/main" id="{BB6DCA22-808F-4154-B9C3-EA9F7691F6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1744" y="2415100"/>
            <a:ext cx="3465639" cy="2267544"/>
          </a:xfrm>
          <a:prstGeom prst="rect">
            <a:avLst/>
          </a:prstGeom>
        </p:spPr>
      </p:pic>
      <p:sp>
        <p:nvSpPr>
          <p:cNvPr id="17" name="Textfeld 16">
            <a:extLst>
              <a:ext uri="{FF2B5EF4-FFF2-40B4-BE49-F238E27FC236}">
                <a16:creationId xmlns:a16="http://schemas.microsoft.com/office/drawing/2014/main" id="{1995AFF5-809C-4D92-BDCA-B88EBB1A653D}"/>
              </a:ext>
            </a:extLst>
          </p:cNvPr>
          <p:cNvSpPr txBox="1"/>
          <p:nvPr/>
        </p:nvSpPr>
        <p:spPr bwMode="auto">
          <a:xfrm>
            <a:off x="3675584" y="4663606"/>
            <a:ext cx="6096000" cy="261610"/>
          </a:xfrm>
          <a:prstGeom prst="rect">
            <a:avLst/>
          </a:prstGeom>
          <a:noFill/>
        </p:spPr>
        <p:txBody>
          <a:bodyPr wrap="square">
            <a:spAutoFit/>
          </a:bodyPr>
          <a:lstStyle/>
          <a:p>
            <a:r>
              <a:rPr lang="de-DE" sz="1100" dirty="0"/>
              <a:t>Bild: http://www.freepik.com; </a:t>
            </a:r>
            <a:r>
              <a:rPr lang="de-DE" sz="1100" dirty="0" err="1"/>
              <a:t>Designed</a:t>
            </a:r>
            <a:r>
              <a:rPr lang="de-DE" sz="1100" dirty="0"/>
              <a:t> by rawpixel.com</a:t>
            </a:r>
          </a:p>
        </p:txBody>
      </p:sp>
      <p:pic>
        <p:nvPicPr>
          <p:cNvPr id="18" name="Grafik 17" descr="Ein Bild, das Text, computer, drinnen, Computer enthält.&#10;&#10;Automatisch generierte Beschreibung">
            <a:extLst>
              <a:ext uri="{FF2B5EF4-FFF2-40B4-BE49-F238E27FC236}">
                <a16:creationId xmlns:a16="http://schemas.microsoft.com/office/drawing/2014/main" id="{2426AA94-A1BF-4F2A-B71F-B552CE4FF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1830" y="2415099"/>
            <a:ext cx="3404037" cy="2267545"/>
          </a:xfrm>
          <a:prstGeom prst="rect">
            <a:avLst/>
          </a:prstGeom>
        </p:spPr>
      </p:pic>
      <p:sp>
        <p:nvSpPr>
          <p:cNvPr id="22" name="Textfeld 21">
            <a:extLst>
              <a:ext uri="{FF2B5EF4-FFF2-40B4-BE49-F238E27FC236}">
                <a16:creationId xmlns:a16="http://schemas.microsoft.com/office/drawing/2014/main" id="{366DC489-2104-4A01-9DDD-F6ADE06FAF49}"/>
              </a:ext>
            </a:extLst>
          </p:cNvPr>
          <p:cNvSpPr txBox="1"/>
          <p:nvPr/>
        </p:nvSpPr>
        <p:spPr>
          <a:xfrm>
            <a:off x="7752184" y="4679226"/>
            <a:ext cx="6096000" cy="261610"/>
          </a:xfrm>
          <a:prstGeom prst="rect">
            <a:avLst/>
          </a:prstGeom>
          <a:noFill/>
        </p:spPr>
        <p:txBody>
          <a:bodyPr wrap="square">
            <a:spAutoFit/>
          </a:bodyPr>
          <a:lstStyle/>
          <a:p>
            <a:r>
              <a:rPr lang="de-DE" sz="1100" dirty="0"/>
              <a:t>Bild: http://www.freepik.com; </a:t>
            </a:r>
            <a:r>
              <a:rPr lang="de-DE" sz="1100" dirty="0" err="1"/>
              <a:t>Designed</a:t>
            </a:r>
            <a:r>
              <a:rPr lang="de-DE" sz="1100" dirty="0"/>
              <a:t> by </a:t>
            </a:r>
            <a:r>
              <a:rPr lang="de-DE" sz="1100" dirty="0" err="1"/>
              <a:t>gstudioimagen</a:t>
            </a:r>
            <a:endParaRPr lang="de-DE" sz="1100" dirty="0"/>
          </a:p>
        </p:txBody>
      </p:sp>
      <p:pic>
        <p:nvPicPr>
          <p:cNvPr id="13" name="Bild 9">
            <a:extLst>
              <a:ext uri="{FF2B5EF4-FFF2-40B4-BE49-F238E27FC236}">
                <a16:creationId xmlns:a16="http://schemas.microsoft.com/office/drawing/2014/main" id="{EF812841-D2E0-46DB-8319-F6BC3FE53395}"/>
              </a:ext>
            </a:extLst>
          </p:cNvPr>
          <p:cNvPicPr>
            <a:picLocks noChangeAspect="1"/>
          </p:cNvPicPr>
          <p:nvPr/>
        </p:nvPicPr>
        <p:blipFill>
          <a:blip r:embed="rId5"/>
          <a:stretch/>
        </p:blipFill>
        <p:spPr bwMode="auto">
          <a:xfrm>
            <a:off x="10947037" y="3859693"/>
            <a:ext cx="944879" cy="934718"/>
          </a:xfrm>
          <a:prstGeom prst="ellipse">
            <a:avLst/>
          </a:prstGeom>
        </p:spPr>
      </p:pic>
    </p:spTree>
    <p:extLst>
      <p:ext uri="{BB962C8B-B14F-4D97-AF65-F5344CB8AC3E}">
        <p14:creationId xmlns:p14="http://schemas.microsoft.com/office/powerpoint/2010/main" val="2025470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Rechteck 1">
            <a:extLst>
              <a:ext uri="{FF2B5EF4-FFF2-40B4-BE49-F238E27FC236}">
                <a16:creationId xmlns:a16="http://schemas.microsoft.com/office/drawing/2014/main" id="{F03F1455-FEE5-47AE-A763-3F2B826EA53D}"/>
              </a:ext>
            </a:extLst>
          </p:cNvPr>
          <p:cNvSpPr/>
          <p:nvPr/>
        </p:nvSpPr>
        <p:spPr>
          <a:xfrm>
            <a:off x="6838355" y="1772816"/>
            <a:ext cx="4669713" cy="3707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6EBAF81E-6FEA-4B26-944A-3D2D5FACC9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370" y="2074372"/>
            <a:ext cx="6100109" cy="3812568"/>
          </a:xfrm>
          <a:prstGeom prst="rect">
            <a:avLst/>
          </a:prstGeom>
        </p:spPr>
      </p:pic>
      <p:sp>
        <p:nvSpPr>
          <p:cNvPr id="4" name="Titel 1"/>
          <p:cNvSpPr>
            <a:spLocks noGrp="1"/>
          </p:cNvSpPr>
          <p:nvPr>
            <p:ph type="title"/>
          </p:nvPr>
        </p:nvSpPr>
        <p:spPr bwMode="auto">
          <a:xfrm>
            <a:off x="651370" y="176339"/>
            <a:ext cx="10802416" cy="1325563"/>
          </a:xfrm>
        </p:spPr>
        <p:txBody>
          <a:bodyPr/>
          <a:lstStyle/>
          <a:p>
            <a:pPr>
              <a:defRPr/>
            </a:pPr>
            <a:r>
              <a:rPr lang="de-DE" dirty="0"/>
              <a:t>Digitalisierung verändert die Zusammenarbeit.</a:t>
            </a:r>
            <a:endParaRPr dirty="0"/>
          </a:p>
        </p:txBody>
      </p:sp>
      <p:sp>
        <p:nvSpPr>
          <p:cNvPr id="5" name="Textfeld 2"/>
          <p:cNvSpPr>
            <a:spLocks/>
          </p:cNvSpPr>
          <p:nvPr/>
        </p:nvSpPr>
        <p:spPr bwMode="auto">
          <a:xfrm>
            <a:off x="1066247" y="1674726"/>
            <a:ext cx="5270354" cy="369332"/>
          </a:xfrm>
          <a:prstGeom prst="rect">
            <a:avLst/>
          </a:prstGeom>
          <a:noFill/>
        </p:spPr>
        <p:txBody>
          <a:bodyPr wrap="none" rtlCol="0">
            <a:spAutoFit/>
          </a:bodyPr>
          <a:lstStyle/>
          <a:p>
            <a:pPr>
              <a:defRPr/>
            </a:pPr>
            <a:r>
              <a:rPr lang="de-DE" b="1" dirty="0">
                <a:solidFill>
                  <a:schemeClr val="accent1">
                    <a:lumMod val="75000"/>
                  </a:schemeClr>
                </a:solidFill>
              </a:rPr>
              <a:t>Digitalisierung ist Kooperation: auch in Arbeitswelten</a:t>
            </a:r>
            <a:endParaRPr dirty="0"/>
          </a:p>
        </p:txBody>
      </p:sp>
      <p:sp>
        <p:nvSpPr>
          <p:cNvPr id="7" name="Textfeld 4"/>
          <p:cNvSpPr>
            <a:spLocks/>
          </p:cNvSpPr>
          <p:nvPr/>
        </p:nvSpPr>
        <p:spPr bwMode="auto">
          <a:xfrm>
            <a:off x="6835022" y="4420854"/>
            <a:ext cx="1445717" cy="400110"/>
          </a:xfrm>
          <a:prstGeom prst="rect">
            <a:avLst/>
          </a:prstGeom>
          <a:solidFill>
            <a:schemeClr val="bg1"/>
          </a:solidFill>
        </p:spPr>
        <p:txBody>
          <a:bodyPr wrap="none" rtlCol="0">
            <a:spAutoFit/>
          </a:bodyPr>
          <a:lstStyle/>
          <a:p>
            <a:pPr>
              <a:defRPr/>
            </a:pPr>
            <a:r>
              <a:rPr lang="de-DE" sz="2000" dirty="0"/>
              <a:t>Transparenz</a:t>
            </a:r>
            <a:endParaRPr dirty="0"/>
          </a:p>
        </p:txBody>
      </p:sp>
      <p:sp>
        <p:nvSpPr>
          <p:cNvPr id="8" name="Textfeld 5"/>
          <p:cNvSpPr>
            <a:spLocks/>
          </p:cNvSpPr>
          <p:nvPr/>
        </p:nvSpPr>
        <p:spPr bwMode="auto">
          <a:xfrm>
            <a:off x="6809193" y="3412456"/>
            <a:ext cx="1227837" cy="400110"/>
          </a:xfrm>
          <a:prstGeom prst="rect">
            <a:avLst/>
          </a:prstGeom>
          <a:solidFill>
            <a:schemeClr val="bg1"/>
          </a:solidFill>
        </p:spPr>
        <p:txBody>
          <a:bodyPr wrap="none" rtlCol="0">
            <a:spAutoFit/>
          </a:bodyPr>
          <a:lstStyle/>
          <a:p>
            <a:pPr>
              <a:defRPr/>
            </a:pPr>
            <a:r>
              <a:rPr lang="de-DE" sz="2000" dirty="0"/>
              <a:t>Vertrauen</a:t>
            </a:r>
            <a:endParaRPr dirty="0"/>
          </a:p>
        </p:txBody>
      </p:sp>
      <p:sp>
        <p:nvSpPr>
          <p:cNvPr id="9" name="Textfeld 6"/>
          <p:cNvSpPr>
            <a:spLocks/>
          </p:cNvSpPr>
          <p:nvPr/>
        </p:nvSpPr>
        <p:spPr bwMode="auto">
          <a:xfrm>
            <a:off x="6829590" y="3918761"/>
            <a:ext cx="1497333" cy="400110"/>
          </a:xfrm>
          <a:prstGeom prst="rect">
            <a:avLst/>
          </a:prstGeom>
          <a:solidFill>
            <a:schemeClr val="bg1"/>
          </a:solidFill>
        </p:spPr>
        <p:txBody>
          <a:bodyPr wrap="none" rtlCol="0">
            <a:spAutoFit/>
          </a:bodyPr>
          <a:lstStyle/>
          <a:p>
            <a:pPr>
              <a:defRPr/>
            </a:pPr>
            <a:r>
              <a:rPr lang="de-DE" sz="2000"/>
              <a:t>soziale Nähe</a:t>
            </a:r>
            <a:endParaRPr/>
          </a:p>
        </p:txBody>
      </p:sp>
      <p:sp>
        <p:nvSpPr>
          <p:cNvPr id="10" name="Textfeld 7"/>
          <p:cNvSpPr>
            <a:spLocks/>
          </p:cNvSpPr>
          <p:nvPr/>
        </p:nvSpPr>
        <p:spPr bwMode="auto">
          <a:xfrm>
            <a:off x="6829590" y="2906151"/>
            <a:ext cx="2069284" cy="400110"/>
          </a:xfrm>
          <a:prstGeom prst="rect">
            <a:avLst/>
          </a:prstGeom>
          <a:solidFill>
            <a:schemeClr val="bg1"/>
          </a:solidFill>
        </p:spPr>
        <p:txBody>
          <a:bodyPr wrap="none" rtlCol="0">
            <a:spAutoFit/>
          </a:bodyPr>
          <a:lstStyle/>
          <a:p>
            <a:pPr>
              <a:defRPr/>
            </a:pPr>
            <a:r>
              <a:rPr lang="de-DE" sz="2000"/>
              <a:t>gemeinsame Ziele</a:t>
            </a:r>
          </a:p>
        </p:txBody>
      </p:sp>
      <p:sp>
        <p:nvSpPr>
          <p:cNvPr id="11" name="Textfeld 8"/>
          <p:cNvSpPr>
            <a:spLocks/>
          </p:cNvSpPr>
          <p:nvPr/>
        </p:nvSpPr>
        <p:spPr bwMode="auto">
          <a:xfrm>
            <a:off x="6829590" y="2399846"/>
            <a:ext cx="2294603" cy="400110"/>
          </a:xfrm>
          <a:prstGeom prst="rect">
            <a:avLst/>
          </a:prstGeom>
          <a:solidFill>
            <a:schemeClr val="bg1"/>
          </a:solidFill>
        </p:spPr>
        <p:txBody>
          <a:bodyPr wrap="none" rtlCol="0">
            <a:spAutoFit/>
          </a:bodyPr>
          <a:lstStyle/>
          <a:p>
            <a:pPr>
              <a:defRPr/>
            </a:pPr>
            <a:r>
              <a:rPr lang="de-DE" sz="2000" dirty="0"/>
              <a:t>Eigenverantwortung</a:t>
            </a:r>
            <a:endParaRPr dirty="0"/>
          </a:p>
        </p:txBody>
      </p:sp>
      <p:pic>
        <p:nvPicPr>
          <p:cNvPr id="12" name="Bild 9"/>
          <p:cNvPicPr>
            <a:picLocks noChangeAspect="1"/>
          </p:cNvPicPr>
          <p:nvPr/>
        </p:nvPicPr>
        <p:blipFill>
          <a:blip r:embed="rId4"/>
          <a:stretch/>
        </p:blipFill>
        <p:spPr bwMode="auto">
          <a:xfrm>
            <a:off x="10076477" y="4440788"/>
            <a:ext cx="1062079" cy="400050"/>
          </a:xfrm>
          <a:prstGeom prst="rect">
            <a:avLst/>
          </a:prstGeom>
        </p:spPr>
      </p:pic>
      <p:pic>
        <p:nvPicPr>
          <p:cNvPr id="13" name="Picture 6" descr="http://t2.gstatic.com/images?q=tbn:WnsmOCuSOUlvmM:http://www.socsci.uci.edu/ssarc/facebook_pic.jpg"/>
          <p:cNvPicPr>
            <a:picLocks noChangeAspect="1" noChangeArrowheads="1"/>
          </p:cNvPicPr>
          <p:nvPr/>
        </p:nvPicPr>
        <p:blipFill>
          <a:blip r:embed="rId5"/>
          <a:stretch/>
        </p:blipFill>
        <p:spPr bwMode="auto">
          <a:xfrm>
            <a:off x="10066993" y="3007644"/>
            <a:ext cx="1071563" cy="400050"/>
          </a:xfrm>
          <a:prstGeom prst="rect">
            <a:avLst/>
          </a:prstGeom>
          <a:noFill/>
        </p:spPr>
      </p:pic>
      <p:pic>
        <p:nvPicPr>
          <p:cNvPr id="14" name="Picture 4"/>
          <p:cNvPicPr>
            <a:picLocks noChangeAspect="1" noChangeArrowheads="1"/>
          </p:cNvPicPr>
          <p:nvPr/>
        </p:nvPicPr>
        <p:blipFill>
          <a:blip r:embed="rId6"/>
          <a:stretch/>
        </p:blipFill>
        <p:spPr bwMode="auto">
          <a:xfrm>
            <a:off x="10019337" y="2462915"/>
            <a:ext cx="1166873" cy="437589"/>
          </a:xfrm>
          <a:prstGeom prst="rect">
            <a:avLst/>
          </a:prstGeom>
          <a:noFill/>
          <a:ln w="9525">
            <a:noFill/>
            <a:miter lim="800000"/>
            <a:headEnd/>
            <a:tailEnd/>
          </a:ln>
        </p:spPr>
      </p:pic>
      <p:pic>
        <p:nvPicPr>
          <p:cNvPr id="15" name="Picture 6" descr="Logo Wikipedia"/>
          <p:cNvPicPr>
            <a:picLocks noChangeAspect="1" noChangeArrowheads="1"/>
          </p:cNvPicPr>
          <p:nvPr/>
        </p:nvPicPr>
        <p:blipFill>
          <a:blip r:embed="rId7"/>
          <a:stretch/>
        </p:blipFill>
        <p:spPr bwMode="auto">
          <a:xfrm>
            <a:off x="10182998" y="3500155"/>
            <a:ext cx="849035" cy="849035"/>
          </a:xfrm>
          <a:prstGeom prst="rect">
            <a:avLst/>
          </a:prstGeom>
          <a:noFill/>
        </p:spPr>
      </p:pic>
      <p:sp>
        <p:nvSpPr>
          <p:cNvPr id="16" name="Rechteck 13"/>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18" name="Textfeld 17">
            <a:extLst>
              <a:ext uri="{FF2B5EF4-FFF2-40B4-BE49-F238E27FC236}">
                <a16:creationId xmlns:a16="http://schemas.microsoft.com/office/drawing/2014/main" id="{042D93BD-70D8-4B17-9CBC-A3C772811426}"/>
              </a:ext>
            </a:extLst>
          </p:cNvPr>
          <p:cNvSpPr txBox="1"/>
          <p:nvPr/>
        </p:nvSpPr>
        <p:spPr>
          <a:xfrm>
            <a:off x="911424" y="5410968"/>
            <a:ext cx="6096000" cy="261610"/>
          </a:xfrm>
          <a:prstGeom prst="rect">
            <a:avLst/>
          </a:prstGeom>
          <a:noFill/>
        </p:spPr>
        <p:txBody>
          <a:bodyPr wrap="square">
            <a:spAutoFit/>
          </a:bodyPr>
          <a:lstStyle/>
          <a:p>
            <a:r>
              <a:rPr lang="de-DE" sz="1100" dirty="0"/>
              <a:t>Bild: http://www.freepik.com; </a:t>
            </a:r>
            <a:r>
              <a:rPr lang="de-DE" sz="1100" dirty="0" err="1"/>
              <a:t>Designed</a:t>
            </a:r>
            <a:r>
              <a:rPr lang="de-DE" sz="1100" dirty="0"/>
              <a:t> by </a:t>
            </a:r>
            <a:r>
              <a:rPr lang="de-DE" sz="1100" dirty="0" err="1"/>
              <a:t>pch.vector</a:t>
            </a:r>
            <a:r>
              <a:rPr lang="de-DE" sz="1100" dirty="0"/>
              <a:t> </a:t>
            </a:r>
          </a:p>
        </p:txBody>
      </p:sp>
    </p:spTree>
    <p:extLst>
      <p:ext uri="{BB962C8B-B14F-4D97-AF65-F5344CB8AC3E}">
        <p14:creationId xmlns:p14="http://schemas.microsoft.com/office/powerpoint/2010/main" val="3492481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Nach oben gekrümmter Pfeil 12"/>
          <p:cNvSpPr/>
          <p:nvPr/>
        </p:nvSpPr>
        <p:spPr bwMode="auto">
          <a:xfrm rot="645756">
            <a:off x="2998838" y="4301537"/>
            <a:ext cx="4990476" cy="1852297"/>
          </a:xfrm>
          <a:prstGeom prst="curvedUpArrow">
            <a:avLst>
              <a:gd name="adj1" fmla="val 25000"/>
              <a:gd name="adj2" fmla="val 50000"/>
              <a:gd name="adj3" fmla="val 25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defRPr/>
            </a:pPr>
            <a:endParaRPr lang="de-DE">
              <a:solidFill>
                <a:schemeClr val="tx1"/>
              </a:solidFill>
            </a:endParaRPr>
          </a:p>
        </p:txBody>
      </p:sp>
      <p:sp>
        <p:nvSpPr>
          <p:cNvPr id="5" name="Titel 1"/>
          <p:cNvSpPr>
            <a:spLocks noGrp="1"/>
          </p:cNvSpPr>
          <p:nvPr>
            <p:ph type="title"/>
          </p:nvPr>
        </p:nvSpPr>
        <p:spPr bwMode="auto"/>
        <p:txBody>
          <a:bodyPr/>
          <a:lstStyle/>
          <a:p>
            <a:pPr>
              <a:defRPr/>
            </a:pPr>
            <a:r>
              <a:rPr lang="de-DE"/>
              <a:t>Digitalisierung ist gesellschaftlicher Wandel </a:t>
            </a:r>
            <a:endParaRPr/>
          </a:p>
        </p:txBody>
      </p:sp>
      <p:sp>
        <p:nvSpPr>
          <p:cNvPr id="6" name="Textfeld 5"/>
          <p:cNvSpPr>
            <a:spLocks/>
          </p:cNvSpPr>
          <p:nvPr/>
        </p:nvSpPr>
        <p:spPr bwMode="auto">
          <a:xfrm>
            <a:off x="7896200" y="3645024"/>
            <a:ext cx="2088713" cy="400110"/>
          </a:xfrm>
          <a:prstGeom prst="rect">
            <a:avLst/>
          </a:prstGeom>
          <a:noFill/>
        </p:spPr>
        <p:txBody>
          <a:bodyPr wrap="none" rtlCol="0">
            <a:spAutoFit/>
          </a:bodyPr>
          <a:lstStyle/>
          <a:p>
            <a:pPr>
              <a:defRPr/>
            </a:pPr>
            <a:r>
              <a:rPr lang="de-DE" sz="2000" dirty="0"/>
              <a:t>„Webgesellschaft“</a:t>
            </a:r>
            <a:endParaRPr dirty="0"/>
          </a:p>
        </p:txBody>
      </p:sp>
      <p:sp>
        <p:nvSpPr>
          <p:cNvPr id="9" name="Textfeld 3"/>
          <p:cNvSpPr>
            <a:spLocks/>
          </p:cNvSpPr>
          <p:nvPr/>
        </p:nvSpPr>
        <p:spPr bwMode="auto">
          <a:xfrm>
            <a:off x="1574213" y="3304370"/>
            <a:ext cx="1974067" cy="400110"/>
          </a:xfrm>
          <a:prstGeom prst="rect">
            <a:avLst/>
          </a:prstGeom>
          <a:noFill/>
        </p:spPr>
        <p:txBody>
          <a:bodyPr wrap="none" rtlCol="0">
            <a:spAutoFit/>
          </a:bodyPr>
          <a:lstStyle/>
          <a:p>
            <a:pPr>
              <a:defRPr/>
            </a:pPr>
            <a:r>
              <a:rPr lang="de-DE" sz="2000" dirty="0"/>
              <a:t>Agrargesellschaft</a:t>
            </a:r>
            <a:endParaRPr dirty="0"/>
          </a:p>
        </p:txBody>
      </p:sp>
      <p:sp>
        <p:nvSpPr>
          <p:cNvPr id="11" name="Textfeld 4"/>
          <p:cNvSpPr>
            <a:spLocks/>
          </p:cNvSpPr>
          <p:nvPr/>
        </p:nvSpPr>
        <p:spPr bwMode="auto">
          <a:xfrm>
            <a:off x="4363398" y="2919387"/>
            <a:ext cx="2340641" cy="400110"/>
          </a:xfrm>
          <a:prstGeom prst="rect">
            <a:avLst/>
          </a:prstGeom>
          <a:noFill/>
        </p:spPr>
        <p:txBody>
          <a:bodyPr wrap="none" rtlCol="0">
            <a:spAutoFit/>
          </a:bodyPr>
          <a:lstStyle/>
          <a:p>
            <a:pPr>
              <a:defRPr/>
            </a:pPr>
            <a:r>
              <a:rPr lang="de-DE" sz="2000" dirty="0"/>
              <a:t>Industriegesellschaft</a:t>
            </a:r>
            <a:endParaRPr dirty="0"/>
          </a:p>
        </p:txBody>
      </p:sp>
      <p:sp>
        <p:nvSpPr>
          <p:cNvPr id="14" name="Textfeld 2"/>
          <p:cNvSpPr>
            <a:spLocks/>
          </p:cNvSpPr>
          <p:nvPr/>
        </p:nvSpPr>
        <p:spPr bwMode="auto">
          <a:xfrm>
            <a:off x="7842300" y="4142726"/>
            <a:ext cx="2465675" cy="1015663"/>
          </a:xfrm>
          <a:prstGeom prst="rect">
            <a:avLst/>
          </a:prstGeom>
          <a:noFill/>
        </p:spPr>
        <p:txBody>
          <a:bodyPr wrap="none" rtlCol="0">
            <a:spAutoFit/>
          </a:bodyPr>
          <a:lstStyle/>
          <a:p>
            <a:pPr marL="197832" indent="-197832">
              <a:buFont typeface="Arial"/>
              <a:buChar char="•"/>
              <a:defRPr/>
            </a:pPr>
            <a:r>
              <a:rPr lang="de-DE" sz="2000" dirty="0"/>
              <a:t>neue Lebensformen</a:t>
            </a:r>
            <a:endParaRPr dirty="0"/>
          </a:p>
          <a:p>
            <a:pPr marL="197832" indent="-197832">
              <a:buFont typeface="Arial"/>
              <a:buChar char="•"/>
              <a:defRPr/>
            </a:pPr>
            <a:r>
              <a:rPr lang="de-DE" sz="2000" dirty="0"/>
              <a:t>neue Lebenswelten</a:t>
            </a:r>
            <a:endParaRPr dirty="0"/>
          </a:p>
          <a:p>
            <a:pPr marL="197832" indent="-197832">
              <a:buFont typeface="Arial"/>
              <a:buChar char="•"/>
              <a:defRPr/>
            </a:pPr>
            <a:r>
              <a:rPr lang="de-DE" sz="2000" dirty="0"/>
              <a:t>neue Unternehmen</a:t>
            </a:r>
            <a:endParaRPr dirty="0"/>
          </a:p>
        </p:txBody>
      </p:sp>
      <p:sp>
        <p:nvSpPr>
          <p:cNvPr id="15" name="Textfeld 7"/>
          <p:cNvSpPr>
            <a:spLocks/>
          </p:cNvSpPr>
          <p:nvPr/>
        </p:nvSpPr>
        <p:spPr bwMode="auto">
          <a:xfrm>
            <a:off x="3707705" y="1600666"/>
            <a:ext cx="2840201" cy="1015663"/>
          </a:xfrm>
          <a:prstGeom prst="rect">
            <a:avLst/>
          </a:prstGeom>
          <a:noFill/>
        </p:spPr>
        <p:txBody>
          <a:bodyPr wrap="none" rtlCol="0">
            <a:spAutoFit/>
          </a:bodyPr>
          <a:lstStyle/>
          <a:p>
            <a:pPr marL="214313" indent="-214313">
              <a:buFont typeface="Arial"/>
              <a:buChar char="•"/>
              <a:defRPr/>
            </a:pPr>
            <a:r>
              <a:rPr lang="de-DE" sz="2000"/>
              <a:t>Massenproduktion</a:t>
            </a:r>
            <a:endParaRPr/>
          </a:p>
          <a:p>
            <a:pPr marL="214313" indent="-214313">
              <a:buFont typeface="Arial"/>
              <a:buChar char="•"/>
              <a:defRPr/>
            </a:pPr>
            <a:r>
              <a:rPr lang="de-DE" sz="2000"/>
              <a:t>Massenprodukte</a:t>
            </a:r>
            <a:endParaRPr/>
          </a:p>
          <a:p>
            <a:pPr marL="214313" indent="-214313">
              <a:buFont typeface="Arial"/>
              <a:buChar char="•"/>
              <a:defRPr/>
            </a:pPr>
            <a:r>
              <a:rPr lang="de-DE" sz="2000"/>
              <a:t>Massenkommunikation</a:t>
            </a:r>
            <a:endParaRPr/>
          </a:p>
        </p:txBody>
      </p:sp>
      <p:sp>
        <p:nvSpPr>
          <p:cNvPr id="16" name="Rechteck 13"/>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pic>
        <p:nvPicPr>
          <p:cNvPr id="17" name="Grafik 16">
            <a:extLst>
              <a:ext uri="{FF2B5EF4-FFF2-40B4-BE49-F238E27FC236}">
                <a16:creationId xmlns:a16="http://schemas.microsoft.com/office/drawing/2014/main" id="{40BB44C7-6990-41D1-A837-0389C17082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409854" y="1412776"/>
            <a:ext cx="2294728" cy="1529819"/>
          </a:xfrm>
          <a:prstGeom prst="rect">
            <a:avLst/>
          </a:prstGeom>
        </p:spPr>
      </p:pic>
      <p:sp>
        <p:nvSpPr>
          <p:cNvPr id="18" name="Textfeld 17">
            <a:extLst>
              <a:ext uri="{FF2B5EF4-FFF2-40B4-BE49-F238E27FC236}">
                <a16:creationId xmlns:a16="http://schemas.microsoft.com/office/drawing/2014/main" id="{E1660C57-F1E1-4BB1-8D83-DED4A6DB380A}"/>
              </a:ext>
            </a:extLst>
          </p:cNvPr>
          <p:cNvSpPr txBox="1"/>
          <p:nvPr/>
        </p:nvSpPr>
        <p:spPr bwMode="auto">
          <a:xfrm>
            <a:off x="1330751" y="2903999"/>
            <a:ext cx="2460993" cy="430887"/>
          </a:xfrm>
          <a:prstGeom prst="rect">
            <a:avLst/>
          </a:prstGeom>
          <a:noFill/>
        </p:spPr>
        <p:txBody>
          <a:bodyPr wrap="square">
            <a:spAutoFit/>
          </a:bodyPr>
          <a:lstStyle/>
          <a:p>
            <a:r>
              <a:rPr lang="de-DE" sz="1100" dirty="0"/>
              <a:t>Bild: http://www.freepik.com; </a:t>
            </a:r>
          </a:p>
          <a:p>
            <a:r>
              <a:rPr lang="de-DE" sz="1100" dirty="0" err="1"/>
              <a:t>Designed</a:t>
            </a:r>
            <a:r>
              <a:rPr lang="de-DE" sz="1100" dirty="0"/>
              <a:t> by </a:t>
            </a:r>
            <a:r>
              <a:rPr lang="de-DE" sz="1100" dirty="0" err="1"/>
              <a:t>azerbaijan_stockers</a:t>
            </a:r>
            <a:r>
              <a:rPr lang="de-DE" sz="1100" dirty="0"/>
              <a:t> </a:t>
            </a:r>
          </a:p>
        </p:txBody>
      </p:sp>
      <p:pic>
        <p:nvPicPr>
          <p:cNvPr id="19" name="Grafik 18" descr="Ein Bild, das Transport, Löffelbagger enthält.&#10;&#10;Automatisch generierte Beschreibung">
            <a:extLst>
              <a:ext uri="{FF2B5EF4-FFF2-40B4-BE49-F238E27FC236}">
                <a16:creationId xmlns:a16="http://schemas.microsoft.com/office/drawing/2014/main" id="{1936FD0F-EA77-4146-8E93-9284DF43AF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209764" y="3331373"/>
            <a:ext cx="2678323" cy="1785549"/>
          </a:xfrm>
          <a:prstGeom prst="rect">
            <a:avLst/>
          </a:prstGeom>
        </p:spPr>
      </p:pic>
      <p:sp>
        <p:nvSpPr>
          <p:cNvPr id="20" name="Textfeld 19">
            <a:extLst>
              <a:ext uri="{FF2B5EF4-FFF2-40B4-BE49-F238E27FC236}">
                <a16:creationId xmlns:a16="http://schemas.microsoft.com/office/drawing/2014/main" id="{93AB2AA1-5CC2-4A23-8E6A-B497EA0BCEED}"/>
              </a:ext>
            </a:extLst>
          </p:cNvPr>
          <p:cNvSpPr txBox="1"/>
          <p:nvPr/>
        </p:nvSpPr>
        <p:spPr bwMode="auto">
          <a:xfrm>
            <a:off x="4007768" y="5096880"/>
            <a:ext cx="6096000" cy="261610"/>
          </a:xfrm>
          <a:prstGeom prst="rect">
            <a:avLst/>
          </a:prstGeom>
          <a:noFill/>
        </p:spPr>
        <p:txBody>
          <a:bodyPr wrap="square">
            <a:spAutoFit/>
          </a:bodyPr>
          <a:lstStyle/>
          <a:p>
            <a:r>
              <a:rPr lang="de-DE" sz="1100" dirty="0"/>
              <a:t>Bild: http://www.freepik.com; </a:t>
            </a:r>
            <a:r>
              <a:rPr lang="de-DE" sz="1100" dirty="0" err="1"/>
              <a:t>Designed</a:t>
            </a:r>
            <a:r>
              <a:rPr lang="de-DE" sz="1100" dirty="0"/>
              <a:t> by </a:t>
            </a:r>
            <a:r>
              <a:rPr lang="de-DE" sz="1100" dirty="0" err="1"/>
              <a:t>jcomp</a:t>
            </a:r>
            <a:endParaRPr lang="de-DE" sz="1100" dirty="0"/>
          </a:p>
        </p:txBody>
      </p:sp>
      <p:pic>
        <p:nvPicPr>
          <p:cNvPr id="21" name="Grafik 20" descr="Ein Bild, das Person, Mobiltelefon, stehend enthält.&#10;&#10;Automatisch generierte Beschreibung">
            <a:extLst>
              <a:ext uri="{FF2B5EF4-FFF2-40B4-BE49-F238E27FC236}">
                <a16:creationId xmlns:a16="http://schemas.microsoft.com/office/drawing/2014/main" id="{09FDFCCF-F729-4A62-9A41-E0DE4F55AC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069" b="7217"/>
          <a:stretch/>
        </p:blipFill>
        <p:spPr bwMode="auto">
          <a:xfrm>
            <a:off x="7642775" y="1412777"/>
            <a:ext cx="2340641" cy="1819024"/>
          </a:xfrm>
          <a:prstGeom prst="rect">
            <a:avLst/>
          </a:prstGeom>
        </p:spPr>
      </p:pic>
      <p:sp>
        <p:nvSpPr>
          <p:cNvPr id="22" name="Textfeld 21">
            <a:extLst>
              <a:ext uri="{FF2B5EF4-FFF2-40B4-BE49-F238E27FC236}">
                <a16:creationId xmlns:a16="http://schemas.microsoft.com/office/drawing/2014/main" id="{7B4DDC33-FF0B-408A-A8CF-4FE0D416837D}"/>
              </a:ext>
            </a:extLst>
          </p:cNvPr>
          <p:cNvSpPr txBox="1"/>
          <p:nvPr/>
        </p:nvSpPr>
        <p:spPr bwMode="auto">
          <a:xfrm>
            <a:off x="7549571" y="3208047"/>
            <a:ext cx="6096000" cy="430887"/>
          </a:xfrm>
          <a:prstGeom prst="rect">
            <a:avLst/>
          </a:prstGeom>
          <a:noFill/>
        </p:spPr>
        <p:txBody>
          <a:bodyPr wrap="square">
            <a:spAutoFit/>
          </a:bodyPr>
          <a:lstStyle/>
          <a:p>
            <a:r>
              <a:rPr lang="de-DE" sz="1100" dirty="0"/>
              <a:t>Bild: http://www.freepik.com; </a:t>
            </a:r>
          </a:p>
          <a:p>
            <a:r>
              <a:rPr lang="de-DE" sz="1100" dirty="0" err="1"/>
              <a:t>Designed</a:t>
            </a:r>
            <a:r>
              <a:rPr lang="de-DE" sz="1100" dirty="0"/>
              <a:t> by </a:t>
            </a:r>
            <a:r>
              <a:rPr lang="de-DE" sz="1100" dirty="0" err="1"/>
              <a:t>freepik</a:t>
            </a:r>
            <a:endParaRPr lang="de-DE" sz="1100" dirty="0"/>
          </a:p>
        </p:txBody>
      </p:sp>
    </p:spTree>
    <p:extLst>
      <p:ext uri="{BB962C8B-B14F-4D97-AF65-F5344CB8AC3E}">
        <p14:creationId xmlns:p14="http://schemas.microsoft.com/office/powerpoint/2010/main" val="1588696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 name="Grafik 19" descr="Ein Bild, das Vektorgrafiken enthält.&#10;&#10;Automatisch generierte Beschreibung">
            <a:extLst>
              <a:ext uri="{FF2B5EF4-FFF2-40B4-BE49-F238E27FC236}">
                <a16:creationId xmlns:a16="http://schemas.microsoft.com/office/drawing/2014/main" id="{38C3A980-C228-467E-8B1B-3F439FF56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017835" y="1787260"/>
            <a:ext cx="4124395" cy="4124395"/>
          </a:xfrm>
          <a:prstGeom prst="rect">
            <a:avLst/>
          </a:prstGeom>
        </p:spPr>
      </p:pic>
      <p:sp>
        <p:nvSpPr>
          <p:cNvPr id="4" name="Titel 1"/>
          <p:cNvSpPr>
            <a:spLocks noGrp="1"/>
          </p:cNvSpPr>
          <p:nvPr>
            <p:ph type="title"/>
          </p:nvPr>
        </p:nvSpPr>
        <p:spPr bwMode="auto">
          <a:xfrm>
            <a:off x="478161" y="66342"/>
            <a:ext cx="10515600" cy="1325563"/>
          </a:xfrm>
        </p:spPr>
        <p:txBody>
          <a:bodyPr/>
          <a:lstStyle/>
          <a:p>
            <a:pPr>
              <a:defRPr/>
            </a:pPr>
            <a:r>
              <a:rPr lang="de-DE"/>
              <a:t>Technik küsst Wirtschaft!</a:t>
            </a:r>
            <a:endParaRPr/>
          </a:p>
        </p:txBody>
      </p:sp>
      <p:sp>
        <p:nvSpPr>
          <p:cNvPr id="6" name="Textfeld 5"/>
          <p:cNvSpPr>
            <a:spLocks/>
          </p:cNvSpPr>
          <p:nvPr/>
        </p:nvSpPr>
        <p:spPr bwMode="auto">
          <a:xfrm>
            <a:off x="2546164" y="3056632"/>
            <a:ext cx="1249893" cy="646331"/>
          </a:xfrm>
          <a:prstGeom prst="rect">
            <a:avLst/>
          </a:prstGeom>
          <a:noFill/>
        </p:spPr>
        <p:txBody>
          <a:bodyPr wrap="none" rtlCol="0">
            <a:spAutoFit/>
          </a:bodyPr>
          <a:lstStyle/>
          <a:p>
            <a:pPr algn="ctr">
              <a:defRPr/>
            </a:pPr>
            <a:r>
              <a:rPr lang="de-DE" b="1" dirty="0">
                <a:solidFill>
                  <a:schemeClr val="tx1">
                    <a:lumMod val="50000"/>
                    <a:lumOff val="50000"/>
                  </a:schemeClr>
                </a:solidFill>
              </a:rPr>
              <a:t>Neue</a:t>
            </a:r>
            <a:endParaRPr dirty="0">
              <a:solidFill>
                <a:schemeClr val="tx1">
                  <a:lumMod val="50000"/>
                  <a:lumOff val="50000"/>
                </a:schemeClr>
              </a:solidFill>
            </a:endParaRPr>
          </a:p>
          <a:p>
            <a:pPr algn="ctr">
              <a:defRPr/>
            </a:pPr>
            <a:r>
              <a:rPr lang="de-DE" b="1" dirty="0">
                <a:solidFill>
                  <a:schemeClr val="tx1">
                    <a:lumMod val="50000"/>
                    <a:lumOff val="50000"/>
                  </a:schemeClr>
                </a:solidFill>
              </a:rPr>
              <a:t>Produktion</a:t>
            </a:r>
            <a:endParaRPr dirty="0">
              <a:solidFill>
                <a:schemeClr val="tx1">
                  <a:lumMod val="50000"/>
                  <a:lumOff val="50000"/>
                </a:schemeClr>
              </a:solidFill>
            </a:endParaRPr>
          </a:p>
        </p:txBody>
      </p:sp>
      <p:sp>
        <p:nvSpPr>
          <p:cNvPr id="10" name="Textfeld 8"/>
          <p:cNvSpPr>
            <a:spLocks/>
          </p:cNvSpPr>
          <p:nvPr/>
        </p:nvSpPr>
        <p:spPr bwMode="auto">
          <a:xfrm>
            <a:off x="8424448" y="3046336"/>
            <a:ext cx="1572290" cy="646331"/>
          </a:xfrm>
          <a:prstGeom prst="rect">
            <a:avLst/>
          </a:prstGeom>
          <a:noFill/>
        </p:spPr>
        <p:txBody>
          <a:bodyPr wrap="none" rtlCol="0">
            <a:spAutoFit/>
          </a:bodyPr>
          <a:lstStyle/>
          <a:p>
            <a:pPr algn="ctr">
              <a:defRPr/>
            </a:pPr>
            <a:r>
              <a:rPr lang="de-DE" b="1">
                <a:solidFill>
                  <a:schemeClr val="tx1">
                    <a:lumMod val="50000"/>
                    <a:lumOff val="50000"/>
                  </a:schemeClr>
                </a:solidFill>
              </a:rPr>
              <a:t>Neue </a:t>
            </a:r>
            <a:endParaRPr>
              <a:solidFill>
                <a:schemeClr val="tx1">
                  <a:lumMod val="50000"/>
                  <a:lumOff val="50000"/>
                </a:schemeClr>
              </a:solidFill>
            </a:endParaRPr>
          </a:p>
          <a:p>
            <a:pPr algn="ctr">
              <a:defRPr/>
            </a:pPr>
            <a:r>
              <a:rPr lang="de-DE" b="1">
                <a:solidFill>
                  <a:schemeClr val="tx1">
                    <a:lumMod val="50000"/>
                    <a:lumOff val="50000"/>
                  </a:schemeClr>
                </a:solidFill>
              </a:rPr>
              <a:t>Arbeitsformen</a:t>
            </a:r>
            <a:endParaRPr>
              <a:solidFill>
                <a:schemeClr val="tx1">
                  <a:lumMod val="50000"/>
                  <a:lumOff val="50000"/>
                </a:schemeClr>
              </a:solidFill>
            </a:endParaRPr>
          </a:p>
        </p:txBody>
      </p:sp>
      <p:sp>
        <p:nvSpPr>
          <p:cNvPr id="11" name="Textfeld 9"/>
          <p:cNvSpPr>
            <a:spLocks/>
          </p:cNvSpPr>
          <p:nvPr/>
        </p:nvSpPr>
        <p:spPr bwMode="auto">
          <a:xfrm>
            <a:off x="2392069" y="5032835"/>
            <a:ext cx="1625766" cy="646331"/>
          </a:xfrm>
          <a:prstGeom prst="rect">
            <a:avLst/>
          </a:prstGeom>
          <a:noFill/>
        </p:spPr>
        <p:txBody>
          <a:bodyPr wrap="none" rtlCol="0">
            <a:spAutoFit/>
          </a:bodyPr>
          <a:lstStyle/>
          <a:p>
            <a:pPr algn="ctr">
              <a:defRPr/>
            </a:pPr>
            <a:r>
              <a:rPr lang="de-DE" b="1" dirty="0">
                <a:solidFill>
                  <a:schemeClr val="tx1">
                    <a:lumMod val="50000"/>
                    <a:lumOff val="50000"/>
                  </a:schemeClr>
                </a:solidFill>
              </a:rPr>
              <a:t>Neue Produkte</a:t>
            </a:r>
            <a:endParaRPr dirty="0">
              <a:solidFill>
                <a:schemeClr val="tx1">
                  <a:lumMod val="50000"/>
                  <a:lumOff val="50000"/>
                </a:schemeClr>
              </a:solidFill>
            </a:endParaRPr>
          </a:p>
          <a:p>
            <a:pPr algn="ctr">
              <a:defRPr/>
            </a:pPr>
            <a:r>
              <a:rPr lang="de-DE" b="1" dirty="0">
                <a:solidFill>
                  <a:schemeClr val="tx1">
                    <a:lumMod val="50000"/>
                    <a:lumOff val="50000"/>
                  </a:schemeClr>
                </a:solidFill>
              </a:rPr>
              <a:t>und Kunden</a:t>
            </a:r>
            <a:endParaRPr dirty="0">
              <a:solidFill>
                <a:schemeClr val="tx1">
                  <a:lumMod val="50000"/>
                  <a:lumOff val="50000"/>
                </a:schemeClr>
              </a:solidFill>
            </a:endParaRPr>
          </a:p>
        </p:txBody>
      </p:sp>
      <p:sp>
        <p:nvSpPr>
          <p:cNvPr id="12" name="Textfeld 10"/>
          <p:cNvSpPr>
            <a:spLocks/>
          </p:cNvSpPr>
          <p:nvPr/>
        </p:nvSpPr>
        <p:spPr bwMode="auto">
          <a:xfrm>
            <a:off x="8266707" y="4845674"/>
            <a:ext cx="2020681" cy="646331"/>
          </a:xfrm>
          <a:prstGeom prst="rect">
            <a:avLst/>
          </a:prstGeom>
          <a:noFill/>
        </p:spPr>
        <p:txBody>
          <a:bodyPr wrap="none" rtlCol="0">
            <a:spAutoFit/>
          </a:bodyPr>
          <a:lstStyle/>
          <a:p>
            <a:pPr algn="ctr">
              <a:defRPr/>
            </a:pPr>
            <a:r>
              <a:rPr lang="de-DE" b="1">
                <a:solidFill>
                  <a:schemeClr val="tx1">
                    <a:lumMod val="50000"/>
                    <a:lumOff val="50000"/>
                  </a:schemeClr>
                </a:solidFill>
              </a:rPr>
              <a:t>Neue</a:t>
            </a:r>
            <a:endParaRPr>
              <a:solidFill>
                <a:schemeClr val="tx1">
                  <a:lumMod val="50000"/>
                  <a:lumOff val="50000"/>
                </a:schemeClr>
              </a:solidFill>
            </a:endParaRPr>
          </a:p>
          <a:p>
            <a:pPr algn="ctr">
              <a:defRPr/>
            </a:pPr>
            <a:r>
              <a:rPr lang="de-DE" b="1">
                <a:solidFill>
                  <a:schemeClr val="tx1">
                    <a:lumMod val="50000"/>
                    <a:lumOff val="50000"/>
                  </a:schemeClr>
                </a:solidFill>
              </a:rPr>
              <a:t>(Geschäfts-)Welten</a:t>
            </a:r>
            <a:endParaRPr>
              <a:solidFill>
                <a:schemeClr val="tx1">
                  <a:lumMod val="50000"/>
                  <a:lumOff val="50000"/>
                </a:schemeClr>
              </a:solidFill>
            </a:endParaRPr>
          </a:p>
        </p:txBody>
      </p:sp>
      <p:pic>
        <p:nvPicPr>
          <p:cNvPr id="13" name="Bild 11"/>
          <p:cNvPicPr>
            <a:picLocks noChangeAspect="1"/>
          </p:cNvPicPr>
          <p:nvPr/>
        </p:nvPicPr>
        <p:blipFill>
          <a:blip r:embed="rId4"/>
          <a:stretch/>
        </p:blipFill>
        <p:spPr bwMode="auto">
          <a:xfrm>
            <a:off x="8781848" y="1943159"/>
            <a:ext cx="857489" cy="857489"/>
          </a:xfrm>
          <a:prstGeom prst="rect">
            <a:avLst/>
          </a:prstGeom>
        </p:spPr>
      </p:pic>
      <p:grpSp>
        <p:nvGrpSpPr>
          <p:cNvPr id="14" name="Gruppierung 4"/>
          <p:cNvGrpSpPr/>
          <p:nvPr/>
        </p:nvGrpSpPr>
        <p:grpSpPr bwMode="auto">
          <a:xfrm>
            <a:off x="2494192" y="4142736"/>
            <a:ext cx="1345793" cy="818158"/>
            <a:chOff x="1057580" y="3528377"/>
            <a:chExt cx="764020" cy="462242"/>
          </a:xfrm>
        </p:grpSpPr>
        <p:pic>
          <p:nvPicPr>
            <p:cNvPr id="15" name="Bild 12"/>
            <p:cNvPicPr>
              <a:picLocks noChangeAspect="1"/>
            </p:cNvPicPr>
            <p:nvPr/>
          </p:nvPicPr>
          <p:blipFill>
            <a:blip r:embed="rId5"/>
            <a:stretch/>
          </p:blipFill>
          <p:spPr bwMode="auto">
            <a:xfrm>
              <a:off x="1057580" y="3528377"/>
              <a:ext cx="426645" cy="397145"/>
            </a:xfrm>
            <a:prstGeom prst="rect">
              <a:avLst/>
            </a:prstGeom>
          </p:spPr>
        </p:pic>
        <p:pic>
          <p:nvPicPr>
            <p:cNvPr id="16" name="Bild 13"/>
            <p:cNvPicPr>
              <a:picLocks noChangeAspect="1"/>
            </p:cNvPicPr>
            <p:nvPr/>
          </p:nvPicPr>
          <p:blipFill>
            <a:blip r:embed="rId6"/>
            <a:stretch/>
          </p:blipFill>
          <p:spPr bwMode="auto">
            <a:xfrm>
              <a:off x="1439090" y="3629622"/>
              <a:ext cx="382509" cy="360997"/>
            </a:xfrm>
            <a:prstGeom prst="rect">
              <a:avLst/>
            </a:prstGeom>
          </p:spPr>
        </p:pic>
      </p:grpSp>
      <p:pic>
        <p:nvPicPr>
          <p:cNvPr id="17" name="Bild 14"/>
          <p:cNvPicPr>
            <a:picLocks noChangeAspect="1"/>
          </p:cNvPicPr>
          <p:nvPr/>
        </p:nvPicPr>
        <p:blipFill>
          <a:blip r:embed="rId7"/>
          <a:stretch/>
        </p:blipFill>
        <p:spPr bwMode="auto">
          <a:xfrm>
            <a:off x="8914354" y="4049169"/>
            <a:ext cx="648145" cy="648145"/>
          </a:xfrm>
          <a:prstGeom prst="rect">
            <a:avLst/>
          </a:prstGeom>
        </p:spPr>
      </p:pic>
      <p:pic>
        <p:nvPicPr>
          <p:cNvPr id="18" name="Bild 15"/>
          <p:cNvPicPr>
            <a:picLocks noChangeAspect="1"/>
          </p:cNvPicPr>
          <p:nvPr/>
        </p:nvPicPr>
        <p:blipFill>
          <a:blip r:embed="rId8"/>
          <a:stretch/>
        </p:blipFill>
        <p:spPr bwMode="auto">
          <a:xfrm>
            <a:off x="2685501" y="1935063"/>
            <a:ext cx="961414" cy="961414"/>
          </a:xfrm>
          <a:prstGeom prst="rect">
            <a:avLst/>
          </a:prstGeom>
        </p:spPr>
      </p:pic>
      <p:sp>
        <p:nvSpPr>
          <p:cNvPr id="19" name="Rechteck 16"/>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21" name="Textfeld 16">
            <a:extLst>
              <a:ext uri="{FF2B5EF4-FFF2-40B4-BE49-F238E27FC236}">
                <a16:creationId xmlns:a16="http://schemas.microsoft.com/office/drawing/2014/main" id="{9C6A7D48-BF9E-428C-B081-8982B0176BE9}"/>
              </a:ext>
            </a:extLst>
          </p:cNvPr>
          <p:cNvSpPr>
            <a:spLocks/>
          </p:cNvSpPr>
          <p:nvPr/>
        </p:nvSpPr>
        <p:spPr bwMode="auto">
          <a:xfrm>
            <a:off x="4439816" y="5903694"/>
            <a:ext cx="5693017" cy="261610"/>
          </a:xfrm>
          <a:prstGeom prst="rect">
            <a:avLst/>
          </a:prstGeom>
          <a:noFill/>
        </p:spPr>
        <p:txBody>
          <a:bodyPr wrap="square" rtlCol="0">
            <a:spAutoFit/>
          </a:bodyPr>
          <a:lstStyle/>
          <a:p>
            <a:pPr>
              <a:defRPr/>
            </a:pPr>
            <a:r>
              <a:rPr lang="en-US" sz="1100" dirty="0"/>
              <a:t>Bild: http://www.freepik.com; Designed by </a:t>
            </a:r>
            <a:r>
              <a:rPr lang="en-US" sz="1100" dirty="0" err="1"/>
              <a:t>Freepik</a:t>
            </a:r>
            <a:endParaRPr lang="en-US" sz="1100" dirty="0"/>
          </a:p>
        </p:txBody>
      </p:sp>
      <p:grpSp>
        <p:nvGrpSpPr>
          <p:cNvPr id="22" name="Gruppierung 11">
            <a:extLst>
              <a:ext uri="{FF2B5EF4-FFF2-40B4-BE49-F238E27FC236}">
                <a16:creationId xmlns:a16="http://schemas.microsoft.com/office/drawing/2014/main" id="{053B456C-5B1D-5D4E-8999-EA3ABB0A0D35}"/>
              </a:ext>
            </a:extLst>
          </p:cNvPr>
          <p:cNvGrpSpPr/>
          <p:nvPr/>
        </p:nvGrpSpPr>
        <p:grpSpPr bwMode="auto">
          <a:xfrm>
            <a:off x="4727848" y="1302852"/>
            <a:ext cx="2668038" cy="613980"/>
            <a:chOff x="2727910" y="2744460"/>
            <a:chExt cx="3557384" cy="818640"/>
          </a:xfrm>
        </p:grpSpPr>
        <p:sp>
          <p:nvSpPr>
            <p:cNvPr id="23" name="Herz 12">
              <a:extLst>
                <a:ext uri="{FF2B5EF4-FFF2-40B4-BE49-F238E27FC236}">
                  <a16:creationId xmlns:a16="http://schemas.microsoft.com/office/drawing/2014/main" id="{F98D12A8-4400-5049-9D6E-984FFCDB2762}"/>
                </a:ext>
              </a:extLst>
            </p:cNvPr>
            <p:cNvSpPr/>
            <p:nvPr/>
          </p:nvSpPr>
          <p:spPr bwMode="auto">
            <a:xfrm>
              <a:off x="3801787" y="2744460"/>
              <a:ext cx="1035114" cy="818640"/>
            </a:xfrm>
            <a:prstGeom prst="heart">
              <a:avLst/>
            </a:prstGeom>
            <a:solidFill>
              <a:schemeClr val="accent2">
                <a:lumMod val="40000"/>
                <a:lumOff val="60000"/>
              </a:schemeClr>
            </a:solidFill>
            <a:ln w="28575">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sz="1500" b="1"/>
            </a:p>
          </p:txBody>
        </p:sp>
        <p:sp>
          <p:nvSpPr>
            <p:cNvPr id="24" name="Textfeld 13">
              <a:extLst>
                <a:ext uri="{FF2B5EF4-FFF2-40B4-BE49-F238E27FC236}">
                  <a16:creationId xmlns:a16="http://schemas.microsoft.com/office/drawing/2014/main" id="{425E2163-7E61-5042-8D82-EC34C6B9E4BD}"/>
                </a:ext>
              </a:extLst>
            </p:cNvPr>
            <p:cNvSpPr>
              <a:spLocks/>
            </p:cNvSpPr>
            <p:nvPr/>
          </p:nvSpPr>
          <p:spPr bwMode="auto">
            <a:xfrm>
              <a:off x="2727910" y="2834471"/>
              <a:ext cx="3557384" cy="492443"/>
            </a:xfrm>
            <a:prstGeom prst="rect">
              <a:avLst/>
            </a:prstGeom>
            <a:noFill/>
          </p:spPr>
          <p:txBody>
            <a:bodyPr wrap="none" rtlCol="0">
              <a:spAutoFit/>
            </a:bodyPr>
            <a:lstStyle/>
            <a:p>
              <a:pPr>
                <a:defRPr/>
              </a:pPr>
              <a:r>
                <a:rPr lang="de-DE" b="1" dirty="0"/>
                <a:t>Technik  </a:t>
              </a:r>
              <a:r>
                <a:rPr lang="de-DE" b="1" dirty="0">
                  <a:solidFill>
                    <a:schemeClr val="bg1"/>
                  </a:solidFill>
                </a:rPr>
                <a:t>küsst</a:t>
              </a:r>
              <a:r>
                <a:rPr lang="de-DE" b="1" dirty="0"/>
                <a:t>   Wirtschaft</a:t>
              </a:r>
              <a:endParaRPr dirty="0"/>
            </a:p>
          </p:txBody>
        </p:sp>
      </p:grpSp>
    </p:spTree>
    <p:extLst>
      <p:ext uri="{BB962C8B-B14F-4D97-AF65-F5344CB8AC3E}">
        <p14:creationId xmlns:p14="http://schemas.microsoft.com/office/powerpoint/2010/main" val="2671201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 name="Grafik 19" descr="Ein Bild, das Vektorgrafiken enthält.&#10;&#10;Automatisch generierte Beschreibung">
            <a:extLst>
              <a:ext uri="{FF2B5EF4-FFF2-40B4-BE49-F238E27FC236}">
                <a16:creationId xmlns:a16="http://schemas.microsoft.com/office/drawing/2014/main" id="{38C3A980-C228-467E-8B1B-3F439FF56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017835" y="1792877"/>
            <a:ext cx="4124395" cy="4124395"/>
          </a:xfrm>
          <a:prstGeom prst="rect">
            <a:avLst/>
          </a:prstGeom>
        </p:spPr>
      </p:pic>
      <p:sp>
        <p:nvSpPr>
          <p:cNvPr id="4" name="Titel 1"/>
          <p:cNvSpPr>
            <a:spLocks noGrp="1"/>
          </p:cNvSpPr>
          <p:nvPr>
            <p:ph type="title"/>
          </p:nvPr>
        </p:nvSpPr>
        <p:spPr bwMode="auto">
          <a:xfrm>
            <a:off x="478161" y="66342"/>
            <a:ext cx="10515600" cy="1325563"/>
          </a:xfrm>
        </p:spPr>
        <p:txBody>
          <a:bodyPr/>
          <a:lstStyle/>
          <a:p>
            <a:pPr>
              <a:defRPr/>
            </a:pPr>
            <a:r>
              <a:rPr lang="de-DE"/>
              <a:t>Technik küsst Wirtschaft!</a:t>
            </a:r>
            <a:endParaRPr/>
          </a:p>
        </p:txBody>
      </p:sp>
      <p:sp>
        <p:nvSpPr>
          <p:cNvPr id="6" name="Textfeld 5"/>
          <p:cNvSpPr>
            <a:spLocks/>
          </p:cNvSpPr>
          <p:nvPr/>
        </p:nvSpPr>
        <p:spPr bwMode="auto">
          <a:xfrm>
            <a:off x="2546164" y="3062249"/>
            <a:ext cx="1249893" cy="646331"/>
          </a:xfrm>
          <a:prstGeom prst="rect">
            <a:avLst/>
          </a:prstGeom>
          <a:noFill/>
        </p:spPr>
        <p:txBody>
          <a:bodyPr wrap="none" rtlCol="0">
            <a:spAutoFit/>
          </a:bodyPr>
          <a:lstStyle/>
          <a:p>
            <a:pPr algn="ctr">
              <a:defRPr/>
            </a:pPr>
            <a:r>
              <a:rPr lang="de-DE" b="1" dirty="0">
                <a:solidFill>
                  <a:schemeClr val="tx1">
                    <a:lumMod val="50000"/>
                    <a:lumOff val="50000"/>
                  </a:schemeClr>
                </a:solidFill>
              </a:rPr>
              <a:t>Neue</a:t>
            </a:r>
            <a:endParaRPr dirty="0">
              <a:solidFill>
                <a:schemeClr val="tx1">
                  <a:lumMod val="50000"/>
                  <a:lumOff val="50000"/>
                </a:schemeClr>
              </a:solidFill>
            </a:endParaRPr>
          </a:p>
          <a:p>
            <a:pPr algn="ctr">
              <a:defRPr/>
            </a:pPr>
            <a:r>
              <a:rPr lang="de-DE" b="1" dirty="0">
                <a:solidFill>
                  <a:schemeClr val="tx1">
                    <a:lumMod val="50000"/>
                    <a:lumOff val="50000"/>
                  </a:schemeClr>
                </a:solidFill>
              </a:rPr>
              <a:t>Produktion</a:t>
            </a:r>
            <a:endParaRPr dirty="0">
              <a:solidFill>
                <a:schemeClr val="tx1">
                  <a:lumMod val="50000"/>
                  <a:lumOff val="50000"/>
                </a:schemeClr>
              </a:solidFill>
            </a:endParaRPr>
          </a:p>
        </p:txBody>
      </p:sp>
      <p:sp>
        <p:nvSpPr>
          <p:cNvPr id="10" name="Textfeld 8"/>
          <p:cNvSpPr>
            <a:spLocks/>
          </p:cNvSpPr>
          <p:nvPr/>
        </p:nvSpPr>
        <p:spPr bwMode="auto">
          <a:xfrm>
            <a:off x="8424448" y="3051953"/>
            <a:ext cx="1572290" cy="646331"/>
          </a:xfrm>
          <a:prstGeom prst="rect">
            <a:avLst/>
          </a:prstGeom>
          <a:noFill/>
        </p:spPr>
        <p:txBody>
          <a:bodyPr wrap="none" rtlCol="0">
            <a:spAutoFit/>
          </a:bodyPr>
          <a:lstStyle/>
          <a:p>
            <a:pPr algn="ctr">
              <a:defRPr/>
            </a:pPr>
            <a:r>
              <a:rPr lang="de-DE" b="1">
                <a:solidFill>
                  <a:schemeClr val="tx1">
                    <a:lumMod val="50000"/>
                    <a:lumOff val="50000"/>
                  </a:schemeClr>
                </a:solidFill>
              </a:rPr>
              <a:t>Neue </a:t>
            </a:r>
            <a:endParaRPr>
              <a:solidFill>
                <a:schemeClr val="tx1">
                  <a:lumMod val="50000"/>
                  <a:lumOff val="50000"/>
                </a:schemeClr>
              </a:solidFill>
            </a:endParaRPr>
          </a:p>
          <a:p>
            <a:pPr algn="ctr">
              <a:defRPr/>
            </a:pPr>
            <a:r>
              <a:rPr lang="de-DE" b="1">
                <a:solidFill>
                  <a:schemeClr val="tx1">
                    <a:lumMod val="50000"/>
                    <a:lumOff val="50000"/>
                  </a:schemeClr>
                </a:solidFill>
              </a:rPr>
              <a:t>Arbeitsformen</a:t>
            </a:r>
            <a:endParaRPr>
              <a:solidFill>
                <a:schemeClr val="tx1">
                  <a:lumMod val="50000"/>
                  <a:lumOff val="50000"/>
                </a:schemeClr>
              </a:solidFill>
            </a:endParaRPr>
          </a:p>
        </p:txBody>
      </p:sp>
      <p:sp>
        <p:nvSpPr>
          <p:cNvPr id="11" name="Textfeld 9"/>
          <p:cNvSpPr>
            <a:spLocks/>
          </p:cNvSpPr>
          <p:nvPr/>
        </p:nvSpPr>
        <p:spPr bwMode="auto">
          <a:xfrm>
            <a:off x="2392069" y="5038452"/>
            <a:ext cx="1625766" cy="646331"/>
          </a:xfrm>
          <a:prstGeom prst="rect">
            <a:avLst/>
          </a:prstGeom>
          <a:noFill/>
        </p:spPr>
        <p:txBody>
          <a:bodyPr wrap="none" rtlCol="0">
            <a:spAutoFit/>
          </a:bodyPr>
          <a:lstStyle/>
          <a:p>
            <a:pPr algn="ctr">
              <a:defRPr/>
            </a:pPr>
            <a:r>
              <a:rPr lang="de-DE" b="1" dirty="0">
                <a:solidFill>
                  <a:schemeClr val="tx1">
                    <a:lumMod val="50000"/>
                    <a:lumOff val="50000"/>
                  </a:schemeClr>
                </a:solidFill>
              </a:rPr>
              <a:t>Neue Produkte</a:t>
            </a:r>
            <a:endParaRPr dirty="0">
              <a:solidFill>
                <a:schemeClr val="tx1">
                  <a:lumMod val="50000"/>
                  <a:lumOff val="50000"/>
                </a:schemeClr>
              </a:solidFill>
            </a:endParaRPr>
          </a:p>
          <a:p>
            <a:pPr algn="ctr">
              <a:defRPr/>
            </a:pPr>
            <a:r>
              <a:rPr lang="de-DE" b="1" dirty="0">
                <a:solidFill>
                  <a:schemeClr val="tx1">
                    <a:lumMod val="50000"/>
                    <a:lumOff val="50000"/>
                  </a:schemeClr>
                </a:solidFill>
              </a:rPr>
              <a:t>und Kunden</a:t>
            </a:r>
            <a:endParaRPr dirty="0">
              <a:solidFill>
                <a:schemeClr val="tx1">
                  <a:lumMod val="50000"/>
                  <a:lumOff val="50000"/>
                </a:schemeClr>
              </a:solidFill>
            </a:endParaRPr>
          </a:p>
        </p:txBody>
      </p:sp>
      <p:sp>
        <p:nvSpPr>
          <p:cNvPr id="12" name="Textfeld 10"/>
          <p:cNvSpPr>
            <a:spLocks/>
          </p:cNvSpPr>
          <p:nvPr/>
        </p:nvSpPr>
        <p:spPr bwMode="auto">
          <a:xfrm>
            <a:off x="8266707" y="4851291"/>
            <a:ext cx="2020681" cy="646331"/>
          </a:xfrm>
          <a:prstGeom prst="rect">
            <a:avLst/>
          </a:prstGeom>
          <a:noFill/>
        </p:spPr>
        <p:txBody>
          <a:bodyPr wrap="none" rtlCol="0">
            <a:spAutoFit/>
          </a:bodyPr>
          <a:lstStyle/>
          <a:p>
            <a:pPr algn="ctr">
              <a:defRPr/>
            </a:pPr>
            <a:r>
              <a:rPr lang="de-DE" b="1">
                <a:solidFill>
                  <a:schemeClr val="tx1">
                    <a:lumMod val="50000"/>
                    <a:lumOff val="50000"/>
                  </a:schemeClr>
                </a:solidFill>
              </a:rPr>
              <a:t>Neue</a:t>
            </a:r>
            <a:endParaRPr>
              <a:solidFill>
                <a:schemeClr val="tx1">
                  <a:lumMod val="50000"/>
                  <a:lumOff val="50000"/>
                </a:schemeClr>
              </a:solidFill>
            </a:endParaRPr>
          </a:p>
          <a:p>
            <a:pPr algn="ctr">
              <a:defRPr/>
            </a:pPr>
            <a:r>
              <a:rPr lang="de-DE" b="1">
                <a:solidFill>
                  <a:schemeClr val="tx1">
                    <a:lumMod val="50000"/>
                    <a:lumOff val="50000"/>
                  </a:schemeClr>
                </a:solidFill>
              </a:rPr>
              <a:t>(Geschäfts-)Welten</a:t>
            </a:r>
            <a:endParaRPr>
              <a:solidFill>
                <a:schemeClr val="tx1">
                  <a:lumMod val="50000"/>
                  <a:lumOff val="50000"/>
                </a:schemeClr>
              </a:solidFill>
            </a:endParaRPr>
          </a:p>
        </p:txBody>
      </p:sp>
      <p:pic>
        <p:nvPicPr>
          <p:cNvPr id="13" name="Bild 11"/>
          <p:cNvPicPr>
            <a:picLocks noChangeAspect="1"/>
          </p:cNvPicPr>
          <p:nvPr/>
        </p:nvPicPr>
        <p:blipFill>
          <a:blip r:embed="rId4"/>
          <a:stretch/>
        </p:blipFill>
        <p:spPr bwMode="auto">
          <a:xfrm>
            <a:off x="8781848" y="1732752"/>
            <a:ext cx="857489" cy="857489"/>
          </a:xfrm>
          <a:prstGeom prst="rect">
            <a:avLst/>
          </a:prstGeom>
        </p:spPr>
      </p:pic>
      <p:grpSp>
        <p:nvGrpSpPr>
          <p:cNvPr id="14" name="Gruppierung 4"/>
          <p:cNvGrpSpPr/>
          <p:nvPr/>
        </p:nvGrpSpPr>
        <p:grpSpPr bwMode="auto">
          <a:xfrm>
            <a:off x="2494192" y="4148353"/>
            <a:ext cx="1345793" cy="818158"/>
            <a:chOff x="1057580" y="3528377"/>
            <a:chExt cx="764020" cy="462242"/>
          </a:xfrm>
        </p:grpSpPr>
        <p:pic>
          <p:nvPicPr>
            <p:cNvPr id="15" name="Bild 12"/>
            <p:cNvPicPr>
              <a:picLocks noChangeAspect="1"/>
            </p:cNvPicPr>
            <p:nvPr/>
          </p:nvPicPr>
          <p:blipFill>
            <a:blip r:embed="rId5"/>
            <a:stretch/>
          </p:blipFill>
          <p:spPr bwMode="auto">
            <a:xfrm>
              <a:off x="1057580" y="3528377"/>
              <a:ext cx="426645" cy="397145"/>
            </a:xfrm>
            <a:prstGeom prst="rect">
              <a:avLst/>
            </a:prstGeom>
          </p:spPr>
        </p:pic>
        <p:pic>
          <p:nvPicPr>
            <p:cNvPr id="16" name="Bild 13"/>
            <p:cNvPicPr>
              <a:picLocks noChangeAspect="1"/>
            </p:cNvPicPr>
            <p:nvPr/>
          </p:nvPicPr>
          <p:blipFill>
            <a:blip r:embed="rId6"/>
            <a:stretch/>
          </p:blipFill>
          <p:spPr bwMode="auto">
            <a:xfrm>
              <a:off x="1439090" y="3629622"/>
              <a:ext cx="382509" cy="360997"/>
            </a:xfrm>
            <a:prstGeom prst="rect">
              <a:avLst/>
            </a:prstGeom>
          </p:spPr>
        </p:pic>
      </p:grpSp>
      <p:pic>
        <p:nvPicPr>
          <p:cNvPr id="17" name="Bild 14"/>
          <p:cNvPicPr>
            <a:picLocks noChangeAspect="1"/>
          </p:cNvPicPr>
          <p:nvPr/>
        </p:nvPicPr>
        <p:blipFill>
          <a:blip r:embed="rId7"/>
          <a:stretch/>
        </p:blipFill>
        <p:spPr bwMode="auto">
          <a:xfrm>
            <a:off x="8914354" y="4054786"/>
            <a:ext cx="648145" cy="648145"/>
          </a:xfrm>
          <a:prstGeom prst="rect">
            <a:avLst/>
          </a:prstGeom>
        </p:spPr>
      </p:pic>
      <p:pic>
        <p:nvPicPr>
          <p:cNvPr id="18" name="Bild 15"/>
          <p:cNvPicPr>
            <a:picLocks noChangeAspect="1"/>
          </p:cNvPicPr>
          <p:nvPr/>
        </p:nvPicPr>
        <p:blipFill>
          <a:blip r:embed="rId8"/>
          <a:stretch/>
        </p:blipFill>
        <p:spPr bwMode="auto">
          <a:xfrm>
            <a:off x="2685501" y="1963530"/>
            <a:ext cx="961414" cy="961414"/>
          </a:xfrm>
          <a:prstGeom prst="rect">
            <a:avLst/>
          </a:prstGeom>
        </p:spPr>
      </p:pic>
      <p:sp>
        <p:nvSpPr>
          <p:cNvPr id="19" name="Rechteck 16"/>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21" name="Textfeld 16">
            <a:extLst>
              <a:ext uri="{FF2B5EF4-FFF2-40B4-BE49-F238E27FC236}">
                <a16:creationId xmlns:a16="http://schemas.microsoft.com/office/drawing/2014/main" id="{9C6A7D48-BF9E-428C-B081-8982B0176BE9}"/>
              </a:ext>
            </a:extLst>
          </p:cNvPr>
          <p:cNvSpPr>
            <a:spLocks/>
          </p:cNvSpPr>
          <p:nvPr/>
        </p:nvSpPr>
        <p:spPr bwMode="auto">
          <a:xfrm>
            <a:off x="4630232" y="5975702"/>
            <a:ext cx="5693017" cy="261610"/>
          </a:xfrm>
          <a:prstGeom prst="rect">
            <a:avLst/>
          </a:prstGeom>
          <a:noFill/>
        </p:spPr>
        <p:txBody>
          <a:bodyPr wrap="square" rtlCol="0">
            <a:spAutoFit/>
          </a:bodyPr>
          <a:lstStyle/>
          <a:p>
            <a:pPr>
              <a:defRPr/>
            </a:pPr>
            <a:r>
              <a:rPr lang="en-US" sz="1100" dirty="0"/>
              <a:t>Bild: http://www.freepik.com; Designed by </a:t>
            </a:r>
            <a:r>
              <a:rPr lang="en-US" sz="1100" dirty="0" err="1"/>
              <a:t>Freepik</a:t>
            </a:r>
            <a:endParaRPr lang="en-US" sz="1100" dirty="0"/>
          </a:p>
        </p:txBody>
      </p:sp>
      <p:sp>
        <p:nvSpPr>
          <p:cNvPr id="23" name="Herz 37">
            <a:extLst>
              <a:ext uri="{FF2B5EF4-FFF2-40B4-BE49-F238E27FC236}">
                <a16:creationId xmlns:a16="http://schemas.microsoft.com/office/drawing/2014/main" id="{5ED3FA9E-0547-4949-9C7B-3290431B7B71}"/>
              </a:ext>
            </a:extLst>
          </p:cNvPr>
          <p:cNvSpPr/>
          <p:nvPr/>
        </p:nvSpPr>
        <p:spPr bwMode="auto">
          <a:xfrm>
            <a:off x="4789048" y="3051953"/>
            <a:ext cx="2665131" cy="2204555"/>
          </a:xfrm>
          <a:prstGeom prst="heart">
            <a:avLst/>
          </a:prstGeom>
          <a:solidFill>
            <a:schemeClr val="accent2">
              <a:lumMod val="40000"/>
              <a:lumOff val="60000"/>
            </a:schemeClr>
          </a:solidFill>
          <a:ln w="57150">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defRPr/>
            </a:pPr>
            <a:r>
              <a:rPr lang="de-DE" b="1" dirty="0">
                <a:solidFill>
                  <a:schemeClr val="tx1">
                    <a:lumMod val="85000"/>
                    <a:lumOff val="15000"/>
                  </a:schemeClr>
                </a:solidFill>
                <a:latin typeface="Calibri"/>
                <a:ea typeface="Calibri"/>
                <a:cs typeface="Calibri"/>
              </a:rPr>
              <a:t>Dann </a:t>
            </a:r>
            <a:r>
              <a:rPr lang="de-DE" b="1" dirty="0" err="1">
                <a:solidFill>
                  <a:schemeClr val="tx1">
                    <a:lumMod val="85000"/>
                    <a:lumOff val="15000"/>
                  </a:schemeClr>
                </a:solidFill>
                <a:latin typeface="Calibri"/>
                <a:ea typeface="Calibri"/>
                <a:cs typeface="Calibri"/>
              </a:rPr>
              <a:t>studier‘s</a:t>
            </a:r>
            <a:r>
              <a:rPr lang="de-DE" b="1" dirty="0">
                <a:solidFill>
                  <a:schemeClr val="tx1">
                    <a:lumMod val="85000"/>
                    <a:lumOff val="15000"/>
                  </a:schemeClr>
                </a:solidFill>
                <a:latin typeface="Calibri"/>
                <a:ea typeface="Calibri"/>
                <a:cs typeface="Calibri"/>
              </a:rPr>
              <a:t> doch!</a:t>
            </a:r>
            <a:endParaRPr lang="de-DE" b="1" strike="sngStrike" dirty="0">
              <a:solidFill>
                <a:schemeClr val="tx1">
                  <a:lumMod val="85000"/>
                  <a:lumOff val="15000"/>
                </a:schemeClr>
              </a:solidFill>
              <a:latin typeface="Calibri"/>
              <a:ea typeface="Calibri"/>
              <a:cs typeface="Calibri"/>
            </a:endParaRPr>
          </a:p>
          <a:p>
            <a:pPr algn="ctr">
              <a:defRPr/>
            </a:pPr>
            <a:r>
              <a:rPr lang="de-DE" b="1" dirty="0">
                <a:solidFill>
                  <a:schemeClr val="tx1">
                    <a:lumMod val="85000"/>
                    <a:lumOff val="15000"/>
                  </a:schemeClr>
                </a:solidFill>
                <a:latin typeface="Calibri"/>
                <a:ea typeface="Calibri"/>
                <a:cs typeface="Calibri"/>
              </a:rPr>
              <a:t>Wirtschafts-informatik</a:t>
            </a:r>
            <a:endParaRPr sz="1600" dirty="0">
              <a:solidFill>
                <a:schemeClr val="tx1">
                  <a:lumMod val="85000"/>
                  <a:lumOff val="15000"/>
                </a:schemeClr>
              </a:solidFill>
            </a:endParaRPr>
          </a:p>
        </p:txBody>
      </p:sp>
      <p:grpSp>
        <p:nvGrpSpPr>
          <p:cNvPr id="24" name="Gruppierung 11">
            <a:extLst>
              <a:ext uri="{FF2B5EF4-FFF2-40B4-BE49-F238E27FC236}">
                <a16:creationId xmlns:a16="http://schemas.microsoft.com/office/drawing/2014/main" id="{50A100F2-90FA-0445-B77D-2369CA6941DC}"/>
              </a:ext>
            </a:extLst>
          </p:cNvPr>
          <p:cNvGrpSpPr/>
          <p:nvPr/>
        </p:nvGrpSpPr>
        <p:grpSpPr bwMode="auto">
          <a:xfrm>
            <a:off x="4727848" y="1302852"/>
            <a:ext cx="2668038" cy="613980"/>
            <a:chOff x="2727910" y="2744460"/>
            <a:chExt cx="3557384" cy="818640"/>
          </a:xfrm>
        </p:grpSpPr>
        <p:sp>
          <p:nvSpPr>
            <p:cNvPr id="25" name="Herz 12">
              <a:extLst>
                <a:ext uri="{FF2B5EF4-FFF2-40B4-BE49-F238E27FC236}">
                  <a16:creationId xmlns:a16="http://schemas.microsoft.com/office/drawing/2014/main" id="{AA547C50-B6F3-604F-90BD-110CB16126AD}"/>
                </a:ext>
              </a:extLst>
            </p:cNvPr>
            <p:cNvSpPr/>
            <p:nvPr/>
          </p:nvSpPr>
          <p:spPr bwMode="auto">
            <a:xfrm>
              <a:off x="3801787" y="2744460"/>
              <a:ext cx="1035114" cy="818640"/>
            </a:xfrm>
            <a:prstGeom prst="heart">
              <a:avLst/>
            </a:prstGeom>
            <a:solidFill>
              <a:schemeClr val="accent2">
                <a:lumMod val="40000"/>
                <a:lumOff val="60000"/>
              </a:schemeClr>
            </a:solidFill>
            <a:ln w="28575">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sz="1500" b="1"/>
            </a:p>
          </p:txBody>
        </p:sp>
        <p:sp>
          <p:nvSpPr>
            <p:cNvPr id="26" name="Textfeld 13">
              <a:extLst>
                <a:ext uri="{FF2B5EF4-FFF2-40B4-BE49-F238E27FC236}">
                  <a16:creationId xmlns:a16="http://schemas.microsoft.com/office/drawing/2014/main" id="{588647DA-378C-9A46-99A2-44E69ED3AD39}"/>
                </a:ext>
              </a:extLst>
            </p:cNvPr>
            <p:cNvSpPr>
              <a:spLocks/>
            </p:cNvSpPr>
            <p:nvPr/>
          </p:nvSpPr>
          <p:spPr bwMode="auto">
            <a:xfrm>
              <a:off x="2727910" y="2834471"/>
              <a:ext cx="3557384" cy="492443"/>
            </a:xfrm>
            <a:prstGeom prst="rect">
              <a:avLst/>
            </a:prstGeom>
            <a:noFill/>
          </p:spPr>
          <p:txBody>
            <a:bodyPr wrap="none" rtlCol="0">
              <a:spAutoFit/>
            </a:bodyPr>
            <a:lstStyle/>
            <a:p>
              <a:pPr>
                <a:defRPr/>
              </a:pPr>
              <a:r>
                <a:rPr lang="de-DE" b="1" dirty="0"/>
                <a:t>Technik  </a:t>
              </a:r>
              <a:r>
                <a:rPr lang="de-DE" b="1" dirty="0">
                  <a:solidFill>
                    <a:schemeClr val="bg1"/>
                  </a:solidFill>
                </a:rPr>
                <a:t>küsst</a:t>
              </a:r>
              <a:r>
                <a:rPr lang="de-DE" b="1" dirty="0"/>
                <a:t>   Wirtschaft</a:t>
              </a:r>
              <a:endParaRPr dirty="0"/>
            </a:p>
          </p:txBody>
        </p:sp>
      </p:grpSp>
    </p:spTree>
    <p:extLst>
      <p:ext uri="{BB962C8B-B14F-4D97-AF65-F5344CB8AC3E}">
        <p14:creationId xmlns:p14="http://schemas.microsoft.com/office/powerpoint/2010/main" val="377612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7D4AD0-20E6-42DB-90A5-C581A257B28F}"/>
              </a:ext>
            </a:extLst>
          </p:cNvPr>
          <p:cNvSpPr>
            <a:spLocks noGrp="1"/>
          </p:cNvSpPr>
          <p:nvPr>
            <p:ph type="title"/>
          </p:nvPr>
        </p:nvSpPr>
        <p:spPr/>
        <p:txBody>
          <a:bodyPr/>
          <a:lstStyle/>
          <a:p>
            <a:r>
              <a:rPr lang="de-DE" dirty="0"/>
              <a:t>Inhaltliche Kategorien der Materialsammlung</a:t>
            </a:r>
          </a:p>
        </p:txBody>
      </p:sp>
      <p:sp>
        <p:nvSpPr>
          <p:cNvPr id="3" name="Inhaltsplatzhalter 2">
            <a:extLst>
              <a:ext uri="{FF2B5EF4-FFF2-40B4-BE49-F238E27FC236}">
                <a16:creationId xmlns:a16="http://schemas.microsoft.com/office/drawing/2014/main" id="{5965E5A9-71EA-4CF5-8683-4512C1F7E29C}"/>
              </a:ext>
            </a:extLst>
          </p:cNvPr>
          <p:cNvSpPr>
            <a:spLocks noGrp="1"/>
          </p:cNvSpPr>
          <p:nvPr>
            <p:ph idx="1"/>
          </p:nvPr>
        </p:nvSpPr>
        <p:spPr/>
        <p:txBody>
          <a:bodyPr>
            <a:normAutofit fontScale="85000" lnSpcReduction="20000"/>
          </a:bodyPr>
          <a:lstStyle/>
          <a:p>
            <a:pPr lvl="0"/>
            <a:r>
              <a:rPr lang="de-DE" dirty="0"/>
              <a:t>Relevanz der Wirtschaftsinformatik </a:t>
            </a:r>
          </a:p>
          <a:p>
            <a:pPr lvl="0"/>
            <a:r>
              <a:rPr lang="de-DE" dirty="0"/>
              <a:t>Was ist Wirtschaftsinformatik? </a:t>
            </a:r>
            <a:endParaRPr lang="de-DE" dirty="0">
              <a:effectLst/>
            </a:endParaRPr>
          </a:p>
          <a:p>
            <a:pPr lvl="0"/>
            <a:r>
              <a:rPr lang="de-DE" dirty="0"/>
              <a:t>Anwendungsbeispiele – Was kann man mit Wirtschaftsinformatik alles machen? </a:t>
            </a:r>
            <a:endParaRPr lang="de-DE" dirty="0">
              <a:effectLst/>
            </a:endParaRPr>
          </a:p>
          <a:p>
            <a:pPr lvl="0"/>
            <a:r>
              <a:rPr lang="de-DE" dirty="0"/>
              <a:t>Berufsfelder</a:t>
            </a:r>
            <a:endParaRPr lang="de-DE" dirty="0">
              <a:effectLst/>
            </a:endParaRPr>
          </a:p>
          <a:p>
            <a:pPr lvl="0"/>
            <a:r>
              <a:rPr lang="de-DE" dirty="0"/>
              <a:t>Arbeitsmarktperspektiven und Gehälter</a:t>
            </a:r>
            <a:endParaRPr lang="de-DE" dirty="0">
              <a:effectLst/>
            </a:endParaRPr>
          </a:p>
          <a:p>
            <a:pPr lvl="0"/>
            <a:r>
              <a:rPr lang="de-DE" dirty="0"/>
              <a:t>Für wen ist Wirtschaftsinformatik der richtige Studiengang?</a:t>
            </a:r>
            <a:endParaRPr lang="de-DE" dirty="0">
              <a:effectLst/>
            </a:endParaRPr>
          </a:p>
          <a:p>
            <a:pPr lvl="0"/>
            <a:r>
              <a:rPr lang="de-DE" dirty="0"/>
              <a:t>Aufbau und Inhalt eines Wirtschaftsinformatik Studiums</a:t>
            </a:r>
            <a:endParaRPr lang="de-DE" dirty="0">
              <a:effectLst/>
            </a:endParaRPr>
          </a:p>
          <a:p>
            <a:pPr lvl="0"/>
            <a:r>
              <a:rPr lang="de-DE" dirty="0"/>
              <a:t>Aktuelle</a:t>
            </a:r>
            <a:r>
              <a:rPr lang="en-US" dirty="0"/>
              <a:t> Trends und </a:t>
            </a:r>
            <a:r>
              <a:rPr lang="de-DE" dirty="0"/>
              <a:t>Themen</a:t>
            </a:r>
            <a:endParaRPr lang="de-DE" dirty="0">
              <a:effectLst/>
            </a:endParaRPr>
          </a:p>
          <a:p>
            <a:pPr lvl="0"/>
            <a:r>
              <a:rPr lang="de-DE" dirty="0"/>
              <a:t>Erfolgreiche Beispielkarrieren</a:t>
            </a:r>
          </a:p>
          <a:p>
            <a:pPr lvl="0"/>
            <a:r>
              <a:rPr lang="de-DE" dirty="0">
                <a:effectLst/>
              </a:rPr>
              <a:t>Sonstiges</a:t>
            </a:r>
          </a:p>
          <a:p>
            <a:pPr lvl="0"/>
            <a:r>
              <a:rPr lang="de-DE" dirty="0">
                <a:effectLst/>
              </a:rPr>
              <a:t>Werbematerial der GI</a:t>
            </a:r>
          </a:p>
          <a:p>
            <a:endParaRPr lang="de-DE" dirty="0"/>
          </a:p>
        </p:txBody>
      </p:sp>
    </p:spTree>
    <p:extLst>
      <p:ext uri="{BB962C8B-B14F-4D97-AF65-F5344CB8AC3E}">
        <p14:creationId xmlns:p14="http://schemas.microsoft.com/office/powerpoint/2010/main" val="2485345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Fazit</a:t>
            </a:r>
            <a:endParaRPr/>
          </a:p>
        </p:txBody>
      </p:sp>
      <p:sp>
        <p:nvSpPr>
          <p:cNvPr id="5" name="Inhaltsplatzhalter 2"/>
          <p:cNvSpPr>
            <a:spLocks noGrp="1"/>
          </p:cNvSpPr>
          <p:nvPr>
            <p:ph idx="1"/>
          </p:nvPr>
        </p:nvSpPr>
        <p:spPr bwMode="auto">
          <a:xfrm>
            <a:off x="2955130" y="2669543"/>
            <a:ext cx="6281738" cy="1518919"/>
          </a:xfrm>
          <a:prstGeom prst="rect">
            <a:avLst/>
          </a:prstGeom>
          <a:solidFill>
            <a:schemeClr val="bg1">
              <a:lumMod val="95000"/>
            </a:schemeClr>
          </a:solidFill>
        </p:spPr>
        <p:txBody>
          <a:bodyPr anchor="ctr"/>
          <a:lstStyle/>
          <a:p>
            <a:pPr marL="0" indent="0" algn="ctr">
              <a:buNone/>
              <a:defRPr/>
            </a:pPr>
            <a:r>
              <a:rPr lang="de-DE" sz="2700">
                <a:latin typeface="Arial"/>
                <a:cs typeface="Arial"/>
              </a:rPr>
              <a:t>Wirtschaftsinformatik schafft </a:t>
            </a:r>
            <a:endParaRPr/>
          </a:p>
          <a:p>
            <a:pPr marL="0" indent="0" algn="ctr">
              <a:buNone/>
              <a:defRPr/>
            </a:pPr>
            <a:r>
              <a:rPr lang="de-DE" sz="2700" b="1">
                <a:latin typeface="Arial"/>
                <a:cs typeface="Arial"/>
              </a:rPr>
              <a:t>Wert</a:t>
            </a:r>
            <a:r>
              <a:rPr lang="de-DE" sz="2700">
                <a:latin typeface="Arial"/>
                <a:cs typeface="Arial"/>
              </a:rPr>
              <a:t> </a:t>
            </a:r>
            <a:endParaRPr/>
          </a:p>
          <a:p>
            <a:pPr marL="0" indent="0" algn="ctr">
              <a:buNone/>
              <a:defRPr/>
            </a:pPr>
            <a:r>
              <a:rPr lang="de-DE" sz="2700">
                <a:latin typeface="Arial"/>
                <a:cs typeface="Arial"/>
              </a:rPr>
              <a:t>aus Informationstechnik</a:t>
            </a:r>
            <a:endParaRPr/>
          </a:p>
        </p:txBody>
      </p:sp>
      <p:sp>
        <p:nvSpPr>
          <p:cNvPr id="7" name="Rechteck 5"/>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Technik küsst Wirtschaft</a:t>
            </a:r>
            <a:endParaRPr/>
          </a:p>
        </p:txBody>
      </p:sp>
      <p:sp>
        <p:nvSpPr>
          <p:cNvPr id="8" name="Textfeld 7">
            <a:extLst>
              <a:ext uri="{FF2B5EF4-FFF2-40B4-BE49-F238E27FC236}">
                <a16:creationId xmlns:a16="http://schemas.microsoft.com/office/drawing/2014/main" id="{3A558675-D24A-46BE-A0FA-0FF180928580}"/>
              </a:ext>
            </a:extLst>
          </p:cNvPr>
          <p:cNvSpPr txBox="1"/>
          <p:nvPr/>
        </p:nvSpPr>
        <p:spPr>
          <a:xfrm>
            <a:off x="7968208" y="4850498"/>
            <a:ext cx="7955912" cy="261610"/>
          </a:xfrm>
          <a:prstGeom prst="rect">
            <a:avLst/>
          </a:prstGeom>
          <a:noFill/>
        </p:spPr>
        <p:txBody>
          <a:bodyPr wrap="square">
            <a:spAutoFit/>
          </a:bodyPr>
          <a:lstStyle/>
          <a:p>
            <a:r>
              <a:rPr lang="de-DE" sz="1100" dirty="0"/>
              <a:t>Bild: https://www.flaticon.com; Design by </a:t>
            </a:r>
            <a:r>
              <a:rPr lang="de-DE" sz="1100" dirty="0" err="1"/>
              <a:t>xnimrodx</a:t>
            </a:r>
            <a:endParaRPr lang="de-DE" sz="1100" dirty="0"/>
          </a:p>
        </p:txBody>
      </p:sp>
      <p:pic>
        <p:nvPicPr>
          <p:cNvPr id="3" name="Grafik 2" descr="Ein Bild, das Text, Schild enthält.&#10;&#10;Automatisch generierte Beschreibung">
            <a:extLst>
              <a:ext uri="{FF2B5EF4-FFF2-40B4-BE49-F238E27FC236}">
                <a16:creationId xmlns:a16="http://schemas.microsoft.com/office/drawing/2014/main" id="{8108A15C-53EF-45FD-9AA6-76840F5180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92327">
            <a:off x="8461218" y="3163629"/>
            <a:ext cx="1551299" cy="1551299"/>
          </a:xfrm>
          <a:prstGeom prst="rect">
            <a:avLst/>
          </a:prstGeom>
        </p:spPr>
      </p:pic>
    </p:spTree>
    <p:extLst>
      <p:ext uri="{BB962C8B-B14F-4D97-AF65-F5344CB8AC3E}">
        <p14:creationId xmlns:p14="http://schemas.microsoft.com/office/powerpoint/2010/main" val="1586982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Bild 2"/>
          <p:cNvPicPr>
            <a:picLocks noChangeAspect="1"/>
          </p:cNvPicPr>
          <p:nvPr/>
        </p:nvPicPr>
        <p:blipFill>
          <a:blip r:embed="rId2"/>
          <a:stretch/>
        </p:blipFill>
        <p:spPr bwMode="auto">
          <a:xfrm>
            <a:off x="5163078" y="357124"/>
            <a:ext cx="5736679" cy="5736679"/>
          </a:xfrm>
          <a:prstGeom prst="rect">
            <a:avLst/>
          </a:prstGeom>
        </p:spPr>
      </p:pic>
      <p:sp>
        <p:nvSpPr>
          <p:cNvPr id="5" name="Textfeld 3"/>
          <p:cNvSpPr>
            <a:spLocks/>
          </p:cNvSpPr>
          <p:nvPr/>
        </p:nvSpPr>
        <p:spPr bwMode="auto">
          <a:xfrm>
            <a:off x="407368" y="357124"/>
            <a:ext cx="4590424" cy="1569660"/>
          </a:xfrm>
          <a:prstGeom prst="rect">
            <a:avLst/>
          </a:prstGeom>
          <a:solidFill>
            <a:schemeClr val="bg1"/>
          </a:solidFill>
        </p:spPr>
        <p:txBody>
          <a:bodyPr wrap="none" rtlCol="0">
            <a:spAutoFit/>
          </a:bodyPr>
          <a:lstStyle/>
          <a:p>
            <a:pPr>
              <a:defRPr/>
            </a:pPr>
            <a:r>
              <a:rPr lang="de-DE" sz="2400" dirty="0"/>
              <a:t>Schauen Sie sich um:</a:t>
            </a:r>
            <a:endParaRPr dirty="0"/>
          </a:p>
          <a:p>
            <a:pPr>
              <a:defRPr/>
            </a:pPr>
            <a:endParaRPr lang="de-DE" sz="2400" dirty="0"/>
          </a:p>
          <a:p>
            <a:pPr>
              <a:defRPr/>
            </a:pPr>
            <a:r>
              <a:rPr lang="de-DE" sz="2400" dirty="0"/>
              <a:t>Die digitale Transformation braucht</a:t>
            </a:r>
            <a:endParaRPr dirty="0"/>
          </a:p>
          <a:p>
            <a:pPr>
              <a:defRPr/>
            </a:pPr>
            <a:r>
              <a:rPr lang="de-DE" sz="2400" dirty="0"/>
              <a:t>Wirtschaftsinformatiker!</a:t>
            </a:r>
            <a:endParaRPr dirty="0"/>
          </a:p>
        </p:txBody>
      </p:sp>
      <p:sp>
        <p:nvSpPr>
          <p:cNvPr id="6" name="Rechteck 4"/>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Digitale Transformation</a:t>
            </a:r>
            <a:endParaRPr/>
          </a:p>
        </p:txBody>
      </p:sp>
      <p:sp>
        <p:nvSpPr>
          <p:cNvPr id="7" name="Textfeld 6">
            <a:extLst>
              <a:ext uri="{FF2B5EF4-FFF2-40B4-BE49-F238E27FC236}">
                <a16:creationId xmlns:a16="http://schemas.microsoft.com/office/drawing/2014/main" id="{6C2C69D0-579B-4FC8-B25E-40B8C2692C6A}"/>
              </a:ext>
            </a:extLst>
          </p:cNvPr>
          <p:cNvSpPr txBox="1"/>
          <p:nvPr/>
        </p:nvSpPr>
        <p:spPr>
          <a:xfrm>
            <a:off x="5087888" y="6058111"/>
            <a:ext cx="6096000" cy="261610"/>
          </a:xfrm>
          <a:prstGeom prst="rect">
            <a:avLst/>
          </a:prstGeom>
          <a:noFill/>
        </p:spPr>
        <p:txBody>
          <a:bodyPr wrap="square">
            <a:spAutoFit/>
          </a:bodyPr>
          <a:lstStyle/>
          <a:p>
            <a:r>
              <a:rPr lang="de-DE" sz="1100" dirty="0"/>
              <a:t>Bild: http://www.freepik.com; </a:t>
            </a:r>
            <a:r>
              <a:rPr lang="de-DE" sz="1100" dirty="0" err="1"/>
              <a:t>Designed</a:t>
            </a:r>
            <a:r>
              <a:rPr lang="de-DE" sz="1100" dirty="0"/>
              <a:t> by </a:t>
            </a:r>
            <a:r>
              <a:rPr lang="de-DE" sz="1100" dirty="0" err="1"/>
              <a:t>Freepik</a:t>
            </a:r>
            <a:endParaRPr lang="de-DE"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Bild 2"/>
          <p:cNvPicPr>
            <a:picLocks noChangeAspect="1"/>
          </p:cNvPicPr>
          <p:nvPr/>
        </p:nvPicPr>
        <p:blipFill>
          <a:blip r:embed="rId2"/>
          <a:stretch/>
        </p:blipFill>
        <p:spPr bwMode="auto">
          <a:xfrm>
            <a:off x="9476085" y="365127"/>
            <a:ext cx="1877715" cy="1877715"/>
          </a:xfrm>
          <a:prstGeom prst="rect">
            <a:avLst/>
          </a:prstGeom>
        </p:spPr>
      </p:pic>
      <p:sp>
        <p:nvSpPr>
          <p:cNvPr id="5" name="Textfeld 3"/>
          <p:cNvSpPr>
            <a:spLocks/>
          </p:cNvSpPr>
          <p:nvPr/>
        </p:nvSpPr>
        <p:spPr bwMode="auto">
          <a:xfrm>
            <a:off x="623392" y="1690690"/>
            <a:ext cx="8712200" cy="3046988"/>
          </a:xfrm>
          <a:prstGeom prst="rect">
            <a:avLst/>
          </a:prstGeom>
          <a:solidFill>
            <a:schemeClr val="bg1"/>
          </a:solidFill>
        </p:spPr>
        <p:txBody>
          <a:bodyPr wrap="square" rtlCol="0">
            <a:spAutoFit/>
          </a:bodyPr>
          <a:lstStyle/>
          <a:p>
            <a:pPr marL="342900" indent="-342900">
              <a:buFont typeface="Arial"/>
              <a:buChar char="•"/>
              <a:defRPr/>
            </a:pPr>
            <a:r>
              <a:rPr lang="de-DE" sz="2400" dirty="0"/>
              <a:t>Durch Digitalisierung (Verarbeitung von Daten, Vernetzung) verändert sich alles!</a:t>
            </a:r>
            <a:endParaRPr dirty="0"/>
          </a:p>
          <a:p>
            <a:pPr marL="342900" indent="-342900">
              <a:buFont typeface="Arial"/>
              <a:buChar char="•"/>
              <a:defRPr/>
            </a:pPr>
            <a:endParaRPr lang="de-DE" sz="2400" dirty="0"/>
          </a:p>
          <a:p>
            <a:pPr marL="800100" lvl="1" indent="-342900">
              <a:buFont typeface="Arial"/>
              <a:buChar char="•"/>
              <a:defRPr/>
            </a:pPr>
            <a:r>
              <a:rPr lang="de-DE" sz="2400" dirty="0"/>
              <a:t>Wir kaufen anders ein.</a:t>
            </a:r>
            <a:endParaRPr dirty="0"/>
          </a:p>
          <a:p>
            <a:pPr marL="800100" lvl="1" indent="-342900">
              <a:buFont typeface="Arial"/>
              <a:buChar char="•"/>
              <a:defRPr/>
            </a:pPr>
            <a:r>
              <a:rPr lang="de-DE" sz="2400" dirty="0"/>
              <a:t>Es gibt ganz neue Produkte.</a:t>
            </a:r>
            <a:endParaRPr dirty="0"/>
          </a:p>
          <a:p>
            <a:pPr marL="800100" lvl="1" indent="-342900">
              <a:buFont typeface="Arial"/>
              <a:buChar char="•"/>
              <a:defRPr/>
            </a:pPr>
            <a:r>
              <a:rPr lang="de-DE" sz="2400" dirty="0"/>
              <a:t>Die Arbeit verändert sich.</a:t>
            </a:r>
            <a:endParaRPr dirty="0"/>
          </a:p>
          <a:p>
            <a:pPr marL="800100" lvl="1" indent="-342900">
              <a:buFont typeface="Arial"/>
              <a:buChar char="•"/>
              <a:defRPr/>
            </a:pPr>
            <a:r>
              <a:rPr lang="de-DE" sz="2400" dirty="0"/>
              <a:t>Ganze Unternehmen ändern ihre Prozesse.</a:t>
            </a:r>
            <a:endParaRPr dirty="0"/>
          </a:p>
          <a:p>
            <a:pPr marL="800100" lvl="1" indent="-342900">
              <a:buFont typeface="Arial"/>
              <a:buChar char="•"/>
              <a:defRPr/>
            </a:pPr>
            <a:r>
              <a:rPr lang="de-DE" sz="2400" dirty="0"/>
              <a:t>Auch unser Privatleben ist anders.</a:t>
            </a:r>
            <a:endParaRPr dirty="0"/>
          </a:p>
        </p:txBody>
      </p:sp>
      <p:sp>
        <p:nvSpPr>
          <p:cNvPr id="6" name="Titel 1"/>
          <p:cNvSpPr>
            <a:spLocks noGrp="1"/>
          </p:cNvSpPr>
          <p:nvPr>
            <p:ph type="title"/>
          </p:nvPr>
        </p:nvSpPr>
        <p:spPr bwMode="auto"/>
        <p:txBody>
          <a:bodyPr/>
          <a:lstStyle/>
          <a:p>
            <a:pPr>
              <a:defRPr/>
            </a:pPr>
            <a:r>
              <a:rPr lang="de-DE"/>
              <a:t>Was ist die digitale Transformation?</a:t>
            </a:r>
            <a:endParaRPr/>
          </a:p>
        </p:txBody>
      </p:sp>
      <p:sp>
        <p:nvSpPr>
          <p:cNvPr id="7" name="Rechteck 4"/>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Digitale Transformation</a:t>
            </a:r>
            <a:endParaRPr/>
          </a:p>
        </p:txBody>
      </p:sp>
      <p:sp>
        <p:nvSpPr>
          <p:cNvPr id="9" name="Textfeld 8">
            <a:extLst>
              <a:ext uri="{FF2B5EF4-FFF2-40B4-BE49-F238E27FC236}">
                <a16:creationId xmlns:a16="http://schemas.microsoft.com/office/drawing/2014/main" id="{2B4C20FD-0AC8-461D-B8D0-43FC162016FF}"/>
              </a:ext>
            </a:extLst>
          </p:cNvPr>
          <p:cNvSpPr txBox="1"/>
          <p:nvPr/>
        </p:nvSpPr>
        <p:spPr bwMode="auto">
          <a:xfrm>
            <a:off x="8976320" y="2257308"/>
            <a:ext cx="6096000" cy="261610"/>
          </a:xfrm>
          <a:prstGeom prst="rect">
            <a:avLst/>
          </a:prstGeom>
          <a:noFill/>
        </p:spPr>
        <p:txBody>
          <a:bodyPr wrap="square">
            <a:spAutoFit/>
          </a:bodyPr>
          <a:lstStyle/>
          <a:p>
            <a:r>
              <a:rPr lang="de-DE" sz="1100" dirty="0"/>
              <a:t>Bild: http://www.freepik.com; </a:t>
            </a:r>
            <a:r>
              <a:rPr lang="de-DE" sz="1100" dirty="0" err="1"/>
              <a:t>Designed</a:t>
            </a:r>
            <a:r>
              <a:rPr lang="de-DE" sz="1100" dirty="0"/>
              <a:t> by </a:t>
            </a:r>
            <a:r>
              <a:rPr lang="de-DE" sz="1100" dirty="0" err="1"/>
              <a:t>Freepik</a:t>
            </a:r>
            <a:endParaRPr lang="de-DE" sz="11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3" name="Pfeil: nach rechts 22">
            <a:extLst>
              <a:ext uri="{FF2B5EF4-FFF2-40B4-BE49-F238E27FC236}">
                <a16:creationId xmlns:a16="http://schemas.microsoft.com/office/drawing/2014/main" id="{A657B68B-8F65-44D4-8833-445ABEE977B0}"/>
              </a:ext>
            </a:extLst>
          </p:cNvPr>
          <p:cNvSpPr/>
          <p:nvPr/>
        </p:nvSpPr>
        <p:spPr>
          <a:xfrm>
            <a:off x="838200" y="3636358"/>
            <a:ext cx="10946432" cy="895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1"/>
          <p:cNvSpPr>
            <a:spLocks noGrp="1"/>
          </p:cNvSpPr>
          <p:nvPr>
            <p:ph type="title"/>
          </p:nvPr>
        </p:nvSpPr>
        <p:spPr bwMode="auto"/>
        <p:txBody>
          <a:bodyPr/>
          <a:lstStyle/>
          <a:p>
            <a:pPr>
              <a:defRPr/>
            </a:pPr>
            <a:r>
              <a:rPr lang="de-DE"/>
              <a:t>Digitale Transformation</a:t>
            </a:r>
            <a:endParaRPr/>
          </a:p>
        </p:txBody>
      </p:sp>
      <p:sp>
        <p:nvSpPr>
          <p:cNvPr id="5" name="Textfeld 3"/>
          <p:cNvSpPr>
            <a:spLocks/>
          </p:cNvSpPr>
          <p:nvPr/>
        </p:nvSpPr>
        <p:spPr bwMode="auto">
          <a:xfrm>
            <a:off x="838200" y="1409045"/>
            <a:ext cx="5478166" cy="461665"/>
          </a:xfrm>
          <a:prstGeom prst="rect">
            <a:avLst/>
          </a:prstGeom>
          <a:noFill/>
        </p:spPr>
        <p:txBody>
          <a:bodyPr wrap="none" rtlCol="0">
            <a:spAutoFit/>
          </a:bodyPr>
          <a:lstStyle/>
          <a:p>
            <a:pPr>
              <a:defRPr/>
            </a:pPr>
            <a:r>
              <a:rPr lang="de-DE" sz="2400" b="1">
                <a:solidFill>
                  <a:schemeClr val="accent1">
                    <a:lumMod val="75000"/>
                  </a:schemeClr>
                </a:solidFill>
              </a:rPr>
              <a:t>1. Welle: Der Musikmarkt (und ähnliches)</a:t>
            </a:r>
            <a:endParaRPr/>
          </a:p>
        </p:txBody>
      </p:sp>
      <p:sp>
        <p:nvSpPr>
          <p:cNvPr id="6" name="Textfeld 13"/>
          <p:cNvSpPr>
            <a:spLocks/>
          </p:cNvSpPr>
          <p:nvPr/>
        </p:nvSpPr>
        <p:spPr bwMode="auto">
          <a:xfrm>
            <a:off x="838200" y="1875705"/>
            <a:ext cx="6344622" cy="369332"/>
          </a:xfrm>
          <a:prstGeom prst="rect">
            <a:avLst/>
          </a:prstGeom>
          <a:noFill/>
        </p:spPr>
        <p:txBody>
          <a:bodyPr wrap="none" rtlCol="0">
            <a:spAutoFit/>
          </a:bodyPr>
          <a:lstStyle/>
          <a:p>
            <a:pPr>
              <a:defRPr/>
            </a:pPr>
            <a:r>
              <a:rPr lang="de-DE" dirty="0"/>
              <a:t>Digitalisierbare Produkte werden durch digitale Versionen ersetzt.</a:t>
            </a:r>
            <a:endParaRPr dirty="0"/>
          </a:p>
        </p:txBody>
      </p:sp>
      <p:sp>
        <p:nvSpPr>
          <p:cNvPr id="9" name="Rechteck 6"/>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Digitale Transformation</a:t>
            </a:r>
            <a:endParaRPr/>
          </a:p>
        </p:txBody>
      </p:sp>
      <p:pic>
        <p:nvPicPr>
          <p:cNvPr id="3" name="Grafik 2">
            <a:extLst>
              <a:ext uri="{FF2B5EF4-FFF2-40B4-BE49-F238E27FC236}">
                <a16:creationId xmlns:a16="http://schemas.microsoft.com/office/drawing/2014/main" id="{68A744DD-79C1-4F3C-9C4E-675BBE38D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744" y="1808205"/>
            <a:ext cx="4178959" cy="4178959"/>
          </a:xfrm>
          <a:prstGeom prst="rect">
            <a:avLst/>
          </a:prstGeom>
        </p:spPr>
      </p:pic>
      <p:sp>
        <p:nvSpPr>
          <p:cNvPr id="11" name="Textfeld 10">
            <a:extLst>
              <a:ext uri="{FF2B5EF4-FFF2-40B4-BE49-F238E27FC236}">
                <a16:creationId xmlns:a16="http://schemas.microsoft.com/office/drawing/2014/main" id="{0E3009D7-1CF1-4542-809E-4516C82FA1FE}"/>
              </a:ext>
            </a:extLst>
          </p:cNvPr>
          <p:cNvSpPr txBox="1"/>
          <p:nvPr/>
        </p:nvSpPr>
        <p:spPr>
          <a:xfrm>
            <a:off x="8606563" y="6076229"/>
            <a:ext cx="6096000" cy="261610"/>
          </a:xfrm>
          <a:prstGeom prst="rect">
            <a:avLst/>
          </a:prstGeom>
          <a:noFill/>
        </p:spPr>
        <p:txBody>
          <a:bodyPr wrap="square">
            <a:spAutoFit/>
          </a:bodyPr>
          <a:lstStyle/>
          <a:p>
            <a:r>
              <a:rPr lang="de-DE" sz="1100" dirty="0"/>
              <a:t>Bild: https://www.flaticon.com; </a:t>
            </a:r>
            <a:r>
              <a:rPr lang="de-DE" sz="1100" dirty="0" err="1"/>
              <a:t>designd</a:t>
            </a:r>
            <a:r>
              <a:rPr lang="de-DE" sz="1100" dirty="0"/>
              <a:t> by </a:t>
            </a:r>
            <a:r>
              <a:rPr lang="de-DE" sz="1100" dirty="0" err="1"/>
              <a:t>Freepik</a:t>
            </a:r>
            <a:endParaRPr lang="de-DE" sz="1100" dirty="0"/>
          </a:p>
        </p:txBody>
      </p:sp>
      <p:pic>
        <p:nvPicPr>
          <p:cNvPr id="13" name="Grafik 12">
            <a:extLst>
              <a:ext uri="{FF2B5EF4-FFF2-40B4-BE49-F238E27FC236}">
                <a16:creationId xmlns:a16="http://schemas.microsoft.com/office/drawing/2014/main" id="{DA6AB523-1E73-4962-A937-621303677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64" y="2513449"/>
            <a:ext cx="2799307" cy="2799307"/>
          </a:xfrm>
          <a:prstGeom prst="rect">
            <a:avLst/>
          </a:prstGeom>
        </p:spPr>
      </p:pic>
      <p:pic>
        <p:nvPicPr>
          <p:cNvPr id="17" name="Grafik 16">
            <a:extLst>
              <a:ext uri="{FF2B5EF4-FFF2-40B4-BE49-F238E27FC236}">
                <a16:creationId xmlns:a16="http://schemas.microsoft.com/office/drawing/2014/main" id="{5C467189-FE28-41CB-AA15-D13DCB9DB1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2693" y="3208727"/>
            <a:ext cx="1880575" cy="1880575"/>
          </a:xfrm>
          <a:prstGeom prst="rect">
            <a:avLst/>
          </a:prstGeom>
        </p:spPr>
      </p:pic>
      <p:pic>
        <p:nvPicPr>
          <p:cNvPr id="20" name="Grafik 19">
            <a:extLst>
              <a:ext uri="{FF2B5EF4-FFF2-40B4-BE49-F238E27FC236}">
                <a16:creationId xmlns:a16="http://schemas.microsoft.com/office/drawing/2014/main" id="{03A62CC2-37C7-413A-93D5-48120DD052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1" y="3560222"/>
            <a:ext cx="1049532" cy="1049532"/>
          </a:xfrm>
          <a:prstGeom prst="rect">
            <a:avLst/>
          </a:prstGeom>
        </p:spPr>
      </p:pic>
      <p:pic>
        <p:nvPicPr>
          <p:cNvPr id="22" name="Grafik 21" descr="Ein Bild, das Text, Schild enthält.&#10;&#10;Automatisch generierte Beschreibung">
            <a:extLst>
              <a:ext uri="{FF2B5EF4-FFF2-40B4-BE49-F238E27FC236}">
                <a16:creationId xmlns:a16="http://schemas.microsoft.com/office/drawing/2014/main" id="{F46AE094-56ED-4F9F-8449-F97C9906D7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8302" y="3186613"/>
            <a:ext cx="1683822" cy="1683822"/>
          </a:xfrm>
          <a:prstGeom prst="rect">
            <a:avLst/>
          </a:prstGeom>
        </p:spPr>
      </p:pic>
    </p:spTree>
    <p:extLst>
      <p:ext uri="{BB962C8B-B14F-4D97-AF65-F5344CB8AC3E}">
        <p14:creationId xmlns:p14="http://schemas.microsoft.com/office/powerpoint/2010/main" val="2222526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 name="Pfeil: nach rechts 16">
            <a:extLst>
              <a:ext uri="{FF2B5EF4-FFF2-40B4-BE49-F238E27FC236}">
                <a16:creationId xmlns:a16="http://schemas.microsoft.com/office/drawing/2014/main" id="{61D3853D-48B3-4E63-90C3-34C5965AE1C9}"/>
              </a:ext>
            </a:extLst>
          </p:cNvPr>
          <p:cNvSpPr/>
          <p:nvPr/>
        </p:nvSpPr>
        <p:spPr bwMode="auto">
          <a:xfrm>
            <a:off x="838200" y="3497685"/>
            <a:ext cx="10946432" cy="895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1"/>
          <p:cNvSpPr>
            <a:spLocks noGrp="1"/>
          </p:cNvSpPr>
          <p:nvPr>
            <p:ph type="title"/>
          </p:nvPr>
        </p:nvSpPr>
        <p:spPr bwMode="auto"/>
        <p:txBody>
          <a:bodyPr/>
          <a:lstStyle/>
          <a:p>
            <a:pPr>
              <a:defRPr/>
            </a:pPr>
            <a:r>
              <a:rPr lang="de-DE"/>
              <a:t>Digitale Transformation</a:t>
            </a:r>
            <a:endParaRPr/>
          </a:p>
        </p:txBody>
      </p:sp>
      <p:sp>
        <p:nvSpPr>
          <p:cNvPr id="5" name="Textfeld 3"/>
          <p:cNvSpPr>
            <a:spLocks/>
          </p:cNvSpPr>
          <p:nvPr/>
        </p:nvSpPr>
        <p:spPr bwMode="auto">
          <a:xfrm>
            <a:off x="778709" y="1454854"/>
            <a:ext cx="5215274" cy="461665"/>
          </a:xfrm>
          <a:prstGeom prst="rect">
            <a:avLst/>
          </a:prstGeom>
          <a:noFill/>
        </p:spPr>
        <p:txBody>
          <a:bodyPr wrap="none" rtlCol="0">
            <a:spAutoFit/>
          </a:bodyPr>
          <a:lstStyle/>
          <a:p>
            <a:pPr>
              <a:defRPr/>
            </a:pPr>
            <a:r>
              <a:rPr lang="de-DE" sz="2400" b="1">
                <a:solidFill>
                  <a:schemeClr val="accent1">
                    <a:lumMod val="75000"/>
                  </a:schemeClr>
                </a:solidFill>
              </a:rPr>
              <a:t>2. Welle: Einkaufen, Produkte nutzen ...</a:t>
            </a:r>
            <a:endParaRPr/>
          </a:p>
        </p:txBody>
      </p:sp>
      <p:sp>
        <p:nvSpPr>
          <p:cNvPr id="6" name="Textfeld 5"/>
          <p:cNvSpPr>
            <a:spLocks/>
          </p:cNvSpPr>
          <p:nvPr/>
        </p:nvSpPr>
        <p:spPr bwMode="auto">
          <a:xfrm>
            <a:off x="8518882" y="5204014"/>
            <a:ext cx="2293000" cy="646331"/>
          </a:xfrm>
          <a:prstGeom prst="rect">
            <a:avLst/>
          </a:prstGeom>
          <a:noFill/>
        </p:spPr>
        <p:txBody>
          <a:bodyPr wrap="none" rtlCol="0">
            <a:spAutoFit/>
          </a:bodyPr>
          <a:lstStyle/>
          <a:p>
            <a:pPr>
              <a:defRPr/>
            </a:pPr>
            <a:r>
              <a:rPr lang="de-DE" dirty="0"/>
              <a:t>... individuelle digitale </a:t>
            </a:r>
            <a:endParaRPr dirty="0"/>
          </a:p>
          <a:p>
            <a:pPr>
              <a:defRPr/>
            </a:pPr>
            <a:r>
              <a:rPr lang="de-DE" dirty="0"/>
              <a:t>Services nutzen!</a:t>
            </a:r>
            <a:endParaRPr dirty="0"/>
          </a:p>
        </p:txBody>
      </p:sp>
      <p:sp>
        <p:nvSpPr>
          <p:cNvPr id="7" name="Textfeld 6"/>
          <p:cNvSpPr>
            <a:spLocks/>
          </p:cNvSpPr>
          <p:nvPr/>
        </p:nvSpPr>
        <p:spPr bwMode="auto">
          <a:xfrm>
            <a:off x="1559496" y="5204015"/>
            <a:ext cx="2670155" cy="646331"/>
          </a:xfrm>
          <a:prstGeom prst="rect">
            <a:avLst/>
          </a:prstGeom>
          <a:noFill/>
        </p:spPr>
        <p:txBody>
          <a:bodyPr wrap="none" rtlCol="0">
            <a:spAutoFit/>
          </a:bodyPr>
          <a:lstStyle/>
          <a:p>
            <a:pPr>
              <a:defRPr/>
            </a:pPr>
            <a:r>
              <a:rPr lang="de-DE" dirty="0"/>
              <a:t>Statt Produkte in der Stadt</a:t>
            </a:r>
            <a:endParaRPr dirty="0"/>
          </a:p>
          <a:p>
            <a:pPr>
              <a:defRPr/>
            </a:pPr>
            <a:r>
              <a:rPr lang="de-DE" dirty="0"/>
              <a:t>einzukaufen ...</a:t>
            </a:r>
            <a:endParaRPr dirty="0"/>
          </a:p>
        </p:txBody>
      </p:sp>
      <p:pic>
        <p:nvPicPr>
          <p:cNvPr id="8" name="Bild 7"/>
          <p:cNvPicPr>
            <a:picLocks noChangeAspect="1"/>
          </p:cNvPicPr>
          <p:nvPr/>
        </p:nvPicPr>
        <p:blipFill>
          <a:blip r:embed="rId2"/>
          <a:stretch/>
        </p:blipFill>
        <p:spPr bwMode="auto">
          <a:xfrm>
            <a:off x="1152797" y="3088090"/>
            <a:ext cx="2659297" cy="1714238"/>
          </a:xfrm>
          <a:prstGeom prst="rect">
            <a:avLst/>
          </a:prstGeom>
        </p:spPr>
      </p:pic>
      <p:pic>
        <p:nvPicPr>
          <p:cNvPr id="9" name="Bild 8"/>
          <p:cNvPicPr>
            <a:picLocks noChangeAspect="1"/>
          </p:cNvPicPr>
          <p:nvPr/>
        </p:nvPicPr>
        <p:blipFill>
          <a:blip r:embed="rId3"/>
          <a:stretch/>
        </p:blipFill>
        <p:spPr bwMode="auto">
          <a:xfrm>
            <a:off x="1447466" y="2528016"/>
            <a:ext cx="2133934" cy="504802"/>
          </a:xfrm>
          <a:prstGeom prst="rect">
            <a:avLst/>
          </a:prstGeom>
        </p:spPr>
      </p:pic>
      <p:grpSp>
        <p:nvGrpSpPr>
          <p:cNvPr id="10" name="Gruppierung 9"/>
          <p:cNvGrpSpPr/>
          <p:nvPr/>
        </p:nvGrpSpPr>
        <p:grpSpPr bwMode="auto">
          <a:xfrm>
            <a:off x="8400256" y="2786054"/>
            <a:ext cx="2530252" cy="2286540"/>
            <a:chOff x="315641" y="928817"/>
            <a:chExt cx="2781878" cy="2603145"/>
          </a:xfrm>
        </p:grpSpPr>
        <p:pic>
          <p:nvPicPr>
            <p:cNvPr id="11" name="Bild 10"/>
            <p:cNvPicPr>
              <a:picLocks noChangeAspect="1"/>
            </p:cNvPicPr>
            <p:nvPr/>
          </p:nvPicPr>
          <p:blipFill>
            <a:blip r:embed="rId4"/>
            <a:stretch/>
          </p:blipFill>
          <p:spPr bwMode="auto">
            <a:xfrm>
              <a:off x="315641" y="928817"/>
              <a:ext cx="2781878" cy="2318232"/>
            </a:xfrm>
            <a:prstGeom prst="rect">
              <a:avLst/>
            </a:prstGeom>
          </p:spPr>
        </p:pic>
        <p:pic>
          <p:nvPicPr>
            <p:cNvPr id="12" name="Bild 11"/>
            <p:cNvPicPr>
              <a:picLocks noChangeAspect="1"/>
            </p:cNvPicPr>
            <p:nvPr/>
          </p:nvPicPr>
          <p:blipFill>
            <a:blip r:embed="rId5"/>
            <a:stretch/>
          </p:blipFill>
          <p:spPr bwMode="auto">
            <a:xfrm>
              <a:off x="1920889" y="2688733"/>
              <a:ext cx="870256" cy="843229"/>
            </a:xfrm>
            <a:prstGeom prst="rect">
              <a:avLst/>
            </a:prstGeom>
          </p:spPr>
        </p:pic>
      </p:grpSp>
      <p:grpSp>
        <p:nvGrpSpPr>
          <p:cNvPr id="13" name="Gruppierung 12"/>
          <p:cNvGrpSpPr/>
          <p:nvPr/>
        </p:nvGrpSpPr>
        <p:grpSpPr bwMode="auto">
          <a:xfrm>
            <a:off x="4364664" y="2575189"/>
            <a:ext cx="3804898" cy="2226775"/>
            <a:chOff x="3108324" y="2318688"/>
            <a:chExt cx="3804898" cy="2226775"/>
          </a:xfrm>
        </p:grpSpPr>
        <p:pic>
          <p:nvPicPr>
            <p:cNvPr id="14" name="Bild 13"/>
            <p:cNvPicPr>
              <a:picLocks noChangeAspect="1"/>
            </p:cNvPicPr>
            <p:nvPr/>
          </p:nvPicPr>
          <p:blipFill>
            <a:blip r:embed="rId6"/>
            <a:stretch/>
          </p:blipFill>
          <p:spPr bwMode="auto">
            <a:xfrm>
              <a:off x="3131840" y="2810476"/>
              <a:ext cx="3781382" cy="1734987"/>
            </a:xfrm>
            <a:prstGeom prst="rect">
              <a:avLst/>
            </a:prstGeom>
          </p:spPr>
        </p:pic>
        <p:pic>
          <p:nvPicPr>
            <p:cNvPr id="15" name="Bild 14"/>
            <p:cNvPicPr>
              <a:picLocks noChangeAspect="1"/>
            </p:cNvPicPr>
            <p:nvPr/>
          </p:nvPicPr>
          <p:blipFill>
            <a:blip r:embed="rId7"/>
            <a:stretch/>
          </p:blipFill>
          <p:spPr bwMode="auto">
            <a:xfrm>
              <a:off x="3108324" y="2318688"/>
              <a:ext cx="1511300" cy="762000"/>
            </a:xfrm>
            <a:prstGeom prst="rect">
              <a:avLst/>
            </a:prstGeom>
          </p:spPr>
        </p:pic>
      </p:grpSp>
      <p:sp>
        <p:nvSpPr>
          <p:cNvPr id="16" name="Rechteck 15"/>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Digitale Transformation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Digitale Transformation</a:t>
            </a:r>
            <a:endParaRPr/>
          </a:p>
        </p:txBody>
      </p:sp>
      <p:sp>
        <p:nvSpPr>
          <p:cNvPr id="5" name="Textfeld 10"/>
          <p:cNvSpPr>
            <a:spLocks/>
          </p:cNvSpPr>
          <p:nvPr/>
        </p:nvSpPr>
        <p:spPr bwMode="auto">
          <a:xfrm>
            <a:off x="1131632" y="5216252"/>
            <a:ext cx="10004927" cy="707886"/>
          </a:xfrm>
          <a:prstGeom prst="rect">
            <a:avLst/>
          </a:prstGeom>
          <a:noFill/>
        </p:spPr>
        <p:txBody>
          <a:bodyPr wrap="square" rtlCol="0">
            <a:spAutoFit/>
          </a:bodyPr>
          <a:lstStyle/>
          <a:p>
            <a:pPr>
              <a:defRPr/>
            </a:pPr>
            <a:r>
              <a:rPr lang="de-DE" sz="2000" dirty="0"/>
              <a:t>Konsumenten sind nicht nur passive Kunden: Mitentscheiden, Mitreden, eigene Produkte und Dienstleistungen anbieten</a:t>
            </a:r>
            <a:endParaRPr dirty="0"/>
          </a:p>
        </p:txBody>
      </p:sp>
      <p:pic>
        <p:nvPicPr>
          <p:cNvPr id="6" name="Grafik 4"/>
          <p:cNvPicPr>
            <a:picLocks noChangeAspect="1"/>
          </p:cNvPicPr>
          <p:nvPr/>
        </p:nvPicPr>
        <p:blipFill>
          <a:blip r:embed="rId2"/>
          <a:stretch/>
        </p:blipFill>
        <p:spPr bwMode="auto">
          <a:xfrm>
            <a:off x="9696400" y="2711343"/>
            <a:ext cx="2375362" cy="934309"/>
          </a:xfrm>
          <a:prstGeom prst="rect">
            <a:avLst/>
          </a:prstGeom>
        </p:spPr>
      </p:pic>
      <p:pic>
        <p:nvPicPr>
          <p:cNvPr id="8" name="Bild 9"/>
          <p:cNvPicPr>
            <a:picLocks noChangeAspect="1"/>
          </p:cNvPicPr>
          <p:nvPr/>
        </p:nvPicPr>
        <p:blipFill>
          <a:blip r:embed="rId3"/>
          <a:stretch/>
        </p:blipFill>
        <p:spPr bwMode="auto">
          <a:xfrm>
            <a:off x="5591944" y="1664990"/>
            <a:ext cx="3897207" cy="2922905"/>
          </a:xfrm>
          <a:prstGeom prst="rect">
            <a:avLst/>
          </a:prstGeom>
        </p:spPr>
      </p:pic>
      <p:sp>
        <p:nvSpPr>
          <p:cNvPr id="9" name="Rechteck 7"/>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Digitale Transformation</a:t>
            </a:r>
            <a:endParaRPr/>
          </a:p>
        </p:txBody>
      </p:sp>
      <p:sp>
        <p:nvSpPr>
          <p:cNvPr id="11" name="Textfeld 10">
            <a:extLst>
              <a:ext uri="{FF2B5EF4-FFF2-40B4-BE49-F238E27FC236}">
                <a16:creationId xmlns:a16="http://schemas.microsoft.com/office/drawing/2014/main" id="{A575D3D2-F65E-43C2-927C-046A3BCE1F38}"/>
              </a:ext>
            </a:extLst>
          </p:cNvPr>
          <p:cNvSpPr txBox="1"/>
          <p:nvPr/>
        </p:nvSpPr>
        <p:spPr>
          <a:xfrm>
            <a:off x="983432" y="4574293"/>
            <a:ext cx="6096000" cy="261610"/>
          </a:xfrm>
          <a:prstGeom prst="rect">
            <a:avLst/>
          </a:prstGeom>
          <a:noFill/>
        </p:spPr>
        <p:txBody>
          <a:bodyPr wrap="square">
            <a:spAutoFit/>
          </a:bodyPr>
          <a:lstStyle/>
          <a:p>
            <a:r>
              <a:rPr lang="de-DE" sz="1100" dirty="0"/>
              <a:t>Bild: https://pixabay.com</a:t>
            </a:r>
          </a:p>
        </p:txBody>
      </p:sp>
      <p:pic>
        <p:nvPicPr>
          <p:cNvPr id="12" name="Grafik 11" descr="Ein Bild, das Person, haltend, Mobiltelefon, Telefon enthält.&#10;&#10;Automatisch generierte Beschreibung">
            <a:extLst>
              <a:ext uri="{FF2B5EF4-FFF2-40B4-BE49-F238E27FC236}">
                <a16:creationId xmlns:a16="http://schemas.microsoft.com/office/drawing/2014/main" id="{1581ED11-0376-4A0A-B15B-6596BC6E80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031000" y="1724342"/>
            <a:ext cx="4297008" cy="286355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Titel 1"/>
          <p:cNvSpPr>
            <a:spLocks noGrp="1"/>
          </p:cNvSpPr>
          <p:nvPr>
            <p:ph type="title"/>
          </p:nvPr>
        </p:nvSpPr>
        <p:spPr bwMode="auto"/>
        <p:txBody>
          <a:bodyPr/>
          <a:lstStyle/>
          <a:p>
            <a:pPr>
              <a:defRPr/>
            </a:pPr>
            <a:r>
              <a:rPr lang="de-DE"/>
              <a:t>Digitale Transformation</a:t>
            </a:r>
            <a:endParaRPr/>
          </a:p>
        </p:txBody>
      </p:sp>
      <p:sp>
        <p:nvSpPr>
          <p:cNvPr id="6" name="Textfeld 3"/>
          <p:cNvSpPr>
            <a:spLocks/>
          </p:cNvSpPr>
          <p:nvPr/>
        </p:nvSpPr>
        <p:spPr bwMode="auto">
          <a:xfrm>
            <a:off x="838200" y="1295637"/>
            <a:ext cx="5901167" cy="461665"/>
          </a:xfrm>
          <a:prstGeom prst="rect">
            <a:avLst/>
          </a:prstGeom>
          <a:noFill/>
        </p:spPr>
        <p:txBody>
          <a:bodyPr wrap="none" rtlCol="0">
            <a:spAutoFit/>
          </a:bodyPr>
          <a:lstStyle/>
          <a:p>
            <a:pPr>
              <a:defRPr/>
            </a:pPr>
            <a:r>
              <a:rPr lang="de-DE" sz="2400" b="1">
                <a:solidFill>
                  <a:schemeClr val="accent1">
                    <a:lumMod val="75000"/>
                  </a:schemeClr>
                </a:solidFill>
              </a:rPr>
              <a:t>3. Welle: Die Industrie (z. B. auch Automobil)</a:t>
            </a:r>
            <a:endParaRPr/>
          </a:p>
        </p:txBody>
      </p:sp>
      <p:sp>
        <p:nvSpPr>
          <p:cNvPr id="7" name="Textfeld 4"/>
          <p:cNvSpPr>
            <a:spLocks/>
          </p:cNvSpPr>
          <p:nvPr/>
        </p:nvSpPr>
        <p:spPr bwMode="auto">
          <a:xfrm>
            <a:off x="838200" y="2255961"/>
            <a:ext cx="6280502" cy="3693319"/>
          </a:xfrm>
          <a:prstGeom prst="rect">
            <a:avLst/>
          </a:prstGeom>
          <a:noFill/>
        </p:spPr>
        <p:txBody>
          <a:bodyPr wrap="none" rtlCol="0">
            <a:spAutoFit/>
          </a:bodyPr>
          <a:lstStyle/>
          <a:p>
            <a:pPr>
              <a:defRPr/>
            </a:pPr>
            <a:r>
              <a:rPr lang="de-DE" dirty="0"/>
              <a:t>Unternehmen, die sich mit Informatik auskennen arbeiten daran:</a:t>
            </a:r>
            <a:endParaRPr dirty="0"/>
          </a:p>
          <a:p>
            <a:pPr>
              <a:defRPr/>
            </a:pPr>
            <a:endParaRPr lang="de-DE" dirty="0"/>
          </a:p>
          <a:p>
            <a:pPr>
              <a:defRPr/>
            </a:pPr>
            <a:endParaRPr lang="de-DE" dirty="0"/>
          </a:p>
          <a:p>
            <a:pPr marL="342900" indent="-342900">
              <a:buAutoNum type="arabicPeriod"/>
              <a:defRPr/>
            </a:pPr>
            <a:r>
              <a:rPr lang="de-DE" dirty="0"/>
              <a:t>Wichtige Dienste zum „Autofahren“ anzubieten.</a:t>
            </a:r>
            <a:endParaRPr dirty="0"/>
          </a:p>
          <a:p>
            <a:pPr marL="342900" indent="-342900">
              <a:buAutoNum type="arabicPeriod"/>
              <a:defRPr/>
            </a:pPr>
            <a:endParaRPr lang="de-DE" dirty="0"/>
          </a:p>
          <a:p>
            <a:pPr marL="342900" indent="-342900">
              <a:buAutoNum type="arabicPeriod"/>
              <a:defRPr/>
            </a:pPr>
            <a:endParaRPr lang="de-DE" dirty="0"/>
          </a:p>
          <a:p>
            <a:pPr marL="342900" indent="-342900">
              <a:buAutoNum type="arabicPeriod"/>
              <a:defRPr/>
            </a:pPr>
            <a:endParaRPr lang="de-DE" dirty="0"/>
          </a:p>
          <a:p>
            <a:pPr marL="342900" indent="-342900">
              <a:buAutoNum type="arabicPeriod"/>
              <a:defRPr/>
            </a:pPr>
            <a:r>
              <a:rPr lang="de-DE" dirty="0"/>
              <a:t>Wichtige Dienste für die Mobilität anzubieten.</a:t>
            </a:r>
            <a:endParaRPr dirty="0"/>
          </a:p>
          <a:p>
            <a:pPr marL="342900" indent="-342900">
              <a:buAutoNum type="arabicPeriod"/>
              <a:defRPr/>
            </a:pPr>
            <a:endParaRPr lang="de-DE" dirty="0"/>
          </a:p>
          <a:p>
            <a:pPr marL="342900" indent="-342900">
              <a:buAutoNum type="arabicPeriod"/>
              <a:defRPr/>
            </a:pPr>
            <a:endParaRPr lang="de-DE" dirty="0"/>
          </a:p>
          <a:p>
            <a:pPr marL="342900" indent="-342900">
              <a:buAutoNum type="arabicPeriod"/>
              <a:defRPr/>
            </a:pPr>
            <a:endParaRPr lang="de-DE" dirty="0"/>
          </a:p>
          <a:p>
            <a:pPr marL="342900" indent="-342900">
              <a:buAutoNum type="arabicPeriod"/>
              <a:defRPr/>
            </a:pPr>
            <a:r>
              <a:rPr lang="de-DE" dirty="0"/>
              <a:t>Und dazu ganz neue Produktionsmethoden in der Fabrik</a:t>
            </a:r>
            <a:br>
              <a:rPr lang="de-DE" dirty="0"/>
            </a:br>
            <a:r>
              <a:rPr lang="de-DE" dirty="0"/>
              <a:t>zu unterstützen. </a:t>
            </a:r>
            <a:endParaRPr dirty="0"/>
          </a:p>
        </p:txBody>
      </p:sp>
      <p:sp>
        <p:nvSpPr>
          <p:cNvPr id="11" name="Rechteck 10"/>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Digitale Transformation</a:t>
            </a:r>
            <a:endParaRPr/>
          </a:p>
        </p:txBody>
      </p:sp>
      <p:pic>
        <p:nvPicPr>
          <p:cNvPr id="1026" name="Picture 2" descr="Carsharing isometrisches flussdiagramm Kostenlosen Vektoren">
            <a:extLst>
              <a:ext uri="{FF2B5EF4-FFF2-40B4-BE49-F238E27FC236}">
                <a16:creationId xmlns:a16="http://schemas.microsoft.com/office/drawing/2014/main" id="{9DDB3E08-7DC5-4AD2-A497-B6921E450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15007"/>
            <a:ext cx="3151366" cy="31513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A54DC689-D8F0-4591-87AF-8D29E9FC20C8}"/>
              </a:ext>
            </a:extLst>
          </p:cNvPr>
          <p:cNvSpPr txBox="1"/>
          <p:nvPr/>
        </p:nvSpPr>
        <p:spPr bwMode="auto">
          <a:xfrm>
            <a:off x="7824192" y="6417739"/>
            <a:ext cx="6096000" cy="261610"/>
          </a:xfrm>
          <a:prstGeom prst="rect">
            <a:avLst/>
          </a:prstGeom>
          <a:noFill/>
        </p:spPr>
        <p:txBody>
          <a:bodyPr wrap="square">
            <a:spAutoFit/>
          </a:bodyPr>
          <a:lstStyle/>
          <a:p>
            <a:r>
              <a:rPr lang="de-DE" sz="1100" dirty="0"/>
              <a:t>Bild: http://www.freepik.com; </a:t>
            </a:r>
            <a:r>
              <a:rPr lang="de-DE" sz="1100" dirty="0" err="1"/>
              <a:t>Designed</a:t>
            </a:r>
            <a:r>
              <a:rPr lang="de-DE" sz="1100" dirty="0"/>
              <a:t> by </a:t>
            </a:r>
            <a:r>
              <a:rPr lang="de-DE" sz="1100" dirty="0" err="1"/>
              <a:t>macrovector</a:t>
            </a:r>
            <a:endParaRPr lang="de-DE" sz="1100" dirty="0"/>
          </a:p>
        </p:txBody>
      </p:sp>
      <p:pic>
        <p:nvPicPr>
          <p:cNvPr id="1028" name="Picture 4" descr="Vektorbilder des automatisierungskonzeptes eingestellt mit fließband und cad-system Kostenlosen Vektoren">
            <a:extLst>
              <a:ext uri="{FF2B5EF4-FFF2-40B4-BE49-F238E27FC236}">
                <a16:creationId xmlns:a16="http://schemas.microsoft.com/office/drawing/2014/main" id="{5236BFB2-C993-46EF-9F78-677A08105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486" y="3266373"/>
            <a:ext cx="3151366" cy="3151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2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50" name="Picture 2" descr="Multitasking-konzeptillustration Kostenlosen Vektoren">
            <a:extLst>
              <a:ext uri="{FF2B5EF4-FFF2-40B4-BE49-F238E27FC236}">
                <a16:creationId xmlns:a16="http://schemas.microsoft.com/office/drawing/2014/main" id="{3382CB7C-D6C5-4235-BCBC-728A462A0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116" y="1496428"/>
            <a:ext cx="4421485" cy="4421485"/>
          </a:xfrm>
          <a:prstGeom prst="rect">
            <a:avLst/>
          </a:prstGeom>
          <a:noFill/>
          <a:extLst>
            <a:ext uri="{909E8E84-426E-40DD-AFC4-6F175D3DCCD1}">
              <a14:hiddenFill xmlns:a14="http://schemas.microsoft.com/office/drawing/2010/main">
                <a:solidFill>
                  <a:srgbClr val="FFFFFF"/>
                </a:solidFill>
              </a14:hiddenFill>
            </a:ext>
          </a:extLst>
        </p:spPr>
      </p:pic>
      <p:sp>
        <p:nvSpPr>
          <p:cNvPr id="4" name="Titel 1"/>
          <p:cNvSpPr>
            <a:spLocks noGrp="1"/>
          </p:cNvSpPr>
          <p:nvPr>
            <p:ph type="title"/>
          </p:nvPr>
        </p:nvSpPr>
        <p:spPr bwMode="auto"/>
        <p:txBody>
          <a:bodyPr/>
          <a:lstStyle/>
          <a:p>
            <a:pPr>
              <a:defRPr/>
            </a:pPr>
            <a:r>
              <a:rPr lang="de-DE"/>
              <a:t>Wirtschaftsinformatiker helfen in der Digitalen Transformation</a:t>
            </a:r>
            <a:endParaRPr/>
          </a:p>
        </p:txBody>
      </p:sp>
      <p:sp>
        <p:nvSpPr>
          <p:cNvPr id="6" name="Inhaltsplatzhalter 2"/>
          <p:cNvSpPr>
            <a:spLocks/>
          </p:cNvSpPr>
          <p:nvPr/>
        </p:nvSpPr>
        <p:spPr bwMode="auto">
          <a:xfrm>
            <a:off x="1680916" y="4080423"/>
            <a:ext cx="2628032" cy="1512168"/>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a:lstStyle>
          <a:p>
            <a:pPr>
              <a:defRPr/>
            </a:pPr>
            <a:r>
              <a:rPr lang="de-DE" b="1" dirty="0"/>
              <a:t>IT-Abteilungen:</a:t>
            </a:r>
            <a:endParaRPr dirty="0"/>
          </a:p>
          <a:p>
            <a:pPr marL="285750" indent="-285750">
              <a:buFont typeface="Arial"/>
              <a:buChar char="•"/>
              <a:defRPr/>
            </a:pPr>
            <a:r>
              <a:rPr lang="de-DE" dirty="0"/>
              <a:t>IT-Strategie</a:t>
            </a:r>
            <a:endParaRPr dirty="0"/>
          </a:p>
          <a:p>
            <a:pPr marL="285750" indent="-285750">
              <a:buFont typeface="Arial"/>
              <a:buChar char="•"/>
              <a:defRPr/>
            </a:pPr>
            <a:r>
              <a:rPr lang="de-DE" dirty="0"/>
              <a:t>Rechenzentren</a:t>
            </a:r>
            <a:endParaRPr dirty="0"/>
          </a:p>
          <a:p>
            <a:pPr marL="285750" indent="-285750">
              <a:buFont typeface="Arial"/>
              <a:buChar char="•"/>
              <a:defRPr/>
            </a:pPr>
            <a:r>
              <a:rPr lang="de-DE" dirty="0"/>
              <a:t>Anwendungsentwicklung</a:t>
            </a:r>
            <a:endParaRPr dirty="0"/>
          </a:p>
          <a:p>
            <a:pPr marL="285750" indent="-285750">
              <a:buFont typeface="Arial"/>
              <a:buChar char="•"/>
              <a:defRPr/>
            </a:pPr>
            <a:r>
              <a:rPr lang="de-DE" dirty="0"/>
              <a:t>…</a:t>
            </a:r>
            <a:endParaRPr dirty="0"/>
          </a:p>
          <a:p>
            <a:pPr marL="285750" indent="-285750">
              <a:buFont typeface="Arial"/>
              <a:buChar char="•"/>
              <a:defRPr/>
            </a:pPr>
            <a:endParaRPr lang="de-DE" dirty="0"/>
          </a:p>
        </p:txBody>
      </p:sp>
      <p:sp>
        <p:nvSpPr>
          <p:cNvPr id="7" name="Inhaltsplatzhalter 2"/>
          <p:cNvSpPr>
            <a:spLocks/>
          </p:cNvSpPr>
          <p:nvPr/>
        </p:nvSpPr>
        <p:spPr bwMode="auto">
          <a:xfrm>
            <a:off x="8655106" y="1849206"/>
            <a:ext cx="3188033" cy="1553046"/>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a:lstStyle>
          <a:p>
            <a:pPr>
              <a:defRPr/>
            </a:pPr>
            <a:r>
              <a:rPr lang="de-DE" b="1" dirty="0"/>
              <a:t>Mit IT-Ideen auf Führungsebene:</a:t>
            </a:r>
            <a:endParaRPr dirty="0"/>
          </a:p>
          <a:p>
            <a:pPr marL="285750" indent="-285750">
              <a:buFont typeface="Arial"/>
              <a:buChar char="•"/>
              <a:defRPr/>
            </a:pPr>
            <a:r>
              <a:rPr lang="de-DE" dirty="0"/>
              <a:t>CIO</a:t>
            </a:r>
            <a:endParaRPr dirty="0"/>
          </a:p>
          <a:p>
            <a:pPr marL="285750" indent="-285750">
              <a:buFont typeface="Arial"/>
              <a:buChar char="•"/>
              <a:defRPr/>
            </a:pPr>
            <a:r>
              <a:rPr lang="de-DE" dirty="0"/>
              <a:t>Forschung &amp; Entwicklung</a:t>
            </a:r>
            <a:endParaRPr dirty="0"/>
          </a:p>
          <a:p>
            <a:pPr marL="285750" indent="-285750">
              <a:buFont typeface="Arial"/>
              <a:buChar char="•"/>
              <a:defRPr/>
            </a:pPr>
            <a:r>
              <a:rPr lang="de-DE" dirty="0"/>
              <a:t>bis Vorstand</a:t>
            </a:r>
            <a:endParaRPr dirty="0"/>
          </a:p>
          <a:p>
            <a:pPr marL="285750" indent="-285750">
              <a:buFont typeface="Arial"/>
              <a:buChar char="•"/>
              <a:defRPr/>
            </a:pPr>
            <a:r>
              <a:rPr lang="de-DE" dirty="0"/>
              <a:t>…</a:t>
            </a:r>
            <a:endParaRPr dirty="0"/>
          </a:p>
        </p:txBody>
      </p:sp>
      <p:sp>
        <p:nvSpPr>
          <p:cNvPr id="8" name="Inhaltsplatzhalter 2"/>
          <p:cNvSpPr>
            <a:spLocks/>
          </p:cNvSpPr>
          <p:nvPr/>
        </p:nvSpPr>
        <p:spPr bwMode="auto">
          <a:xfrm>
            <a:off x="8655106" y="4000562"/>
            <a:ext cx="2628032" cy="1553046"/>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a:lstStyle>
          <a:p>
            <a:pPr>
              <a:defRPr/>
            </a:pPr>
            <a:r>
              <a:rPr lang="de-DE" b="1" dirty="0"/>
              <a:t>Ganze Unternehmen:</a:t>
            </a:r>
            <a:endParaRPr dirty="0"/>
          </a:p>
          <a:p>
            <a:pPr marL="285750" indent="-285750">
              <a:buFont typeface="Arial"/>
              <a:buChar char="•"/>
              <a:defRPr/>
            </a:pPr>
            <a:r>
              <a:rPr lang="de-DE" dirty="0"/>
              <a:t>IT-Unternehmen</a:t>
            </a:r>
            <a:endParaRPr dirty="0"/>
          </a:p>
          <a:p>
            <a:pPr marL="285750" indent="-285750">
              <a:buFont typeface="Arial"/>
              <a:buChar char="•"/>
              <a:defRPr/>
            </a:pPr>
            <a:r>
              <a:rPr lang="de-DE" dirty="0"/>
              <a:t>Software/Hardware</a:t>
            </a:r>
            <a:endParaRPr dirty="0"/>
          </a:p>
          <a:p>
            <a:pPr marL="285750" indent="-285750">
              <a:buFont typeface="Arial"/>
              <a:buChar char="•"/>
              <a:defRPr/>
            </a:pPr>
            <a:r>
              <a:rPr lang="de-DE" dirty="0"/>
              <a:t>(IT-)Beratungen</a:t>
            </a:r>
            <a:endParaRPr dirty="0"/>
          </a:p>
          <a:p>
            <a:pPr marL="285750" indent="-285750">
              <a:buFont typeface="Arial"/>
              <a:buChar char="•"/>
              <a:defRPr/>
            </a:pPr>
            <a:r>
              <a:rPr lang="de-DE" dirty="0"/>
              <a:t>…</a:t>
            </a:r>
            <a:endParaRPr dirty="0"/>
          </a:p>
        </p:txBody>
      </p:sp>
      <p:sp>
        <p:nvSpPr>
          <p:cNvPr id="9" name="Inhaltsplatzhalter 2"/>
          <p:cNvSpPr>
            <a:spLocks noGrp="1"/>
          </p:cNvSpPr>
          <p:nvPr>
            <p:ph idx="1"/>
          </p:nvPr>
        </p:nvSpPr>
        <p:spPr bwMode="auto">
          <a:xfrm>
            <a:off x="1570660" y="1945478"/>
            <a:ext cx="2628032" cy="1521915"/>
          </a:xfrm>
          <a:prstGeom prst="rect">
            <a:avLst/>
          </a:prstGeom>
          <a:solidFill>
            <a:schemeClr val="bg1"/>
          </a:solidFill>
        </p:spPr>
        <p:txBody>
          <a:bodyPr>
            <a:normAutofit fontScale="55000" lnSpcReduction="20000"/>
          </a:bodyPr>
          <a:lstStyle/>
          <a:p>
            <a:pPr>
              <a:defRPr/>
            </a:pPr>
            <a:r>
              <a:rPr lang="de-DE" b="1" dirty="0"/>
              <a:t>IT in Fachabteilungen:</a:t>
            </a:r>
            <a:endParaRPr dirty="0"/>
          </a:p>
          <a:p>
            <a:pPr marL="285750" indent="-285750">
              <a:defRPr/>
            </a:pPr>
            <a:r>
              <a:rPr lang="de-DE" dirty="0"/>
              <a:t>Marketing</a:t>
            </a:r>
            <a:endParaRPr dirty="0"/>
          </a:p>
          <a:p>
            <a:pPr marL="285750" indent="-285750">
              <a:defRPr/>
            </a:pPr>
            <a:r>
              <a:rPr lang="de-DE" dirty="0"/>
              <a:t>Kommunikation</a:t>
            </a:r>
            <a:endParaRPr dirty="0"/>
          </a:p>
          <a:p>
            <a:pPr marL="285750" indent="-285750">
              <a:defRPr/>
            </a:pPr>
            <a:r>
              <a:rPr lang="de-DE" dirty="0"/>
              <a:t>Controlling</a:t>
            </a:r>
            <a:endParaRPr dirty="0"/>
          </a:p>
          <a:p>
            <a:pPr marL="285750" indent="-285750">
              <a:defRPr/>
            </a:pPr>
            <a:r>
              <a:rPr lang="de-DE" dirty="0"/>
              <a:t>…</a:t>
            </a:r>
            <a:endParaRPr dirty="0"/>
          </a:p>
          <a:p>
            <a:pPr marL="285750" indent="-285750">
              <a:defRPr/>
            </a:pPr>
            <a:endParaRPr lang="de-DE" dirty="0"/>
          </a:p>
        </p:txBody>
      </p:sp>
      <p:sp>
        <p:nvSpPr>
          <p:cNvPr id="12" name="Rechteck 2"/>
          <p:cNvSpPr>
            <a:spLocks noChangeArrowheads="1"/>
          </p:cNvSpPr>
          <p:nvPr/>
        </p:nvSpPr>
        <p:spPr bwMode="auto">
          <a:xfrm>
            <a:off x="335360" y="5695233"/>
            <a:ext cx="11377264" cy="646112"/>
          </a:xfrm>
          <a:prstGeom prst="rect">
            <a:avLst/>
          </a:prstGeom>
          <a:noFill/>
          <a:ln>
            <a:noFill/>
          </a:ln>
        </p:spPr>
        <p:txBody>
          <a:bodyPr wrap="square">
            <a:spAutoFit/>
          </a:bodyPr>
          <a:lstStyle/>
          <a:p>
            <a:pPr algn="ctr">
              <a:defRPr/>
            </a:pPr>
            <a:r>
              <a:rPr lang="en-US" dirty="0">
                <a:latin typeface="+mj-lt"/>
              </a:rPr>
              <a:t>"IT appears to be much more strongly correlated with the changes in competitive dynamics than R&amp;D does." [McAfee, Brynjolfsson 2008, S. 103]</a:t>
            </a:r>
            <a:endParaRPr lang="de-DE" dirty="0">
              <a:latin typeface="+mj-lt"/>
            </a:endParaRPr>
          </a:p>
        </p:txBody>
      </p:sp>
      <p:sp>
        <p:nvSpPr>
          <p:cNvPr id="13" name="Rechteck 10"/>
          <p:cNvSpPr/>
          <p:nvPr/>
        </p:nvSpPr>
        <p:spPr bwMode="auto">
          <a:xfrm>
            <a:off x="74214" y="6270623"/>
            <a:ext cx="3507186" cy="4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a:t>Sequenz: Digitale Transformation</a:t>
            </a:r>
            <a:endParaRPr/>
          </a:p>
        </p:txBody>
      </p:sp>
      <p:sp>
        <p:nvSpPr>
          <p:cNvPr id="14" name="Textfeld 13">
            <a:extLst>
              <a:ext uri="{FF2B5EF4-FFF2-40B4-BE49-F238E27FC236}">
                <a16:creationId xmlns:a16="http://schemas.microsoft.com/office/drawing/2014/main" id="{752C0E3E-9282-4975-BDEA-8D01CD06B0BE}"/>
              </a:ext>
            </a:extLst>
          </p:cNvPr>
          <p:cNvSpPr txBox="1"/>
          <p:nvPr/>
        </p:nvSpPr>
        <p:spPr bwMode="auto">
          <a:xfrm>
            <a:off x="4730801" y="5225165"/>
            <a:ext cx="6096000" cy="261610"/>
          </a:xfrm>
          <a:prstGeom prst="rect">
            <a:avLst/>
          </a:prstGeom>
          <a:noFill/>
        </p:spPr>
        <p:txBody>
          <a:bodyPr wrap="square">
            <a:spAutoFit/>
          </a:bodyPr>
          <a:lstStyle/>
          <a:p>
            <a:r>
              <a:rPr lang="de-DE" sz="1100" dirty="0"/>
              <a:t>Bild: http://www.freepik.com; </a:t>
            </a:r>
            <a:r>
              <a:rPr lang="de-DE" sz="1100" dirty="0" err="1"/>
              <a:t>Designed</a:t>
            </a:r>
            <a:r>
              <a:rPr lang="de-DE" sz="1100" dirty="0"/>
              <a:t> by </a:t>
            </a:r>
            <a:r>
              <a:rPr lang="de-DE" sz="1100" dirty="0" err="1"/>
              <a:t>stories</a:t>
            </a:r>
            <a:endParaRPr lang="de-DE" sz="1100" dirty="0"/>
          </a:p>
        </p:txBody>
      </p:sp>
    </p:spTree>
    <p:extLst>
      <p:ext uri="{BB962C8B-B14F-4D97-AF65-F5344CB8AC3E}">
        <p14:creationId xmlns:p14="http://schemas.microsoft.com/office/powerpoint/2010/main" val="2139106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C5DF0-4222-4E05-8301-6F9A6DBE21BC}"/>
              </a:ext>
            </a:extLst>
          </p:cNvPr>
          <p:cNvSpPr>
            <a:spLocks noGrp="1"/>
          </p:cNvSpPr>
          <p:nvPr>
            <p:ph type="title"/>
          </p:nvPr>
        </p:nvSpPr>
        <p:spPr>
          <a:xfrm>
            <a:off x="838200" y="2597964"/>
            <a:ext cx="10515600" cy="1325563"/>
          </a:xfrm>
        </p:spPr>
        <p:txBody>
          <a:bodyPr/>
          <a:lstStyle/>
          <a:p>
            <a:r>
              <a:rPr lang="de-DE" dirty="0"/>
              <a:t>Was ist Wirtschaftsinformatik?</a:t>
            </a:r>
          </a:p>
        </p:txBody>
      </p:sp>
    </p:spTree>
    <p:extLst>
      <p:ext uri="{BB962C8B-B14F-4D97-AF65-F5344CB8AC3E}">
        <p14:creationId xmlns:p14="http://schemas.microsoft.com/office/powerpoint/2010/main" val="2243719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BBFD3-51A0-448C-8387-38EE41C7100F}"/>
              </a:ext>
            </a:extLst>
          </p:cNvPr>
          <p:cNvSpPr>
            <a:spLocks noGrp="1"/>
          </p:cNvSpPr>
          <p:nvPr>
            <p:ph type="title"/>
          </p:nvPr>
        </p:nvSpPr>
        <p:spPr/>
        <p:txBody>
          <a:bodyPr/>
          <a:lstStyle/>
          <a:p>
            <a:r>
              <a:rPr lang="de-DE" dirty="0"/>
              <a:t>Gegenstand der Wirtschaftsinformatik</a:t>
            </a:r>
          </a:p>
        </p:txBody>
      </p:sp>
      <p:sp>
        <p:nvSpPr>
          <p:cNvPr id="3" name="Inhaltsplatzhalter 2">
            <a:extLst>
              <a:ext uri="{FF2B5EF4-FFF2-40B4-BE49-F238E27FC236}">
                <a16:creationId xmlns:a16="http://schemas.microsoft.com/office/drawing/2014/main" id="{4FC2475B-2E6F-4624-9D1B-C4887694AB57}"/>
              </a:ext>
            </a:extLst>
          </p:cNvPr>
          <p:cNvSpPr>
            <a:spLocks noGrp="1"/>
          </p:cNvSpPr>
          <p:nvPr>
            <p:ph idx="1"/>
          </p:nvPr>
        </p:nvSpPr>
        <p:spPr/>
        <p:txBody>
          <a:bodyPr/>
          <a:lstStyle/>
          <a:p>
            <a:pPr marL="0" indent="0">
              <a:buNone/>
            </a:pPr>
            <a:r>
              <a:rPr lang="de-DE" dirty="0"/>
              <a:t>Gegenstand der Wirtschaftsinformatik sind Informationssysteme (IS) in Wirtschaft, Verwaltung und privatem Bereich. IS sind soziotechnische Systeme, die menschliche und maschinelle Komponenten (Teilsysteme) umfassen. Sie unterstützen die Sammlung, Strukturierung, Verarbeitung, Bereitstellung, Kommunikation und Nutzung von Daten, Informationen und Wissen sowie deren Transformation. IS tragen zur Entscheidungsfindung, Koordination, Steuerung und Kontrolle von Wertschöpfungsprozessen sowie deren Automatisierung, Integration und Virtualisierung unter insbesondere ökonomischen Kriterien bei. IS können Produkt-, Prozess- und Geschäftsmodellinnovationen bewirken.</a:t>
            </a:r>
          </a:p>
        </p:txBody>
      </p:sp>
      <p:sp>
        <p:nvSpPr>
          <p:cNvPr id="4" name="Textfeld 3">
            <a:extLst>
              <a:ext uri="{FF2B5EF4-FFF2-40B4-BE49-F238E27FC236}">
                <a16:creationId xmlns:a16="http://schemas.microsoft.com/office/drawing/2014/main" id="{59E3F0D6-80FA-4450-BB00-71EAF3B71ED4}"/>
              </a:ext>
            </a:extLst>
          </p:cNvPr>
          <p:cNvSpPr txBox="1"/>
          <p:nvPr/>
        </p:nvSpPr>
        <p:spPr>
          <a:xfrm>
            <a:off x="3528068" y="5992297"/>
            <a:ext cx="7825732" cy="369332"/>
          </a:xfrm>
          <a:prstGeom prst="rect">
            <a:avLst/>
          </a:prstGeom>
          <a:noFill/>
        </p:spPr>
        <p:txBody>
          <a:bodyPr wrap="none" rtlCol="0">
            <a:spAutoFit/>
          </a:bodyPr>
          <a:lstStyle/>
          <a:p>
            <a:r>
              <a:rPr lang="de-DE" dirty="0"/>
              <a:t>Quelle: https://wirtschaftsinformatik.de/community/profil-wirtschaftsinformatik/</a:t>
            </a:r>
          </a:p>
        </p:txBody>
      </p:sp>
    </p:spTree>
    <p:extLst>
      <p:ext uri="{BB962C8B-B14F-4D97-AF65-F5344CB8AC3E}">
        <p14:creationId xmlns:p14="http://schemas.microsoft.com/office/powerpoint/2010/main" val="3374933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EC5DF0-4222-4E05-8301-6F9A6DBE21BC}"/>
              </a:ext>
            </a:extLst>
          </p:cNvPr>
          <p:cNvSpPr>
            <a:spLocks noGrp="1"/>
          </p:cNvSpPr>
          <p:nvPr>
            <p:ph type="title"/>
          </p:nvPr>
        </p:nvSpPr>
        <p:spPr>
          <a:xfrm>
            <a:off x="838200" y="2597964"/>
            <a:ext cx="10515600" cy="1325563"/>
          </a:xfrm>
        </p:spPr>
        <p:txBody>
          <a:bodyPr/>
          <a:lstStyle/>
          <a:p>
            <a:r>
              <a:rPr lang="de-DE" dirty="0"/>
              <a:t>Relevanz der Wirtschaftsinformatik</a:t>
            </a:r>
          </a:p>
        </p:txBody>
      </p:sp>
    </p:spTree>
    <p:extLst>
      <p:ext uri="{BB962C8B-B14F-4D97-AF65-F5344CB8AC3E}">
        <p14:creationId xmlns:p14="http://schemas.microsoft.com/office/powerpoint/2010/main" val="114234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5DE44B-E485-4911-84FD-47D1875DA331}"/>
              </a:ext>
            </a:extLst>
          </p:cNvPr>
          <p:cNvSpPr>
            <a:spLocks noGrp="1"/>
          </p:cNvSpPr>
          <p:nvPr>
            <p:ph type="title"/>
          </p:nvPr>
        </p:nvSpPr>
        <p:spPr/>
        <p:txBody>
          <a:bodyPr/>
          <a:lstStyle/>
          <a:p>
            <a:r>
              <a:rPr lang="de-DE" dirty="0"/>
              <a:t>Das beste aus zwei Welten – und noch viel mehr!</a:t>
            </a:r>
          </a:p>
        </p:txBody>
      </p:sp>
      <p:grpSp>
        <p:nvGrpSpPr>
          <p:cNvPr id="4" name="Gruppieren 3">
            <a:extLst>
              <a:ext uri="{FF2B5EF4-FFF2-40B4-BE49-F238E27FC236}">
                <a16:creationId xmlns:a16="http://schemas.microsoft.com/office/drawing/2014/main" id="{1F4CA819-A13E-4902-B496-6917D992A0E2}"/>
              </a:ext>
            </a:extLst>
          </p:cNvPr>
          <p:cNvGrpSpPr/>
          <p:nvPr/>
        </p:nvGrpSpPr>
        <p:grpSpPr>
          <a:xfrm>
            <a:off x="1810763" y="2005629"/>
            <a:ext cx="7774555" cy="890731"/>
            <a:chOff x="1354975" y="2664228"/>
            <a:chExt cx="10367566" cy="2520000"/>
          </a:xfrm>
        </p:grpSpPr>
        <p:sp>
          <p:nvSpPr>
            <p:cNvPr id="5" name="Ellipse 4">
              <a:extLst>
                <a:ext uri="{FF2B5EF4-FFF2-40B4-BE49-F238E27FC236}">
                  <a16:creationId xmlns:a16="http://schemas.microsoft.com/office/drawing/2014/main" id="{38378670-1643-49C9-8F59-398893ED0A62}"/>
                </a:ext>
              </a:extLst>
            </p:cNvPr>
            <p:cNvSpPr/>
            <p:nvPr/>
          </p:nvSpPr>
          <p:spPr>
            <a:xfrm>
              <a:off x="1354975" y="2664228"/>
              <a:ext cx="3600000" cy="2520000"/>
            </a:xfrm>
            <a:prstGeom prst="ellipse">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t>Wirtschafts-</a:t>
              </a:r>
            </a:p>
            <a:p>
              <a:pPr algn="ctr"/>
              <a:r>
                <a:rPr lang="de-DE" sz="2000" dirty="0" err="1"/>
                <a:t>wissenschaften</a:t>
              </a:r>
              <a:endParaRPr lang="de-DE" sz="2000" dirty="0"/>
            </a:p>
          </p:txBody>
        </p:sp>
        <p:sp>
          <p:nvSpPr>
            <p:cNvPr id="6" name="Ellipse 5">
              <a:extLst>
                <a:ext uri="{FF2B5EF4-FFF2-40B4-BE49-F238E27FC236}">
                  <a16:creationId xmlns:a16="http://schemas.microsoft.com/office/drawing/2014/main" id="{9E3E2C4C-C00E-4D1E-B360-E6DA9B3487F8}"/>
                </a:ext>
              </a:extLst>
            </p:cNvPr>
            <p:cNvSpPr/>
            <p:nvPr/>
          </p:nvSpPr>
          <p:spPr>
            <a:xfrm>
              <a:off x="8122541" y="2664228"/>
              <a:ext cx="3600000" cy="2520000"/>
            </a:xfrm>
            <a:prstGeom prst="ellipse">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t>Informatik</a:t>
              </a:r>
            </a:p>
          </p:txBody>
        </p:sp>
        <p:sp>
          <p:nvSpPr>
            <p:cNvPr id="7" name="Ellipse 6">
              <a:extLst>
                <a:ext uri="{FF2B5EF4-FFF2-40B4-BE49-F238E27FC236}">
                  <a16:creationId xmlns:a16="http://schemas.microsoft.com/office/drawing/2014/main" id="{8E9F6F2B-91F3-4120-8F0A-88916402C60C}"/>
                </a:ext>
              </a:extLst>
            </p:cNvPr>
            <p:cNvSpPr/>
            <p:nvPr/>
          </p:nvSpPr>
          <p:spPr>
            <a:xfrm>
              <a:off x="4196129" y="2664228"/>
              <a:ext cx="4794760" cy="2520000"/>
            </a:xfrm>
            <a:prstGeom prst="ellipse">
              <a:avLst/>
            </a:prstGeom>
            <a:solidFill>
              <a:srgbClr val="264478">
                <a:alpha val="90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t>Wirtschaftsinformatik</a:t>
              </a:r>
            </a:p>
          </p:txBody>
        </p:sp>
      </p:grpSp>
      <p:sp>
        <p:nvSpPr>
          <p:cNvPr id="11" name="Textfeld 10">
            <a:extLst>
              <a:ext uri="{FF2B5EF4-FFF2-40B4-BE49-F238E27FC236}">
                <a16:creationId xmlns:a16="http://schemas.microsoft.com/office/drawing/2014/main" id="{CA93D14E-AA12-4566-BF34-D9211A04D038}"/>
              </a:ext>
            </a:extLst>
          </p:cNvPr>
          <p:cNvSpPr txBox="1"/>
          <p:nvPr/>
        </p:nvSpPr>
        <p:spPr>
          <a:xfrm>
            <a:off x="1970646" y="3501925"/>
            <a:ext cx="2379847" cy="584775"/>
          </a:xfrm>
          <a:prstGeom prst="rect">
            <a:avLst/>
          </a:prstGeom>
          <a:noFill/>
        </p:spPr>
        <p:txBody>
          <a:bodyPr wrap="square" rtlCol="0">
            <a:spAutoFit/>
          </a:bodyPr>
          <a:lstStyle/>
          <a:p>
            <a:pPr algn="ctr"/>
            <a:r>
              <a:rPr lang="de-DE" sz="1600" dirty="0"/>
              <a:t>Führung und Gestaltung von Unternehmen</a:t>
            </a:r>
          </a:p>
        </p:txBody>
      </p:sp>
      <p:sp>
        <p:nvSpPr>
          <p:cNvPr id="12" name="Textfeld 11">
            <a:extLst>
              <a:ext uri="{FF2B5EF4-FFF2-40B4-BE49-F238E27FC236}">
                <a16:creationId xmlns:a16="http://schemas.microsoft.com/office/drawing/2014/main" id="{E03F876F-112D-4CF8-98B3-A27662CD65AF}"/>
              </a:ext>
            </a:extLst>
          </p:cNvPr>
          <p:cNvSpPr txBox="1"/>
          <p:nvPr/>
        </p:nvSpPr>
        <p:spPr>
          <a:xfrm>
            <a:off x="4433666" y="3501924"/>
            <a:ext cx="2379847" cy="584775"/>
          </a:xfrm>
          <a:prstGeom prst="rect">
            <a:avLst/>
          </a:prstGeom>
          <a:noFill/>
        </p:spPr>
        <p:txBody>
          <a:bodyPr wrap="square" rtlCol="0">
            <a:spAutoFit/>
          </a:bodyPr>
          <a:lstStyle/>
          <a:p>
            <a:pPr algn="ctr"/>
            <a:r>
              <a:rPr lang="de-DE" sz="1600" dirty="0"/>
              <a:t>Gestaltung betrieblicher Informationssysteme</a:t>
            </a:r>
          </a:p>
        </p:txBody>
      </p:sp>
      <p:sp>
        <p:nvSpPr>
          <p:cNvPr id="13" name="Textfeld 12">
            <a:extLst>
              <a:ext uri="{FF2B5EF4-FFF2-40B4-BE49-F238E27FC236}">
                <a16:creationId xmlns:a16="http://schemas.microsoft.com/office/drawing/2014/main" id="{9FB76C96-65C2-4E24-BD71-B8301AFA1AC5}"/>
              </a:ext>
            </a:extLst>
          </p:cNvPr>
          <p:cNvSpPr txBox="1"/>
          <p:nvPr/>
        </p:nvSpPr>
        <p:spPr>
          <a:xfrm>
            <a:off x="6916865" y="3378813"/>
            <a:ext cx="2637295" cy="830997"/>
          </a:xfrm>
          <a:prstGeom prst="rect">
            <a:avLst/>
          </a:prstGeom>
          <a:noFill/>
        </p:spPr>
        <p:txBody>
          <a:bodyPr wrap="square" rtlCol="0">
            <a:spAutoFit/>
          </a:bodyPr>
          <a:lstStyle/>
          <a:p>
            <a:pPr algn="ctr"/>
            <a:r>
              <a:rPr lang="de-DE" sz="1600" dirty="0"/>
              <a:t>Entwicklung und Anwendung von Verfahren der Informationsverarbeitung</a:t>
            </a:r>
          </a:p>
        </p:txBody>
      </p:sp>
      <p:pic>
        <p:nvPicPr>
          <p:cNvPr id="15" name="Grafik 14">
            <a:extLst>
              <a:ext uri="{FF2B5EF4-FFF2-40B4-BE49-F238E27FC236}">
                <a16:creationId xmlns:a16="http://schemas.microsoft.com/office/drawing/2014/main" id="{F203B070-547C-43FF-89B7-0D17EC644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375" y="4661401"/>
            <a:ext cx="2047445" cy="1364963"/>
          </a:xfrm>
          <a:prstGeom prst="rect">
            <a:avLst/>
          </a:prstGeom>
        </p:spPr>
      </p:pic>
      <p:pic>
        <p:nvPicPr>
          <p:cNvPr id="21" name="Grafik 20">
            <a:extLst>
              <a:ext uri="{FF2B5EF4-FFF2-40B4-BE49-F238E27FC236}">
                <a16:creationId xmlns:a16="http://schemas.microsoft.com/office/drawing/2014/main" id="{03EAA20B-72CC-4C53-9C2A-C0BDA8BCC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719" y="4661401"/>
            <a:ext cx="2047445" cy="1364963"/>
          </a:xfrm>
          <a:prstGeom prst="rect">
            <a:avLst/>
          </a:prstGeom>
        </p:spPr>
      </p:pic>
      <p:pic>
        <p:nvPicPr>
          <p:cNvPr id="23" name="Grafik 22">
            <a:extLst>
              <a:ext uri="{FF2B5EF4-FFF2-40B4-BE49-F238E27FC236}">
                <a16:creationId xmlns:a16="http://schemas.microsoft.com/office/drawing/2014/main" id="{1D04A1B1-8D0A-443A-82DB-79DA2BF02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902" y="4674153"/>
            <a:ext cx="2028316" cy="1352211"/>
          </a:xfrm>
          <a:prstGeom prst="rect">
            <a:avLst/>
          </a:prstGeom>
        </p:spPr>
      </p:pic>
    </p:spTree>
    <p:extLst>
      <p:ext uri="{BB962C8B-B14F-4D97-AF65-F5344CB8AC3E}">
        <p14:creationId xmlns:p14="http://schemas.microsoft.com/office/powerpoint/2010/main" val="16737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5453" y="517512"/>
            <a:ext cx="10991849" cy="1044000"/>
          </a:xfrm>
        </p:spPr>
        <p:txBody>
          <a:bodyPr>
            <a:normAutofit fontScale="90000"/>
          </a:bodyPr>
          <a:lstStyle/>
          <a:p>
            <a:r>
              <a:rPr lang="de-DE" dirty="0"/>
              <a:t>Informationssystem:</a:t>
            </a:r>
            <a:br>
              <a:rPr lang="de-DE" dirty="0"/>
            </a:br>
            <a:r>
              <a:rPr lang="de-DE" dirty="0"/>
              <a:t>Mensch-Aufgabe-Technik Systeme</a:t>
            </a:r>
          </a:p>
        </p:txBody>
      </p:sp>
      <p:sp>
        <p:nvSpPr>
          <p:cNvPr id="3" name="Inhaltsplatzhalter 2"/>
          <p:cNvSpPr>
            <a:spLocks noGrp="1"/>
          </p:cNvSpPr>
          <p:nvPr>
            <p:ph idx="1"/>
          </p:nvPr>
        </p:nvSpPr>
        <p:spPr>
          <a:xfrm>
            <a:off x="465452" y="2479502"/>
            <a:ext cx="4620579" cy="3621087"/>
          </a:xfrm>
        </p:spPr>
        <p:txBody>
          <a:bodyPr>
            <a:normAutofit/>
          </a:bodyPr>
          <a:lstStyle/>
          <a:p>
            <a:pPr marL="594885" lvl="5" indent="-342891"/>
            <a:r>
              <a:rPr lang="de-DE" b="0" dirty="0"/>
              <a:t>Ein Informationssystem (IS) besteht aus den drei Komponenten: </a:t>
            </a:r>
          </a:p>
          <a:p>
            <a:pPr marL="810880" lvl="3" indent="-342891"/>
            <a:r>
              <a:rPr lang="de-DE" sz="1600" dirty="0"/>
              <a:t>Mensch</a:t>
            </a:r>
          </a:p>
          <a:p>
            <a:pPr marL="810880" lvl="3" indent="-342891"/>
            <a:r>
              <a:rPr lang="de-DE" sz="1600" dirty="0"/>
              <a:t>Informationstechnik</a:t>
            </a:r>
          </a:p>
          <a:p>
            <a:pPr marL="810880" lvl="3" indent="-342891"/>
            <a:r>
              <a:rPr lang="de-DE" sz="1600" dirty="0"/>
              <a:t>Aufgaben (um ein Ziel zu erreichen)</a:t>
            </a:r>
          </a:p>
          <a:p>
            <a:pPr marL="342891" indent="-342891"/>
            <a:endParaRPr lang="de-DE" sz="1600" dirty="0"/>
          </a:p>
          <a:p>
            <a:endParaRPr lang="de-DE" sz="1600" dirty="0"/>
          </a:p>
          <a:p>
            <a:pPr marL="594885" lvl="5" indent="-342891"/>
            <a:r>
              <a:rPr lang="de-DE" dirty="0"/>
              <a:t>Das IS unterstützt dabei, indem es Daten über (zurückliegende, aktuelle, zukünftige) Situationen zur Verfügung stellt und sie verknüpft</a:t>
            </a:r>
            <a:endParaRPr lang="de-DE" sz="1200" dirty="0"/>
          </a:p>
        </p:txBody>
      </p:sp>
      <p:grpSp>
        <p:nvGrpSpPr>
          <p:cNvPr id="8" name="Gruppieren 7">
            <a:extLst>
              <a:ext uri="{FF2B5EF4-FFF2-40B4-BE49-F238E27FC236}">
                <a16:creationId xmlns:a16="http://schemas.microsoft.com/office/drawing/2014/main" id="{C5CFB48D-71EA-4560-BB8D-8B90FC776919}"/>
              </a:ext>
            </a:extLst>
          </p:cNvPr>
          <p:cNvGrpSpPr/>
          <p:nvPr/>
        </p:nvGrpSpPr>
        <p:grpSpPr>
          <a:xfrm>
            <a:off x="3958121" y="2038671"/>
            <a:ext cx="7076691" cy="4502748"/>
            <a:chOff x="3886201" y="2295525"/>
            <a:chExt cx="7076691" cy="4502748"/>
          </a:xfrm>
        </p:grpSpPr>
        <p:graphicFrame>
          <p:nvGraphicFramePr>
            <p:cNvPr id="11" name="Bildplatzhalter 5"/>
            <p:cNvGraphicFramePr>
              <a:graphicFrameLocks/>
            </p:cNvGraphicFramePr>
            <p:nvPr>
              <p:extLst>
                <p:ext uri="{D42A27DB-BD31-4B8C-83A1-F6EECF244321}">
                  <p14:modId xmlns:p14="http://schemas.microsoft.com/office/powerpoint/2010/main" val="4007976726"/>
                </p:ext>
              </p:extLst>
            </p:nvPr>
          </p:nvGraphicFramePr>
          <p:xfrm>
            <a:off x="3886201" y="2295525"/>
            <a:ext cx="7076691" cy="450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2" descr="Image result for human standing clipart"/>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0" b="100000" l="49681" r="100000">
                          <a14:foregroundMark x1="76038" y1="38339" x2="76038" y2="38339"/>
                          <a14:foregroundMark x1="57348" y1="40096" x2="57348" y2="40096"/>
                          <a14:foregroundMark x1="71885" y1="3994" x2="71885" y2="3994"/>
                          <a14:foregroundMark x1="74760" y1="16773" x2="74760" y2="16773"/>
                          <a14:foregroundMark x1="75399" y1="14537" x2="75399" y2="14537"/>
                        </a14:backgroundRemoval>
                      </a14:imgEffect>
                    </a14:imgLayer>
                  </a14:imgProps>
                </a:ext>
                <a:ext uri="{28A0092B-C50C-407E-A947-70E740481C1C}">
                  <a14:useLocalDpi xmlns:a14="http://schemas.microsoft.com/office/drawing/2010/main" val="0"/>
                </a:ext>
              </a:extLst>
            </a:blip>
            <a:srcRect l="49703"/>
            <a:stretch/>
          </p:blipFill>
          <p:spPr bwMode="auto">
            <a:xfrm>
              <a:off x="7084473" y="2640806"/>
              <a:ext cx="680145" cy="13522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to do clipart checkbox"/>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3172" y="5058826"/>
              <a:ext cx="1090678" cy="1141949"/>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p:cNvPicPr>
              <a:picLocks noChangeAspect="1"/>
            </p:cNvPicPr>
            <p:nvPr/>
          </p:nvPicPr>
          <p:blipFill rotWithShape="1">
            <a:blip r:embed="rId11">
              <a:extLst>
                <a:ext uri="{BEBA8EAE-BF5A-486C-A8C5-ECC9F3942E4B}">
                  <a14:imgProps xmlns:a14="http://schemas.microsoft.com/office/drawing/2010/main">
                    <a14:imgLayer r:embed="rId12">
                      <a14:imgEffect>
                        <a14:backgroundRemoval t="70660" b="79340" l="90660" r="99220">
                          <a14:foregroundMark x1="95140" y1="73200" x2="95140" y2="73200"/>
                          <a14:foregroundMark x1="94600" y1="74440" x2="94600" y2="74440"/>
                          <a14:foregroundMark x1="95100" y1="76960" x2="95100" y2="76960"/>
                          <a14:backgroundMark x1="91800" y1="77040" x2="91800" y2="77040"/>
                          <a14:backgroundMark x1="97540" y1="72280" x2="97540" y2="72280"/>
                        </a14:backgroundRemoval>
                      </a14:imgEffect>
                      <a14:imgEffect>
                        <a14:saturation sat="0"/>
                      </a14:imgEffect>
                    </a14:imgLayer>
                  </a14:imgProps>
                </a:ext>
                <a:ext uri="{28A0092B-C50C-407E-A947-70E740481C1C}">
                  <a14:useLocalDpi xmlns:a14="http://schemas.microsoft.com/office/drawing/2010/main" val="0"/>
                </a:ext>
              </a:extLst>
            </a:blip>
            <a:srcRect l="92232" t="72826" r="2201" b="22868"/>
            <a:stretch/>
          </p:blipFill>
          <p:spPr>
            <a:xfrm>
              <a:off x="5887662" y="5575313"/>
              <a:ext cx="989389" cy="765175"/>
            </a:xfrm>
            <a:prstGeom prst="rect">
              <a:avLst/>
            </a:prstGeom>
          </p:spPr>
        </p:pic>
        <p:pic>
          <p:nvPicPr>
            <p:cNvPr id="16" name="Grafik 15"/>
            <p:cNvPicPr>
              <a:picLocks noChangeAspect="1"/>
            </p:cNvPicPr>
            <p:nvPr/>
          </p:nvPicPr>
          <p:blipFill rotWithShape="1">
            <a:blip r:embed="rId13">
              <a:extLst>
                <a:ext uri="{28A0092B-C50C-407E-A947-70E740481C1C}">
                  <a14:useLocalDpi xmlns:a14="http://schemas.microsoft.com/office/drawing/2010/main" val="0"/>
                </a:ext>
              </a:extLst>
            </a:blip>
            <a:srcRect l="60449" t="19862" r="29408" b="69654"/>
            <a:stretch/>
          </p:blipFill>
          <p:spPr>
            <a:xfrm>
              <a:off x="5406770" y="5120336"/>
              <a:ext cx="826150" cy="853998"/>
            </a:xfrm>
            <a:prstGeom prst="rect">
              <a:avLst/>
            </a:prstGeom>
          </p:spPr>
        </p:pic>
      </p:grpSp>
    </p:spTree>
    <p:extLst>
      <p:ext uri="{BB962C8B-B14F-4D97-AF65-F5344CB8AC3E}">
        <p14:creationId xmlns:p14="http://schemas.microsoft.com/office/powerpoint/2010/main" val="4028482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3442" b="12900"/>
          <a:stretch/>
        </p:blipFill>
        <p:spPr>
          <a:xfrm>
            <a:off x="2039553" y="2079027"/>
            <a:ext cx="2655459" cy="3949424"/>
          </a:xfrm>
          <a:prstGeom prst="rect">
            <a:avLst/>
          </a:prstGeom>
          <a:ln w="12700">
            <a:solidFill>
              <a:schemeClr val="tx1"/>
            </a:solidFill>
          </a:ln>
        </p:spPr>
      </p:pic>
      <p:sp>
        <p:nvSpPr>
          <p:cNvPr id="2" name="Titel 1"/>
          <p:cNvSpPr>
            <a:spLocks noGrp="1"/>
          </p:cNvSpPr>
          <p:nvPr>
            <p:ph type="title"/>
          </p:nvPr>
        </p:nvSpPr>
        <p:spPr>
          <a:xfrm>
            <a:off x="502593" y="408424"/>
            <a:ext cx="10991849" cy="1044000"/>
          </a:xfrm>
        </p:spPr>
        <p:txBody>
          <a:bodyPr>
            <a:normAutofit fontScale="90000"/>
          </a:bodyPr>
          <a:lstStyle/>
          <a:p>
            <a:r>
              <a:rPr lang="de-DE" dirty="0"/>
              <a:t>Informationssystem:</a:t>
            </a:r>
            <a:br>
              <a:rPr lang="de-DE" dirty="0"/>
            </a:br>
            <a:r>
              <a:rPr lang="de-DE" dirty="0"/>
              <a:t>Mensch-Aufgabe-Technik Systeme</a:t>
            </a:r>
          </a:p>
        </p:txBody>
      </p:sp>
      <p:grpSp>
        <p:nvGrpSpPr>
          <p:cNvPr id="8" name="Gruppieren 7">
            <a:extLst>
              <a:ext uri="{FF2B5EF4-FFF2-40B4-BE49-F238E27FC236}">
                <a16:creationId xmlns:a16="http://schemas.microsoft.com/office/drawing/2014/main" id="{C64DD3A4-C65B-458D-9FB2-EAFB3A404A80}"/>
              </a:ext>
            </a:extLst>
          </p:cNvPr>
          <p:cNvGrpSpPr/>
          <p:nvPr/>
        </p:nvGrpSpPr>
        <p:grpSpPr>
          <a:xfrm>
            <a:off x="3886201" y="1802366"/>
            <a:ext cx="7076691" cy="4502749"/>
            <a:chOff x="3886201" y="2295525"/>
            <a:chExt cx="7076691" cy="4502749"/>
          </a:xfrm>
        </p:grpSpPr>
        <p:graphicFrame>
          <p:nvGraphicFramePr>
            <p:cNvPr id="13" name="Bildplatzhalter 5"/>
            <p:cNvGraphicFramePr>
              <a:graphicFrameLocks/>
            </p:cNvGraphicFramePr>
            <p:nvPr>
              <p:extLst>
                <p:ext uri="{D42A27DB-BD31-4B8C-83A1-F6EECF244321}">
                  <p14:modId xmlns:p14="http://schemas.microsoft.com/office/powerpoint/2010/main" val="527169779"/>
                </p:ext>
              </p:extLst>
            </p:nvPr>
          </p:nvGraphicFramePr>
          <p:xfrm>
            <a:off x="3886201" y="2295525"/>
            <a:ext cx="7076691" cy="4502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Image result for human standing clipart"/>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0" b="100000" l="49681" r="100000">
                          <a14:foregroundMark x1="76038" y1="38339" x2="76038" y2="38339"/>
                          <a14:foregroundMark x1="57348" y1="40096" x2="57348" y2="40096"/>
                          <a14:foregroundMark x1="71885" y1="3994" x2="71885" y2="3994"/>
                          <a14:foregroundMark x1="74760" y1="16773" x2="74760" y2="16773"/>
                          <a14:foregroundMark x1="75399" y1="14537" x2="75399" y2="14537"/>
                        </a14:backgroundRemoval>
                      </a14:imgEffect>
                    </a14:imgLayer>
                  </a14:imgProps>
                </a:ext>
                <a:ext uri="{28A0092B-C50C-407E-A947-70E740481C1C}">
                  <a14:useLocalDpi xmlns:a14="http://schemas.microsoft.com/office/drawing/2010/main" val="0"/>
                </a:ext>
              </a:extLst>
            </a:blip>
            <a:srcRect l="49703"/>
            <a:stretch/>
          </p:blipFill>
          <p:spPr bwMode="auto">
            <a:xfrm>
              <a:off x="7881061" y="2484889"/>
              <a:ext cx="680145" cy="1352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o do clipart checkbo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17751" y="5557265"/>
              <a:ext cx="1090678" cy="1141949"/>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p:cNvPicPr>
              <a:picLocks noChangeAspect="1"/>
            </p:cNvPicPr>
            <p:nvPr/>
          </p:nvPicPr>
          <p:blipFill rotWithShape="1">
            <a:blip r:embed="rId12">
              <a:extLst>
                <a:ext uri="{BEBA8EAE-BF5A-486C-A8C5-ECC9F3942E4B}">
                  <a14:imgProps xmlns:a14="http://schemas.microsoft.com/office/drawing/2010/main">
                    <a14:imgLayer r:embed="rId13">
                      <a14:imgEffect>
                        <a14:backgroundRemoval t="70660" b="79340" l="90660" r="99220">
                          <a14:foregroundMark x1="95140" y1="73200" x2="95140" y2="73200"/>
                          <a14:foregroundMark x1="94600" y1="74440" x2="94600" y2="74440"/>
                          <a14:foregroundMark x1="95100" y1="76960" x2="95100" y2="76960"/>
                          <a14:backgroundMark x1="91800" y1="77040" x2="91800" y2="77040"/>
                          <a14:backgroundMark x1="97540" y1="72280" x2="97540" y2="72280"/>
                        </a14:backgroundRemoval>
                      </a14:imgEffect>
                      <a14:imgEffect>
                        <a14:saturation sat="0"/>
                      </a14:imgEffect>
                    </a14:imgLayer>
                  </a14:imgProps>
                </a:ext>
                <a:ext uri="{28A0092B-C50C-407E-A947-70E740481C1C}">
                  <a14:useLocalDpi xmlns:a14="http://schemas.microsoft.com/office/drawing/2010/main" val="0"/>
                </a:ext>
              </a:extLst>
            </a:blip>
            <a:srcRect l="92232" t="72826" r="2201" b="22868"/>
            <a:stretch/>
          </p:blipFill>
          <p:spPr>
            <a:xfrm>
              <a:off x="5503822" y="6033099"/>
              <a:ext cx="989389" cy="765175"/>
            </a:xfrm>
            <a:prstGeom prst="rect">
              <a:avLst/>
            </a:prstGeom>
          </p:spPr>
        </p:pic>
        <p:pic>
          <p:nvPicPr>
            <p:cNvPr id="10" name="Grafik 9"/>
            <p:cNvPicPr>
              <a:picLocks noChangeAspect="1"/>
            </p:cNvPicPr>
            <p:nvPr/>
          </p:nvPicPr>
          <p:blipFill rotWithShape="1">
            <a:blip r:embed="rId14">
              <a:extLst>
                <a:ext uri="{28A0092B-C50C-407E-A947-70E740481C1C}">
                  <a14:useLocalDpi xmlns:a14="http://schemas.microsoft.com/office/drawing/2010/main" val="0"/>
                </a:ext>
              </a:extLst>
            </a:blip>
            <a:srcRect l="60449" t="19862" r="29408" b="69654"/>
            <a:stretch/>
          </p:blipFill>
          <p:spPr>
            <a:xfrm>
              <a:off x="5022930" y="5578122"/>
              <a:ext cx="826150" cy="853998"/>
            </a:xfrm>
            <a:prstGeom prst="rect">
              <a:avLst/>
            </a:prstGeom>
          </p:spPr>
        </p:pic>
      </p:grpSp>
    </p:spTree>
    <p:extLst>
      <p:ext uri="{BB962C8B-B14F-4D97-AF65-F5344CB8AC3E}">
        <p14:creationId xmlns:p14="http://schemas.microsoft.com/office/powerpoint/2010/main" val="3940630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el 130">
            <a:extLst>
              <a:ext uri="{FF2B5EF4-FFF2-40B4-BE49-F238E27FC236}">
                <a16:creationId xmlns:a16="http://schemas.microsoft.com/office/drawing/2014/main" id="{53C54DB4-6D77-437E-9199-974419A8A52D}"/>
              </a:ext>
            </a:extLst>
          </p:cNvPr>
          <p:cNvSpPr>
            <a:spLocks noGrp="1"/>
          </p:cNvSpPr>
          <p:nvPr>
            <p:ph type="title"/>
          </p:nvPr>
        </p:nvSpPr>
        <p:spPr>
          <a:xfrm>
            <a:off x="1776415" y="836713"/>
            <a:ext cx="7847979" cy="618655"/>
          </a:xfrm>
        </p:spPr>
        <p:txBody>
          <a:bodyPr/>
          <a:lstStyle/>
          <a:p>
            <a:r>
              <a:rPr lang="de-DE" sz="2600" dirty="0"/>
              <a:t>Wirtschaftsinformatik als wichtige Schnittstelle zwischen Technik und Individuen, Unternehmen und Gesellschaft</a:t>
            </a:r>
            <a:endParaRPr lang="en-US" sz="2600" dirty="0"/>
          </a:p>
        </p:txBody>
      </p:sp>
      <p:sp>
        <p:nvSpPr>
          <p:cNvPr id="5" name="Fußzeilenplatzhalter 4">
            <a:extLst>
              <a:ext uri="{FF2B5EF4-FFF2-40B4-BE49-F238E27FC236}">
                <a16:creationId xmlns:a16="http://schemas.microsoft.com/office/drawing/2014/main" id="{07F3E3C4-0322-49F7-B4CF-531B7F98A768}"/>
              </a:ext>
            </a:extLst>
          </p:cNvPr>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grpSp>
        <p:nvGrpSpPr>
          <p:cNvPr id="130" name="Gruppieren 129">
            <a:extLst>
              <a:ext uri="{FF2B5EF4-FFF2-40B4-BE49-F238E27FC236}">
                <a16:creationId xmlns:a16="http://schemas.microsoft.com/office/drawing/2014/main" id="{BFA95BBF-FAAD-46D5-8F8B-E5AED0669EDA}"/>
              </a:ext>
            </a:extLst>
          </p:cNvPr>
          <p:cNvGrpSpPr/>
          <p:nvPr/>
        </p:nvGrpSpPr>
        <p:grpSpPr>
          <a:xfrm>
            <a:off x="4807278" y="3073699"/>
            <a:ext cx="2563119" cy="2917672"/>
            <a:chOff x="914400" y="1338608"/>
            <a:chExt cx="4144414" cy="4717706"/>
          </a:xfrm>
        </p:grpSpPr>
        <p:sp>
          <p:nvSpPr>
            <p:cNvPr id="69" name="Oval 4">
              <a:extLst>
                <a:ext uri="{FF2B5EF4-FFF2-40B4-BE49-F238E27FC236}">
                  <a16:creationId xmlns:a16="http://schemas.microsoft.com/office/drawing/2014/main" id="{704678F6-E1D5-42F2-B4DC-A6656B8F886E}"/>
                </a:ext>
              </a:extLst>
            </p:cNvPr>
            <p:cNvSpPr/>
            <p:nvPr/>
          </p:nvSpPr>
          <p:spPr>
            <a:xfrm>
              <a:off x="3727990" y="4117419"/>
              <a:ext cx="726120" cy="726120"/>
            </a:xfrm>
            <a:prstGeom prst="ellipse">
              <a:avLst/>
            </a:prstGeom>
            <a:solidFill>
              <a:srgbClr val="4676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0" name="Oval 5">
              <a:extLst>
                <a:ext uri="{FF2B5EF4-FFF2-40B4-BE49-F238E27FC236}">
                  <a16:creationId xmlns:a16="http://schemas.microsoft.com/office/drawing/2014/main" id="{CF0922C5-379D-4EDE-A1BD-6A0CA25C58C9}"/>
                </a:ext>
              </a:extLst>
            </p:cNvPr>
            <p:cNvSpPr/>
            <p:nvPr/>
          </p:nvSpPr>
          <p:spPr>
            <a:xfrm>
              <a:off x="4157505" y="3367439"/>
              <a:ext cx="784967" cy="784967"/>
            </a:xfrm>
            <a:prstGeom prst="ellipse">
              <a:avLst/>
            </a:prstGeom>
            <a:solidFill>
              <a:srgbClr val="4E79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1" name="Oval 6">
              <a:extLst>
                <a:ext uri="{FF2B5EF4-FFF2-40B4-BE49-F238E27FC236}">
                  <a16:creationId xmlns:a16="http://schemas.microsoft.com/office/drawing/2014/main" id="{00D1A2DD-353C-48B8-AC45-FCCB0A8464C1}"/>
                </a:ext>
              </a:extLst>
            </p:cNvPr>
            <p:cNvSpPr/>
            <p:nvPr/>
          </p:nvSpPr>
          <p:spPr>
            <a:xfrm>
              <a:off x="3662226" y="3033459"/>
              <a:ext cx="459353" cy="459353"/>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2" name="Oval 7">
              <a:extLst>
                <a:ext uri="{FF2B5EF4-FFF2-40B4-BE49-F238E27FC236}">
                  <a16:creationId xmlns:a16="http://schemas.microsoft.com/office/drawing/2014/main" id="{96DB7477-0E15-46A9-A5B0-E4506331D511}"/>
                </a:ext>
              </a:extLst>
            </p:cNvPr>
            <p:cNvSpPr/>
            <p:nvPr/>
          </p:nvSpPr>
          <p:spPr>
            <a:xfrm>
              <a:off x="3522411" y="2349566"/>
              <a:ext cx="543846" cy="543846"/>
            </a:xfrm>
            <a:prstGeom prst="ellipse">
              <a:avLst/>
            </a:prstGeom>
            <a:solidFill>
              <a:srgbClr val="688687"/>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3" name="Oval 8">
              <a:extLst>
                <a:ext uri="{FF2B5EF4-FFF2-40B4-BE49-F238E27FC236}">
                  <a16:creationId xmlns:a16="http://schemas.microsoft.com/office/drawing/2014/main" id="{B03F0469-A36D-4F5A-8DC9-CBAE1FDE2116}"/>
                </a:ext>
              </a:extLst>
            </p:cNvPr>
            <p:cNvSpPr/>
            <p:nvPr/>
          </p:nvSpPr>
          <p:spPr>
            <a:xfrm>
              <a:off x="4112994" y="2336214"/>
              <a:ext cx="945820" cy="945820"/>
            </a:xfrm>
            <a:prstGeom prst="ellipse">
              <a:avLst/>
            </a:prstGeom>
            <a:solidFill>
              <a:srgbClr val="5C81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4" name="Oval 11">
              <a:extLst>
                <a:ext uri="{FF2B5EF4-FFF2-40B4-BE49-F238E27FC236}">
                  <a16:creationId xmlns:a16="http://schemas.microsoft.com/office/drawing/2014/main" id="{EA9E0524-31C7-4BFD-A3E1-64A9956CE06F}"/>
                </a:ext>
              </a:extLst>
            </p:cNvPr>
            <p:cNvSpPr/>
            <p:nvPr/>
          </p:nvSpPr>
          <p:spPr>
            <a:xfrm>
              <a:off x="933984" y="2174817"/>
              <a:ext cx="945820" cy="945820"/>
            </a:xfrm>
            <a:prstGeom prst="ellipse">
              <a:avLst/>
            </a:prstGeom>
            <a:solidFill>
              <a:srgbClr val="688687"/>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5" name="Oval 12">
              <a:extLst>
                <a:ext uri="{FF2B5EF4-FFF2-40B4-BE49-F238E27FC236}">
                  <a16:creationId xmlns:a16="http://schemas.microsoft.com/office/drawing/2014/main" id="{69E47B7F-811B-42DA-B2A9-43C7D7D2702D}"/>
                </a:ext>
              </a:extLst>
            </p:cNvPr>
            <p:cNvSpPr/>
            <p:nvPr/>
          </p:nvSpPr>
          <p:spPr>
            <a:xfrm>
              <a:off x="1588279" y="1355684"/>
              <a:ext cx="872379" cy="872379"/>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6" name="Oval 13">
              <a:extLst>
                <a:ext uri="{FF2B5EF4-FFF2-40B4-BE49-F238E27FC236}">
                  <a16:creationId xmlns:a16="http://schemas.microsoft.com/office/drawing/2014/main" id="{200C2920-B60F-422F-A483-E882123F7CD7}"/>
                </a:ext>
              </a:extLst>
            </p:cNvPr>
            <p:cNvSpPr/>
            <p:nvPr/>
          </p:nvSpPr>
          <p:spPr>
            <a:xfrm>
              <a:off x="2982093" y="1338608"/>
              <a:ext cx="945820" cy="945820"/>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7" name="Oval 14">
              <a:extLst>
                <a:ext uri="{FF2B5EF4-FFF2-40B4-BE49-F238E27FC236}">
                  <a16:creationId xmlns:a16="http://schemas.microsoft.com/office/drawing/2014/main" id="{9A86614E-B3C1-4691-BB0A-E442A258404F}"/>
                </a:ext>
              </a:extLst>
            </p:cNvPr>
            <p:cNvSpPr/>
            <p:nvPr/>
          </p:nvSpPr>
          <p:spPr>
            <a:xfrm>
              <a:off x="2737368" y="2564187"/>
              <a:ext cx="537802" cy="537802"/>
            </a:xfrm>
            <a:prstGeom prst="ellipse">
              <a:avLst/>
            </a:prstGeom>
            <a:solidFill>
              <a:srgbClr val="688687"/>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8" name="Oval 16">
              <a:extLst>
                <a:ext uri="{FF2B5EF4-FFF2-40B4-BE49-F238E27FC236}">
                  <a16:creationId xmlns:a16="http://schemas.microsoft.com/office/drawing/2014/main" id="{E954719A-7C7A-4897-A7E5-643B25D5CEBD}"/>
                </a:ext>
              </a:extLst>
            </p:cNvPr>
            <p:cNvSpPr/>
            <p:nvPr/>
          </p:nvSpPr>
          <p:spPr>
            <a:xfrm>
              <a:off x="921734" y="3876436"/>
              <a:ext cx="872379" cy="872379"/>
            </a:xfrm>
            <a:prstGeom prst="ellipse">
              <a:avLst/>
            </a:prstGeom>
            <a:solidFill>
              <a:srgbClr val="4676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79" name="Oval 17">
              <a:extLst>
                <a:ext uri="{FF2B5EF4-FFF2-40B4-BE49-F238E27FC236}">
                  <a16:creationId xmlns:a16="http://schemas.microsoft.com/office/drawing/2014/main" id="{805E01BC-700F-415B-894D-C56FB2CE79DC}"/>
                </a:ext>
              </a:extLst>
            </p:cNvPr>
            <p:cNvSpPr/>
            <p:nvPr/>
          </p:nvSpPr>
          <p:spPr>
            <a:xfrm>
              <a:off x="914400" y="3189180"/>
              <a:ext cx="634752" cy="634752"/>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0" name="Oval 18">
              <a:extLst>
                <a:ext uri="{FF2B5EF4-FFF2-40B4-BE49-F238E27FC236}">
                  <a16:creationId xmlns:a16="http://schemas.microsoft.com/office/drawing/2014/main" id="{13D81897-BCA1-424D-AAE1-86201D229928}"/>
                </a:ext>
              </a:extLst>
            </p:cNvPr>
            <p:cNvSpPr/>
            <p:nvPr/>
          </p:nvSpPr>
          <p:spPr>
            <a:xfrm>
              <a:off x="1922262" y="4323444"/>
              <a:ext cx="634256" cy="634256"/>
            </a:xfrm>
            <a:prstGeom prst="ellipse">
              <a:avLst/>
            </a:prstGeom>
            <a:solidFill>
              <a:srgbClr val="4676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1" name="Oval 19">
              <a:extLst>
                <a:ext uri="{FF2B5EF4-FFF2-40B4-BE49-F238E27FC236}">
                  <a16:creationId xmlns:a16="http://schemas.microsoft.com/office/drawing/2014/main" id="{3B867C19-1727-4904-AB7C-FB5205E36D2C}"/>
                </a:ext>
              </a:extLst>
            </p:cNvPr>
            <p:cNvSpPr/>
            <p:nvPr/>
          </p:nvSpPr>
          <p:spPr>
            <a:xfrm>
              <a:off x="1823324" y="3734535"/>
              <a:ext cx="416160" cy="416160"/>
            </a:xfrm>
            <a:prstGeom prst="ellipse">
              <a:avLst/>
            </a:prstGeom>
            <a:solidFill>
              <a:srgbClr val="4E798C"/>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2" name="Oval 20">
              <a:extLst>
                <a:ext uri="{FF2B5EF4-FFF2-40B4-BE49-F238E27FC236}">
                  <a16:creationId xmlns:a16="http://schemas.microsoft.com/office/drawing/2014/main" id="{E268E657-5A59-40C6-B6FB-8E4347BF8CB4}"/>
                </a:ext>
              </a:extLst>
            </p:cNvPr>
            <p:cNvSpPr/>
            <p:nvPr/>
          </p:nvSpPr>
          <p:spPr>
            <a:xfrm>
              <a:off x="4004743" y="1916686"/>
              <a:ext cx="416160" cy="416160"/>
            </a:xfrm>
            <a:prstGeom prst="ellipse">
              <a:avLst/>
            </a:prstGeom>
            <a:solidFill>
              <a:srgbClr val="7D9892"/>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3" name="Oval 21">
              <a:extLst>
                <a:ext uri="{FF2B5EF4-FFF2-40B4-BE49-F238E27FC236}">
                  <a16:creationId xmlns:a16="http://schemas.microsoft.com/office/drawing/2014/main" id="{FD54C208-DB0B-47B8-ADA0-4C6A905156E8}"/>
                </a:ext>
              </a:extLst>
            </p:cNvPr>
            <p:cNvSpPr/>
            <p:nvPr/>
          </p:nvSpPr>
          <p:spPr>
            <a:xfrm>
              <a:off x="2296230" y="3314830"/>
              <a:ext cx="416160" cy="416160"/>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4" name="Oval 22">
              <a:extLst>
                <a:ext uri="{FF2B5EF4-FFF2-40B4-BE49-F238E27FC236}">
                  <a16:creationId xmlns:a16="http://schemas.microsoft.com/office/drawing/2014/main" id="{CD186943-6938-43D8-9828-43D4015D5C66}"/>
                </a:ext>
              </a:extLst>
            </p:cNvPr>
            <p:cNvSpPr/>
            <p:nvPr/>
          </p:nvSpPr>
          <p:spPr>
            <a:xfrm>
              <a:off x="2538344" y="1407689"/>
              <a:ext cx="416160" cy="416160"/>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5" name="Oval 23">
              <a:extLst>
                <a:ext uri="{FF2B5EF4-FFF2-40B4-BE49-F238E27FC236}">
                  <a16:creationId xmlns:a16="http://schemas.microsoft.com/office/drawing/2014/main" id="{46A7C858-5DDF-4DAE-A60D-EFC3934FB9D6}"/>
                </a:ext>
              </a:extLst>
            </p:cNvPr>
            <p:cNvSpPr/>
            <p:nvPr/>
          </p:nvSpPr>
          <p:spPr>
            <a:xfrm>
              <a:off x="3276847" y="3393670"/>
              <a:ext cx="416160" cy="416160"/>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86" name="Freeform 82">
              <a:extLst>
                <a:ext uri="{FF2B5EF4-FFF2-40B4-BE49-F238E27FC236}">
                  <a16:creationId xmlns:a16="http://schemas.microsoft.com/office/drawing/2014/main" id="{44A1E80D-CC1A-4AC7-8B02-978B5810485F}"/>
                </a:ext>
              </a:extLst>
            </p:cNvPr>
            <p:cNvSpPr>
              <a:spLocks/>
            </p:cNvSpPr>
            <p:nvPr/>
          </p:nvSpPr>
          <p:spPr bwMode="invGray">
            <a:xfrm>
              <a:off x="3346722" y="1579926"/>
              <a:ext cx="216564" cy="463182"/>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nvGrpSpPr>
            <p:cNvPr id="87" name="Group 27">
              <a:extLst>
                <a:ext uri="{FF2B5EF4-FFF2-40B4-BE49-F238E27FC236}">
                  <a16:creationId xmlns:a16="http://schemas.microsoft.com/office/drawing/2014/main" id="{DF814349-BAAD-4698-A820-7180251A2726}"/>
                </a:ext>
              </a:extLst>
            </p:cNvPr>
            <p:cNvGrpSpPr/>
            <p:nvPr/>
          </p:nvGrpSpPr>
          <p:grpSpPr>
            <a:xfrm>
              <a:off x="1074800" y="3339231"/>
              <a:ext cx="341227" cy="325564"/>
              <a:chOff x="2118665" y="1750614"/>
              <a:chExt cx="499807" cy="476865"/>
            </a:xfrm>
          </p:grpSpPr>
          <p:sp>
            <p:nvSpPr>
              <p:cNvPr id="88" name="Freeform 93">
                <a:extLst>
                  <a:ext uri="{FF2B5EF4-FFF2-40B4-BE49-F238E27FC236}">
                    <a16:creationId xmlns:a16="http://schemas.microsoft.com/office/drawing/2014/main" id="{A9E8A043-A262-4839-B33B-4891B7634447}"/>
                  </a:ext>
                </a:extLst>
              </p:cNvPr>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89" name="Freeform 94">
                <a:extLst>
                  <a:ext uri="{FF2B5EF4-FFF2-40B4-BE49-F238E27FC236}">
                    <a16:creationId xmlns:a16="http://schemas.microsoft.com/office/drawing/2014/main" id="{66176A94-FC28-44F4-B3C1-4DC3B521400E}"/>
                  </a:ext>
                </a:extLst>
              </p:cNvPr>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grpSp>
          <p:nvGrpSpPr>
            <p:cNvPr id="90" name="Group 30">
              <a:extLst>
                <a:ext uri="{FF2B5EF4-FFF2-40B4-BE49-F238E27FC236}">
                  <a16:creationId xmlns:a16="http://schemas.microsoft.com/office/drawing/2014/main" id="{454433AE-69D7-4F84-B292-55BE2ED6554F}"/>
                </a:ext>
              </a:extLst>
            </p:cNvPr>
            <p:cNvGrpSpPr/>
            <p:nvPr/>
          </p:nvGrpSpPr>
          <p:grpSpPr>
            <a:xfrm>
              <a:off x="2061103" y="4527672"/>
              <a:ext cx="356573" cy="225796"/>
              <a:chOff x="8047383" y="1827632"/>
              <a:chExt cx="571910" cy="362155"/>
            </a:xfrm>
          </p:grpSpPr>
          <p:sp>
            <p:nvSpPr>
              <p:cNvPr id="91" name="Freeform 144">
                <a:extLst>
                  <a:ext uri="{FF2B5EF4-FFF2-40B4-BE49-F238E27FC236}">
                    <a16:creationId xmlns:a16="http://schemas.microsoft.com/office/drawing/2014/main" id="{9500F2DA-BE6F-4559-90CC-5E69A607DD25}"/>
                  </a:ext>
                </a:extLst>
              </p:cNvPr>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2" name="Freeform 145">
                <a:extLst>
                  <a:ext uri="{FF2B5EF4-FFF2-40B4-BE49-F238E27FC236}">
                    <a16:creationId xmlns:a16="http://schemas.microsoft.com/office/drawing/2014/main" id="{877B646E-E893-463F-84A2-5652F9F1A56E}"/>
                  </a:ext>
                </a:extLst>
              </p:cNvPr>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3" name="Rectangle 146">
                <a:extLst>
                  <a:ext uri="{FF2B5EF4-FFF2-40B4-BE49-F238E27FC236}">
                    <a16:creationId xmlns:a16="http://schemas.microsoft.com/office/drawing/2014/main" id="{B5A08049-216D-4C6A-BA17-322EF316BEDB}"/>
                  </a:ext>
                </a:extLst>
              </p:cNvPr>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sp>
          <p:nvSpPr>
            <p:cNvPr id="94" name="Freeform 8">
              <a:extLst>
                <a:ext uri="{FF2B5EF4-FFF2-40B4-BE49-F238E27FC236}">
                  <a16:creationId xmlns:a16="http://schemas.microsoft.com/office/drawing/2014/main" id="{2B593BC3-7985-491E-9E61-6B8513BB9E81}"/>
                </a:ext>
              </a:extLst>
            </p:cNvPr>
            <p:cNvSpPr>
              <a:spLocks/>
            </p:cNvSpPr>
            <p:nvPr/>
          </p:nvSpPr>
          <p:spPr bwMode="auto">
            <a:xfrm>
              <a:off x="3929552" y="4265128"/>
              <a:ext cx="352882" cy="445646"/>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5" name="Freeform 80">
              <a:extLst>
                <a:ext uri="{FF2B5EF4-FFF2-40B4-BE49-F238E27FC236}">
                  <a16:creationId xmlns:a16="http://schemas.microsoft.com/office/drawing/2014/main" id="{640047F4-926D-4AFD-9ED8-82B115BCE301}"/>
                </a:ext>
              </a:extLst>
            </p:cNvPr>
            <p:cNvSpPr>
              <a:spLocks/>
            </p:cNvSpPr>
            <p:nvPr/>
          </p:nvSpPr>
          <p:spPr bwMode="invGray">
            <a:xfrm>
              <a:off x="1867480" y="1582182"/>
              <a:ext cx="313979" cy="419386"/>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nvGrpSpPr>
            <p:cNvPr id="96" name="Group 36">
              <a:extLst>
                <a:ext uri="{FF2B5EF4-FFF2-40B4-BE49-F238E27FC236}">
                  <a16:creationId xmlns:a16="http://schemas.microsoft.com/office/drawing/2014/main" id="{54603012-EC13-42A8-BF15-E9353FB0598F}"/>
                </a:ext>
              </a:extLst>
            </p:cNvPr>
            <p:cNvGrpSpPr/>
            <p:nvPr/>
          </p:nvGrpSpPr>
          <p:grpSpPr>
            <a:xfrm>
              <a:off x="4368049" y="2511915"/>
              <a:ext cx="476916" cy="571973"/>
              <a:chOff x="8071963" y="3061130"/>
              <a:chExt cx="476865" cy="571910"/>
            </a:xfrm>
          </p:grpSpPr>
          <p:sp>
            <p:nvSpPr>
              <p:cNvPr id="97" name="Freeform 37">
                <a:extLst>
                  <a:ext uri="{FF2B5EF4-FFF2-40B4-BE49-F238E27FC236}">
                    <a16:creationId xmlns:a16="http://schemas.microsoft.com/office/drawing/2014/main" id="{A5D3F3DA-02C2-475F-B6F4-F2C23EF6E859}"/>
                  </a:ext>
                </a:extLst>
              </p:cNvPr>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8" name="Freeform 38">
                <a:extLst>
                  <a:ext uri="{FF2B5EF4-FFF2-40B4-BE49-F238E27FC236}">
                    <a16:creationId xmlns:a16="http://schemas.microsoft.com/office/drawing/2014/main" id="{A9E10D60-1781-4E69-B549-8C29F655FE37}"/>
                  </a:ext>
                </a:extLst>
              </p:cNvPr>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99" name="Freeform 39">
                <a:extLst>
                  <a:ext uri="{FF2B5EF4-FFF2-40B4-BE49-F238E27FC236}">
                    <a16:creationId xmlns:a16="http://schemas.microsoft.com/office/drawing/2014/main" id="{D97F9118-40D4-426F-8D6C-AA61FC9E8740}"/>
                  </a:ext>
                </a:extLst>
              </p:cNvPr>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0" name="Freeform 40">
                <a:extLst>
                  <a:ext uri="{FF2B5EF4-FFF2-40B4-BE49-F238E27FC236}">
                    <a16:creationId xmlns:a16="http://schemas.microsoft.com/office/drawing/2014/main" id="{5D02866C-FD07-4FE2-8474-080A287D3181}"/>
                  </a:ext>
                </a:extLst>
              </p:cNvPr>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1" name="Freeform 41">
                <a:extLst>
                  <a:ext uri="{FF2B5EF4-FFF2-40B4-BE49-F238E27FC236}">
                    <a16:creationId xmlns:a16="http://schemas.microsoft.com/office/drawing/2014/main" id="{DC000F83-BA80-43B3-9A4D-7A83D0ECC614}"/>
                  </a:ext>
                </a:extLst>
              </p:cNvPr>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2" name="Freeform 42">
                <a:extLst>
                  <a:ext uri="{FF2B5EF4-FFF2-40B4-BE49-F238E27FC236}">
                    <a16:creationId xmlns:a16="http://schemas.microsoft.com/office/drawing/2014/main" id="{7A70A821-4923-4717-986E-086C3006AF7C}"/>
                  </a:ext>
                </a:extLst>
              </p:cNvPr>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sp>
          <p:nvSpPr>
            <p:cNvPr id="103" name="Freeform 115">
              <a:extLst>
                <a:ext uri="{FF2B5EF4-FFF2-40B4-BE49-F238E27FC236}">
                  <a16:creationId xmlns:a16="http://schemas.microsoft.com/office/drawing/2014/main" id="{FF4E92AE-BCB8-46F0-9CC0-3A2BE6149AB3}"/>
                </a:ext>
              </a:extLst>
            </p:cNvPr>
            <p:cNvSpPr>
              <a:spLocks noEditPoints="1"/>
            </p:cNvSpPr>
            <p:nvPr/>
          </p:nvSpPr>
          <p:spPr bwMode="invGray">
            <a:xfrm>
              <a:off x="1214464" y="2452151"/>
              <a:ext cx="384860" cy="391155"/>
            </a:xfrm>
            <a:custGeom>
              <a:avLst/>
              <a:gdLst>
                <a:gd name="T0" fmla="*/ 231 w 238"/>
                <a:gd name="T1" fmla="*/ 146 h 242"/>
                <a:gd name="T2" fmla="*/ 234 w 238"/>
                <a:gd name="T3" fmla="*/ 122 h 242"/>
                <a:gd name="T4" fmla="*/ 120 w 238"/>
                <a:gd name="T5" fmla="*/ 9 h 242"/>
                <a:gd name="T6" fmla="*/ 101 w 238"/>
                <a:gd name="T7" fmla="*/ 10 h 242"/>
                <a:gd name="T8" fmla="*/ 66 w 238"/>
                <a:gd name="T9" fmla="*/ 0 h 242"/>
                <a:gd name="T10" fmla="*/ 0 w 238"/>
                <a:gd name="T11" fmla="*/ 66 h 242"/>
                <a:gd name="T12" fmla="*/ 9 w 238"/>
                <a:gd name="T13" fmla="*/ 99 h 242"/>
                <a:gd name="T14" fmla="*/ 7 w 238"/>
                <a:gd name="T15" fmla="*/ 122 h 242"/>
                <a:gd name="T16" fmla="*/ 120 w 238"/>
                <a:gd name="T17" fmla="*/ 236 h 242"/>
                <a:gd name="T18" fmla="*/ 141 w 238"/>
                <a:gd name="T19" fmla="*/ 234 h 242"/>
                <a:gd name="T20" fmla="*/ 172 w 238"/>
                <a:gd name="T21" fmla="*/ 242 h 242"/>
                <a:gd name="T22" fmla="*/ 238 w 238"/>
                <a:gd name="T23" fmla="*/ 176 h 242"/>
                <a:gd name="T24" fmla="*/ 231 w 238"/>
                <a:gd name="T25" fmla="*/ 146 h 242"/>
                <a:gd name="T26" fmla="*/ 179 w 238"/>
                <a:gd name="T27" fmla="*/ 176 h 242"/>
                <a:gd name="T28" fmla="*/ 156 w 238"/>
                <a:gd name="T29" fmla="*/ 194 h 242"/>
                <a:gd name="T30" fmla="*/ 120 w 238"/>
                <a:gd name="T31" fmla="*/ 200 h 242"/>
                <a:gd name="T32" fmla="*/ 80 w 238"/>
                <a:gd name="T33" fmla="*/ 192 h 242"/>
                <a:gd name="T34" fmla="*/ 61 w 238"/>
                <a:gd name="T35" fmla="*/ 175 h 242"/>
                <a:gd name="T36" fmla="*/ 54 w 238"/>
                <a:gd name="T37" fmla="*/ 155 h 242"/>
                <a:gd name="T38" fmla="*/ 58 w 238"/>
                <a:gd name="T39" fmla="*/ 144 h 242"/>
                <a:gd name="T40" fmla="*/ 70 w 238"/>
                <a:gd name="T41" fmla="*/ 139 h 242"/>
                <a:gd name="T42" fmla="*/ 80 w 238"/>
                <a:gd name="T43" fmla="*/ 143 h 242"/>
                <a:gd name="T44" fmla="*/ 87 w 238"/>
                <a:gd name="T45" fmla="*/ 153 h 242"/>
                <a:gd name="T46" fmla="*/ 93 w 238"/>
                <a:gd name="T47" fmla="*/ 164 h 242"/>
                <a:gd name="T48" fmla="*/ 103 w 238"/>
                <a:gd name="T49" fmla="*/ 172 h 242"/>
                <a:gd name="T50" fmla="*/ 119 w 238"/>
                <a:gd name="T51" fmla="*/ 174 h 242"/>
                <a:gd name="T52" fmla="*/ 142 w 238"/>
                <a:gd name="T53" fmla="*/ 168 h 242"/>
                <a:gd name="T54" fmla="*/ 151 w 238"/>
                <a:gd name="T55" fmla="*/ 154 h 242"/>
                <a:gd name="T56" fmla="*/ 146 w 238"/>
                <a:gd name="T57" fmla="*/ 144 h 242"/>
                <a:gd name="T58" fmla="*/ 134 w 238"/>
                <a:gd name="T59" fmla="*/ 137 h 242"/>
                <a:gd name="T60" fmla="*/ 113 w 238"/>
                <a:gd name="T61" fmla="*/ 132 h 242"/>
                <a:gd name="T62" fmla="*/ 84 w 238"/>
                <a:gd name="T63" fmla="*/ 123 h 242"/>
                <a:gd name="T64" fmla="*/ 64 w 238"/>
                <a:gd name="T65" fmla="*/ 109 h 242"/>
                <a:gd name="T66" fmla="*/ 57 w 238"/>
                <a:gd name="T67" fmla="*/ 86 h 242"/>
                <a:gd name="T68" fmla="*/ 64 w 238"/>
                <a:gd name="T69" fmla="*/ 63 h 242"/>
                <a:gd name="T70" fmla="*/ 86 w 238"/>
                <a:gd name="T71" fmla="*/ 47 h 242"/>
                <a:gd name="T72" fmla="*/ 120 w 238"/>
                <a:gd name="T73" fmla="*/ 42 h 242"/>
                <a:gd name="T74" fmla="*/ 146 w 238"/>
                <a:gd name="T75" fmla="*/ 46 h 242"/>
                <a:gd name="T76" fmla="*/ 165 w 238"/>
                <a:gd name="T77" fmla="*/ 55 h 242"/>
                <a:gd name="T78" fmla="*/ 176 w 238"/>
                <a:gd name="T79" fmla="*/ 67 h 242"/>
                <a:gd name="T80" fmla="*/ 180 w 238"/>
                <a:gd name="T81" fmla="*/ 80 h 242"/>
                <a:gd name="T82" fmla="*/ 175 w 238"/>
                <a:gd name="T83" fmla="*/ 91 h 242"/>
                <a:gd name="T84" fmla="*/ 163 w 238"/>
                <a:gd name="T85" fmla="*/ 96 h 242"/>
                <a:gd name="T86" fmla="*/ 153 w 238"/>
                <a:gd name="T87" fmla="*/ 93 h 242"/>
                <a:gd name="T88" fmla="*/ 147 w 238"/>
                <a:gd name="T89" fmla="*/ 84 h 242"/>
                <a:gd name="T90" fmla="*/ 137 w 238"/>
                <a:gd name="T91" fmla="*/ 72 h 242"/>
                <a:gd name="T92" fmla="*/ 118 w 238"/>
                <a:gd name="T93" fmla="*/ 67 h 242"/>
                <a:gd name="T94" fmla="*/ 98 w 238"/>
                <a:gd name="T95" fmla="*/ 72 h 242"/>
                <a:gd name="T96" fmla="*/ 91 w 238"/>
                <a:gd name="T97" fmla="*/ 83 h 242"/>
                <a:gd name="T98" fmla="*/ 93 w 238"/>
                <a:gd name="T99" fmla="*/ 90 h 242"/>
                <a:gd name="T100" fmla="*/ 100 w 238"/>
                <a:gd name="T101" fmla="*/ 95 h 242"/>
                <a:gd name="T102" fmla="*/ 109 w 238"/>
                <a:gd name="T103" fmla="*/ 98 h 242"/>
                <a:gd name="T104" fmla="*/ 125 w 238"/>
                <a:gd name="T105" fmla="*/ 102 h 242"/>
                <a:gd name="T106" fmla="*/ 150 w 238"/>
                <a:gd name="T107" fmla="*/ 109 h 242"/>
                <a:gd name="T108" fmla="*/ 169 w 238"/>
                <a:gd name="T109" fmla="*/ 118 h 242"/>
                <a:gd name="T110" fmla="*/ 182 w 238"/>
                <a:gd name="T111" fmla="*/ 131 h 242"/>
                <a:gd name="T112" fmla="*/ 187 w 238"/>
                <a:gd name="T113" fmla="*/ 151 h 242"/>
                <a:gd name="T114" fmla="*/ 179 w 238"/>
                <a:gd name="T115" fmla="*/ 17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42">
                  <a:moveTo>
                    <a:pt x="231" y="146"/>
                  </a:moveTo>
                  <a:cubicBezTo>
                    <a:pt x="233" y="139"/>
                    <a:pt x="234" y="131"/>
                    <a:pt x="234" y="122"/>
                  </a:cubicBezTo>
                  <a:cubicBezTo>
                    <a:pt x="234" y="59"/>
                    <a:pt x="183" y="9"/>
                    <a:pt x="120" y="9"/>
                  </a:cubicBezTo>
                  <a:cubicBezTo>
                    <a:pt x="114" y="9"/>
                    <a:pt x="107" y="9"/>
                    <a:pt x="101" y="10"/>
                  </a:cubicBezTo>
                  <a:cubicBezTo>
                    <a:pt x="91" y="4"/>
                    <a:pt x="79" y="0"/>
                    <a:pt x="66" y="0"/>
                  </a:cubicBezTo>
                  <a:cubicBezTo>
                    <a:pt x="30" y="0"/>
                    <a:pt x="0" y="30"/>
                    <a:pt x="0" y="66"/>
                  </a:cubicBezTo>
                  <a:cubicBezTo>
                    <a:pt x="0" y="78"/>
                    <a:pt x="3" y="90"/>
                    <a:pt x="9" y="99"/>
                  </a:cubicBezTo>
                  <a:cubicBezTo>
                    <a:pt x="8" y="107"/>
                    <a:pt x="7" y="114"/>
                    <a:pt x="7" y="122"/>
                  </a:cubicBezTo>
                  <a:cubicBezTo>
                    <a:pt x="7" y="185"/>
                    <a:pt x="58" y="236"/>
                    <a:pt x="120" y="236"/>
                  </a:cubicBezTo>
                  <a:cubicBezTo>
                    <a:pt x="128" y="236"/>
                    <a:pt x="135" y="235"/>
                    <a:pt x="141" y="234"/>
                  </a:cubicBezTo>
                  <a:cubicBezTo>
                    <a:pt x="151" y="239"/>
                    <a:pt x="161" y="242"/>
                    <a:pt x="172" y="242"/>
                  </a:cubicBezTo>
                  <a:cubicBezTo>
                    <a:pt x="209" y="242"/>
                    <a:pt x="238" y="212"/>
                    <a:pt x="238" y="176"/>
                  </a:cubicBezTo>
                  <a:cubicBezTo>
                    <a:pt x="238" y="165"/>
                    <a:pt x="236" y="155"/>
                    <a:pt x="231" y="146"/>
                  </a:cubicBezTo>
                  <a:close/>
                  <a:moveTo>
                    <a:pt x="179" y="176"/>
                  </a:moveTo>
                  <a:cubicBezTo>
                    <a:pt x="173" y="184"/>
                    <a:pt x="166" y="190"/>
                    <a:pt x="156" y="194"/>
                  </a:cubicBezTo>
                  <a:cubicBezTo>
                    <a:pt x="146" y="198"/>
                    <a:pt x="134" y="200"/>
                    <a:pt x="120" y="200"/>
                  </a:cubicBezTo>
                  <a:cubicBezTo>
                    <a:pt x="104" y="200"/>
                    <a:pt x="90" y="197"/>
                    <a:pt x="80" y="192"/>
                  </a:cubicBezTo>
                  <a:cubicBezTo>
                    <a:pt x="72" y="187"/>
                    <a:pt x="66" y="182"/>
                    <a:pt x="61" y="175"/>
                  </a:cubicBezTo>
                  <a:cubicBezTo>
                    <a:pt x="56" y="168"/>
                    <a:pt x="54" y="161"/>
                    <a:pt x="54" y="155"/>
                  </a:cubicBezTo>
                  <a:cubicBezTo>
                    <a:pt x="54" y="150"/>
                    <a:pt x="55" y="147"/>
                    <a:pt x="58" y="144"/>
                  </a:cubicBezTo>
                  <a:cubicBezTo>
                    <a:pt x="61" y="141"/>
                    <a:pt x="65" y="139"/>
                    <a:pt x="70" y="139"/>
                  </a:cubicBezTo>
                  <a:cubicBezTo>
                    <a:pt x="74" y="139"/>
                    <a:pt x="77" y="141"/>
                    <a:pt x="80" y="143"/>
                  </a:cubicBezTo>
                  <a:cubicBezTo>
                    <a:pt x="83" y="145"/>
                    <a:pt x="85" y="148"/>
                    <a:pt x="87" y="153"/>
                  </a:cubicBezTo>
                  <a:cubicBezTo>
                    <a:pt x="89" y="157"/>
                    <a:pt x="91" y="161"/>
                    <a:pt x="93" y="164"/>
                  </a:cubicBezTo>
                  <a:cubicBezTo>
                    <a:pt x="96" y="167"/>
                    <a:pt x="99" y="170"/>
                    <a:pt x="103" y="172"/>
                  </a:cubicBezTo>
                  <a:cubicBezTo>
                    <a:pt x="107" y="173"/>
                    <a:pt x="113" y="174"/>
                    <a:pt x="119" y="174"/>
                  </a:cubicBezTo>
                  <a:cubicBezTo>
                    <a:pt x="129" y="174"/>
                    <a:pt x="136" y="172"/>
                    <a:pt x="142" y="168"/>
                  </a:cubicBezTo>
                  <a:cubicBezTo>
                    <a:pt x="148" y="165"/>
                    <a:pt x="151" y="160"/>
                    <a:pt x="151" y="154"/>
                  </a:cubicBezTo>
                  <a:cubicBezTo>
                    <a:pt x="151" y="150"/>
                    <a:pt x="149" y="146"/>
                    <a:pt x="146" y="144"/>
                  </a:cubicBezTo>
                  <a:cubicBezTo>
                    <a:pt x="143" y="141"/>
                    <a:pt x="139" y="138"/>
                    <a:pt x="134" y="137"/>
                  </a:cubicBezTo>
                  <a:cubicBezTo>
                    <a:pt x="129" y="135"/>
                    <a:pt x="122" y="134"/>
                    <a:pt x="113" y="132"/>
                  </a:cubicBezTo>
                  <a:cubicBezTo>
                    <a:pt x="101" y="129"/>
                    <a:pt x="91" y="126"/>
                    <a:pt x="84" y="123"/>
                  </a:cubicBezTo>
                  <a:cubicBezTo>
                    <a:pt x="75" y="119"/>
                    <a:pt x="69" y="115"/>
                    <a:pt x="64" y="109"/>
                  </a:cubicBezTo>
                  <a:cubicBezTo>
                    <a:pt x="59" y="102"/>
                    <a:pt x="57" y="95"/>
                    <a:pt x="57" y="86"/>
                  </a:cubicBezTo>
                  <a:cubicBezTo>
                    <a:pt x="57" y="77"/>
                    <a:pt x="59" y="69"/>
                    <a:pt x="64" y="63"/>
                  </a:cubicBezTo>
                  <a:cubicBezTo>
                    <a:pt x="69" y="56"/>
                    <a:pt x="77" y="51"/>
                    <a:pt x="86" y="47"/>
                  </a:cubicBezTo>
                  <a:cubicBezTo>
                    <a:pt x="96" y="44"/>
                    <a:pt x="107" y="42"/>
                    <a:pt x="120" y="42"/>
                  </a:cubicBezTo>
                  <a:cubicBezTo>
                    <a:pt x="130" y="42"/>
                    <a:pt x="139" y="43"/>
                    <a:pt x="146" y="46"/>
                  </a:cubicBezTo>
                  <a:cubicBezTo>
                    <a:pt x="154" y="48"/>
                    <a:pt x="160" y="51"/>
                    <a:pt x="165" y="55"/>
                  </a:cubicBezTo>
                  <a:cubicBezTo>
                    <a:pt x="170" y="59"/>
                    <a:pt x="174" y="63"/>
                    <a:pt x="176" y="67"/>
                  </a:cubicBezTo>
                  <a:cubicBezTo>
                    <a:pt x="178" y="72"/>
                    <a:pt x="180" y="76"/>
                    <a:pt x="180" y="80"/>
                  </a:cubicBezTo>
                  <a:cubicBezTo>
                    <a:pt x="180" y="85"/>
                    <a:pt x="178" y="88"/>
                    <a:pt x="175" y="91"/>
                  </a:cubicBezTo>
                  <a:cubicBezTo>
                    <a:pt x="172" y="95"/>
                    <a:pt x="168" y="96"/>
                    <a:pt x="163" y="96"/>
                  </a:cubicBezTo>
                  <a:cubicBezTo>
                    <a:pt x="159" y="96"/>
                    <a:pt x="156" y="95"/>
                    <a:pt x="153" y="93"/>
                  </a:cubicBezTo>
                  <a:cubicBezTo>
                    <a:pt x="151" y="91"/>
                    <a:pt x="149" y="88"/>
                    <a:pt x="147" y="84"/>
                  </a:cubicBezTo>
                  <a:cubicBezTo>
                    <a:pt x="144" y="79"/>
                    <a:pt x="140" y="75"/>
                    <a:pt x="137" y="72"/>
                  </a:cubicBezTo>
                  <a:cubicBezTo>
                    <a:pt x="133" y="69"/>
                    <a:pt x="126" y="67"/>
                    <a:pt x="118" y="67"/>
                  </a:cubicBezTo>
                  <a:cubicBezTo>
                    <a:pt x="109" y="67"/>
                    <a:pt x="103" y="69"/>
                    <a:pt x="98" y="72"/>
                  </a:cubicBezTo>
                  <a:cubicBezTo>
                    <a:pt x="93" y="75"/>
                    <a:pt x="91" y="79"/>
                    <a:pt x="91" y="83"/>
                  </a:cubicBezTo>
                  <a:cubicBezTo>
                    <a:pt x="91" y="86"/>
                    <a:pt x="92" y="88"/>
                    <a:pt x="93" y="90"/>
                  </a:cubicBezTo>
                  <a:cubicBezTo>
                    <a:pt x="95" y="92"/>
                    <a:pt x="97" y="93"/>
                    <a:pt x="100" y="95"/>
                  </a:cubicBezTo>
                  <a:cubicBezTo>
                    <a:pt x="103" y="96"/>
                    <a:pt x="106" y="97"/>
                    <a:pt x="109" y="98"/>
                  </a:cubicBezTo>
                  <a:cubicBezTo>
                    <a:pt x="112" y="99"/>
                    <a:pt x="117" y="100"/>
                    <a:pt x="125" y="102"/>
                  </a:cubicBezTo>
                  <a:cubicBezTo>
                    <a:pt x="134" y="104"/>
                    <a:pt x="142" y="106"/>
                    <a:pt x="150" y="109"/>
                  </a:cubicBezTo>
                  <a:cubicBezTo>
                    <a:pt x="157" y="111"/>
                    <a:pt x="164" y="114"/>
                    <a:pt x="169" y="118"/>
                  </a:cubicBezTo>
                  <a:cubicBezTo>
                    <a:pt x="175" y="121"/>
                    <a:pt x="179" y="126"/>
                    <a:pt x="182" y="131"/>
                  </a:cubicBezTo>
                  <a:cubicBezTo>
                    <a:pt x="185" y="137"/>
                    <a:pt x="187" y="143"/>
                    <a:pt x="187" y="151"/>
                  </a:cubicBezTo>
                  <a:cubicBezTo>
                    <a:pt x="187" y="160"/>
                    <a:pt x="184" y="169"/>
                    <a:pt x="179" y="17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4" name="Freeform 200">
              <a:extLst>
                <a:ext uri="{FF2B5EF4-FFF2-40B4-BE49-F238E27FC236}">
                  <a16:creationId xmlns:a16="http://schemas.microsoft.com/office/drawing/2014/main" id="{6C1F87A8-D0A6-4D00-B847-085024EC308F}"/>
                </a:ext>
              </a:extLst>
            </p:cNvPr>
            <p:cNvSpPr>
              <a:spLocks/>
            </p:cNvSpPr>
            <p:nvPr/>
          </p:nvSpPr>
          <p:spPr bwMode="auto">
            <a:xfrm>
              <a:off x="4356671" y="3606418"/>
              <a:ext cx="386635" cy="335463"/>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nvGrpSpPr>
            <p:cNvPr id="105" name="Group 63">
              <a:extLst>
                <a:ext uri="{FF2B5EF4-FFF2-40B4-BE49-F238E27FC236}">
                  <a16:creationId xmlns:a16="http://schemas.microsoft.com/office/drawing/2014/main" id="{96406186-2087-4E12-B643-4369A16C2914}"/>
                </a:ext>
              </a:extLst>
            </p:cNvPr>
            <p:cNvGrpSpPr/>
            <p:nvPr/>
          </p:nvGrpSpPr>
          <p:grpSpPr>
            <a:xfrm>
              <a:off x="2412006" y="1916546"/>
              <a:ext cx="657190" cy="657190"/>
              <a:chOff x="2660103" y="1169576"/>
              <a:chExt cx="574440" cy="574440"/>
            </a:xfrm>
          </p:grpSpPr>
          <p:sp>
            <p:nvSpPr>
              <p:cNvPr id="106" name="Oval 9">
                <a:extLst>
                  <a:ext uri="{FF2B5EF4-FFF2-40B4-BE49-F238E27FC236}">
                    <a16:creationId xmlns:a16="http://schemas.microsoft.com/office/drawing/2014/main" id="{50ABEDCF-17FC-4D37-B591-0C45BC444BC8}"/>
                  </a:ext>
                </a:extLst>
              </p:cNvPr>
              <p:cNvSpPr/>
              <p:nvPr/>
            </p:nvSpPr>
            <p:spPr>
              <a:xfrm>
                <a:off x="2660103" y="1169576"/>
                <a:ext cx="574440" cy="574440"/>
              </a:xfrm>
              <a:prstGeom prst="ellipse">
                <a:avLst/>
              </a:prstGeom>
              <a:solidFill>
                <a:srgbClr val="7D9892"/>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07" name="Freeform 148">
                <a:extLst>
                  <a:ext uri="{FF2B5EF4-FFF2-40B4-BE49-F238E27FC236}">
                    <a16:creationId xmlns:a16="http://schemas.microsoft.com/office/drawing/2014/main" id="{88798117-3BF2-4A30-9E8E-D7E72D319638}"/>
                  </a:ext>
                </a:extLst>
              </p:cNvPr>
              <p:cNvSpPr>
                <a:spLocks noEditPoints="1"/>
              </p:cNvSpPr>
              <p:nvPr/>
            </p:nvSpPr>
            <p:spPr bwMode="auto">
              <a:xfrm>
                <a:off x="2812429" y="1298456"/>
                <a:ext cx="269786" cy="316680"/>
              </a:xfrm>
              <a:custGeom>
                <a:avLst/>
                <a:gdLst>
                  <a:gd name="T0" fmla="*/ 84 w 205"/>
                  <a:gd name="T1" fmla="*/ 165 h 241"/>
                  <a:gd name="T2" fmla="*/ 84 w 205"/>
                  <a:gd name="T3" fmla="*/ 138 h 241"/>
                  <a:gd name="T4" fmla="*/ 116 w 205"/>
                  <a:gd name="T5" fmla="*/ 138 h 241"/>
                  <a:gd name="T6" fmla="*/ 205 w 205"/>
                  <a:gd name="T7" fmla="*/ 69 h 241"/>
                  <a:gd name="T8" fmla="*/ 116 w 205"/>
                  <a:gd name="T9" fmla="*/ 0 h 241"/>
                  <a:gd name="T10" fmla="*/ 0 w 205"/>
                  <a:gd name="T11" fmla="*/ 0 h 241"/>
                  <a:gd name="T12" fmla="*/ 0 w 205"/>
                  <a:gd name="T13" fmla="*/ 11 h 241"/>
                  <a:gd name="T14" fmla="*/ 44 w 205"/>
                  <a:gd name="T15" fmla="*/ 76 h 241"/>
                  <a:gd name="T16" fmla="*/ 44 w 205"/>
                  <a:gd name="T17" fmla="*/ 165 h 241"/>
                  <a:gd name="T18" fmla="*/ 0 w 205"/>
                  <a:gd name="T19" fmla="*/ 230 h 241"/>
                  <a:gd name="T20" fmla="*/ 0 w 205"/>
                  <a:gd name="T21" fmla="*/ 241 h 241"/>
                  <a:gd name="T22" fmla="*/ 128 w 205"/>
                  <a:gd name="T23" fmla="*/ 241 h 241"/>
                  <a:gd name="T24" fmla="*/ 128 w 205"/>
                  <a:gd name="T25" fmla="*/ 230 h 241"/>
                  <a:gd name="T26" fmla="*/ 84 w 205"/>
                  <a:gd name="T27" fmla="*/ 165 h 241"/>
                  <a:gd name="T28" fmla="*/ 161 w 205"/>
                  <a:gd name="T29" fmla="*/ 69 h 241"/>
                  <a:gd name="T30" fmla="*/ 116 w 205"/>
                  <a:gd name="T31" fmla="*/ 117 h 241"/>
                  <a:gd name="T32" fmla="*/ 84 w 205"/>
                  <a:gd name="T33" fmla="*/ 117 h 241"/>
                  <a:gd name="T34" fmla="*/ 84 w 205"/>
                  <a:gd name="T35" fmla="*/ 20 h 241"/>
                  <a:gd name="T36" fmla="*/ 116 w 205"/>
                  <a:gd name="T37" fmla="*/ 20 h 241"/>
                  <a:gd name="T38" fmla="*/ 161 w 205"/>
                  <a:gd name="T39" fmla="*/ 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241">
                    <a:moveTo>
                      <a:pt x="84" y="165"/>
                    </a:moveTo>
                    <a:cubicBezTo>
                      <a:pt x="84" y="138"/>
                      <a:pt x="84" y="138"/>
                      <a:pt x="84" y="138"/>
                    </a:cubicBezTo>
                    <a:cubicBezTo>
                      <a:pt x="116" y="138"/>
                      <a:pt x="116" y="138"/>
                      <a:pt x="116" y="138"/>
                    </a:cubicBezTo>
                    <a:cubicBezTo>
                      <a:pt x="173" y="138"/>
                      <a:pt x="205" y="108"/>
                      <a:pt x="205" y="69"/>
                    </a:cubicBezTo>
                    <a:cubicBezTo>
                      <a:pt x="205" y="29"/>
                      <a:pt x="173" y="0"/>
                      <a:pt x="116" y="0"/>
                    </a:cubicBezTo>
                    <a:cubicBezTo>
                      <a:pt x="0" y="0"/>
                      <a:pt x="0" y="0"/>
                      <a:pt x="0" y="0"/>
                    </a:cubicBezTo>
                    <a:cubicBezTo>
                      <a:pt x="0" y="11"/>
                      <a:pt x="0" y="11"/>
                      <a:pt x="0" y="11"/>
                    </a:cubicBezTo>
                    <a:cubicBezTo>
                      <a:pt x="38" y="11"/>
                      <a:pt x="44" y="20"/>
                      <a:pt x="44" y="76"/>
                    </a:cubicBezTo>
                    <a:cubicBezTo>
                      <a:pt x="44" y="165"/>
                      <a:pt x="44" y="165"/>
                      <a:pt x="44" y="165"/>
                    </a:cubicBezTo>
                    <a:cubicBezTo>
                      <a:pt x="44" y="221"/>
                      <a:pt x="38" y="230"/>
                      <a:pt x="0" y="230"/>
                    </a:cubicBezTo>
                    <a:cubicBezTo>
                      <a:pt x="0" y="241"/>
                      <a:pt x="0" y="241"/>
                      <a:pt x="0" y="241"/>
                    </a:cubicBezTo>
                    <a:cubicBezTo>
                      <a:pt x="128" y="241"/>
                      <a:pt x="128" y="241"/>
                      <a:pt x="128" y="241"/>
                    </a:cubicBezTo>
                    <a:cubicBezTo>
                      <a:pt x="128" y="230"/>
                      <a:pt x="128" y="230"/>
                      <a:pt x="128" y="230"/>
                    </a:cubicBezTo>
                    <a:cubicBezTo>
                      <a:pt x="91" y="230"/>
                      <a:pt x="84" y="221"/>
                      <a:pt x="84" y="165"/>
                    </a:cubicBezTo>
                    <a:close/>
                    <a:moveTo>
                      <a:pt x="161" y="69"/>
                    </a:moveTo>
                    <a:cubicBezTo>
                      <a:pt x="161" y="95"/>
                      <a:pt x="147" y="117"/>
                      <a:pt x="116" y="117"/>
                    </a:cubicBezTo>
                    <a:cubicBezTo>
                      <a:pt x="84" y="117"/>
                      <a:pt x="84" y="117"/>
                      <a:pt x="84" y="117"/>
                    </a:cubicBezTo>
                    <a:cubicBezTo>
                      <a:pt x="84" y="20"/>
                      <a:pt x="84" y="20"/>
                      <a:pt x="84" y="20"/>
                    </a:cubicBezTo>
                    <a:cubicBezTo>
                      <a:pt x="116" y="20"/>
                      <a:pt x="116" y="20"/>
                      <a:pt x="116" y="20"/>
                    </a:cubicBezTo>
                    <a:cubicBezTo>
                      <a:pt x="147" y="20"/>
                      <a:pt x="161" y="42"/>
                      <a:pt x="161" y="6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defRPr/>
                </a:pPr>
                <a:endParaRPr lang="en-US" kern="0" dirty="0">
                  <a:solidFill>
                    <a:srgbClr val="000000"/>
                  </a:solidFill>
                  <a:latin typeface="Open Sans Light"/>
                  <a:ea typeface="ＭＳ Ｐゴシック"/>
                </a:endParaRPr>
              </a:p>
            </p:txBody>
          </p:sp>
        </p:grpSp>
        <p:sp>
          <p:nvSpPr>
            <p:cNvPr id="108" name="Freeform 153">
              <a:extLst>
                <a:ext uri="{FF2B5EF4-FFF2-40B4-BE49-F238E27FC236}">
                  <a16:creationId xmlns:a16="http://schemas.microsoft.com/office/drawing/2014/main" id="{93155CCB-6D66-4ED9-A603-D1D3B5F74D43}"/>
                </a:ext>
              </a:extLst>
            </p:cNvPr>
            <p:cNvSpPr>
              <a:spLocks/>
            </p:cNvSpPr>
            <p:nvPr/>
          </p:nvSpPr>
          <p:spPr bwMode="auto">
            <a:xfrm>
              <a:off x="2907290" y="2644350"/>
              <a:ext cx="197955" cy="377476"/>
            </a:xfrm>
            <a:custGeom>
              <a:avLst/>
              <a:gdLst>
                <a:gd name="T0" fmla="*/ 125 w 171"/>
                <a:gd name="T1" fmla="*/ 261 h 326"/>
                <a:gd name="T2" fmla="*/ 125 w 171"/>
                <a:gd name="T3" fmla="*/ 257 h 326"/>
                <a:gd name="T4" fmla="*/ 143 w 171"/>
                <a:gd name="T5" fmla="*/ 235 h 326"/>
                <a:gd name="T6" fmla="*/ 160 w 171"/>
                <a:gd name="T7" fmla="*/ 239 h 326"/>
                <a:gd name="T8" fmla="*/ 169 w 171"/>
                <a:gd name="T9" fmla="*/ 253 h 326"/>
                <a:gd name="T10" fmla="*/ 151 w 171"/>
                <a:gd name="T11" fmla="*/ 279 h 326"/>
                <a:gd name="T12" fmla="*/ 136 w 171"/>
                <a:gd name="T13" fmla="*/ 276 h 326"/>
                <a:gd name="T14" fmla="*/ 96 w 171"/>
                <a:gd name="T15" fmla="*/ 305 h 326"/>
                <a:gd name="T16" fmla="*/ 96 w 171"/>
                <a:gd name="T17" fmla="*/ 326 h 326"/>
                <a:gd name="T18" fmla="*/ 76 w 171"/>
                <a:gd name="T19" fmla="*/ 326 h 326"/>
                <a:gd name="T20" fmla="*/ 76 w 171"/>
                <a:gd name="T21" fmla="*/ 260 h 326"/>
                <a:gd name="T22" fmla="*/ 35 w 171"/>
                <a:gd name="T23" fmla="*/ 231 h 326"/>
                <a:gd name="T24" fmla="*/ 20 w 171"/>
                <a:gd name="T25" fmla="*/ 234 h 326"/>
                <a:gd name="T26" fmla="*/ 6 w 171"/>
                <a:gd name="T27" fmla="*/ 225 h 326"/>
                <a:gd name="T28" fmla="*/ 2 w 171"/>
                <a:gd name="T29" fmla="*/ 208 h 326"/>
                <a:gd name="T30" fmla="*/ 12 w 171"/>
                <a:gd name="T31" fmla="*/ 193 h 326"/>
                <a:gd name="T32" fmla="*/ 28 w 171"/>
                <a:gd name="T33" fmla="*/ 190 h 326"/>
                <a:gd name="T34" fmla="*/ 43 w 171"/>
                <a:gd name="T35" fmla="*/ 199 h 326"/>
                <a:gd name="T36" fmla="*/ 47 w 171"/>
                <a:gd name="T37" fmla="*/ 212 h 326"/>
                <a:gd name="T38" fmla="*/ 46 w 171"/>
                <a:gd name="T39" fmla="*/ 215 h 326"/>
                <a:gd name="T40" fmla="*/ 76 w 171"/>
                <a:gd name="T41" fmla="*/ 236 h 326"/>
                <a:gd name="T42" fmla="*/ 76 w 171"/>
                <a:gd name="T43" fmla="*/ 169 h 326"/>
                <a:gd name="T44" fmla="*/ 35 w 171"/>
                <a:gd name="T45" fmla="*/ 140 h 326"/>
                <a:gd name="T46" fmla="*/ 20 w 171"/>
                <a:gd name="T47" fmla="*/ 143 h 326"/>
                <a:gd name="T48" fmla="*/ 6 w 171"/>
                <a:gd name="T49" fmla="*/ 134 h 326"/>
                <a:gd name="T50" fmla="*/ 2 w 171"/>
                <a:gd name="T51" fmla="*/ 117 h 326"/>
                <a:gd name="T52" fmla="*/ 28 w 171"/>
                <a:gd name="T53" fmla="*/ 99 h 326"/>
                <a:gd name="T54" fmla="*/ 46 w 171"/>
                <a:gd name="T55" fmla="*/ 124 h 326"/>
                <a:gd name="T56" fmla="*/ 76 w 171"/>
                <a:gd name="T57" fmla="*/ 145 h 326"/>
                <a:gd name="T58" fmla="*/ 76 w 171"/>
                <a:gd name="T59" fmla="*/ 82 h 326"/>
                <a:gd name="T60" fmla="*/ 35 w 171"/>
                <a:gd name="T61" fmla="*/ 54 h 326"/>
                <a:gd name="T62" fmla="*/ 20 w 171"/>
                <a:gd name="T63" fmla="*/ 56 h 326"/>
                <a:gd name="T64" fmla="*/ 2 w 171"/>
                <a:gd name="T65" fmla="*/ 30 h 326"/>
                <a:gd name="T66" fmla="*/ 28 w 171"/>
                <a:gd name="T67" fmla="*/ 12 h 326"/>
                <a:gd name="T68" fmla="*/ 43 w 171"/>
                <a:gd name="T69" fmla="*/ 21 h 326"/>
                <a:gd name="T70" fmla="*/ 47 w 171"/>
                <a:gd name="T71" fmla="*/ 34 h 326"/>
                <a:gd name="T72" fmla="*/ 46 w 171"/>
                <a:gd name="T73" fmla="*/ 38 h 326"/>
                <a:gd name="T74" fmla="*/ 76 w 171"/>
                <a:gd name="T75" fmla="*/ 59 h 326"/>
                <a:gd name="T76" fmla="*/ 76 w 171"/>
                <a:gd name="T77" fmla="*/ 0 h 326"/>
                <a:gd name="T78" fmla="*/ 96 w 171"/>
                <a:gd name="T79" fmla="*/ 0 h 326"/>
                <a:gd name="T80" fmla="*/ 96 w 171"/>
                <a:gd name="T81" fmla="*/ 104 h 326"/>
                <a:gd name="T82" fmla="*/ 125 w 171"/>
                <a:gd name="T83" fmla="*/ 83 h 326"/>
                <a:gd name="T84" fmla="*/ 129 w 171"/>
                <a:gd name="T85" fmla="*/ 67 h 326"/>
                <a:gd name="T86" fmla="*/ 143 w 171"/>
                <a:gd name="T87" fmla="*/ 57 h 326"/>
                <a:gd name="T88" fmla="*/ 169 w 171"/>
                <a:gd name="T89" fmla="*/ 75 h 326"/>
                <a:gd name="T90" fmla="*/ 151 w 171"/>
                <a:gd name="T91" fmla="*/ 101 h 326"/>
                <a:gd name="T92" fmla="*/ 136 w 171"/>
                <a:gd name="T93" fmla="*/ 99 h 326"/>
                <a:gd name="T94" fmla="*/ 96 w 171"/>
                <a:gd name="T95" fmla="*/ 127 h 326"/>
                <a:gd name="T96" fmla="*/ 96 w 171"/>
                <a:gd name="T97" fmla="*/ 190 h 326"/>
                <a:gd name="T98" fmla="*/ 125 w 171"/>
                <a:gd name="T99" fmla="*/ 170 h 326"/>
                <a:gd name="T100" fmla="*/ 143 w 171"/>
                <a:gd name="T101" fmla="*/ 144 h 326"/>
                <a:gd name="T102" fmla="*/ 143 w 171"/>
                <a:gd name="T103" fmla="*/ 144 h 326"/>
                <a:gd name="T104" fmla="*/ 169 w 171"/>
                <a:gd name="T105" fmla="*/ 162 h 326"/>
                <a:gd name="T106" fmla="*/ 165 w 171"/>
                <a:gd name="T107" fmla="*/ 179 h 326"/>
                <a:gd name="T108" fmla="*/ 151 w 171"/>
                <a:gd name="T109" fmla="*/ 188 h 326"/>
                <a:gd name="T110" fmla="*/ 136 w 171"/>
                <a:gd name="T111" fmla="*/ 186 h 326"/>
                <a:gd name="T112" fmla="*/ 96 w 171"/>
                <a:gd name="T113" fmla="*/ 214 h 326"/>
                <a:gd name="T114" fmla="*/ 96 w 171"/>
                <a:gd name="T115" fmla="*/ 281 h 326"/>
                <a:gd name="T116" fmla="*/ 125 w 171"/>
                <a:gd name="T117" fmla="*/ 26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26">
                  <a:moveTo>
                    <a:pt x="125" y="261"/>
                  </a:moveTo>
                  <a:cubicBezTo>
                    <a:pt x="125" y="260"/>
                    <a:pt x="125" y="258"/>
                    <a:pt x="125" y="257"/>
                  </a:cubicBezTo>
                  <a:cubicBezTo>
                    <a:pt x="125" y="246"/>
                    <a:pt x="132" y="237"/>
                    <a:pt x="143" y="235"/>
                  </a:cubicBezTo>
                  <a:cubicBezTo>
                    <a:pt x="149" y="234"/>
                    <a:pt x="155" y="235"/>
                    <a:pt x="160" y="239"/>
                  </a:cubicBezTo>
                  <a:cubicBezTo>
                    <a:pt x="165" y="242"/>
                    <a:pt x="168" y="247"/>
                    <a:pt x="169" y="253"/>
                  </a:cubicBezTo>
                  <a:cubicBezTo>
                    <a:pt x="171" y="265"/>
                    <a:pt x="163" y="277"/>
                    <a:pt x="151" y="279"/>
                  </a:cubicBezTo>
                  <a:cubicBezTo>
                    <a:pt x="146" y="280"/>
                    <a:pt x="141" y="279"/>
                    <a:pt x="136" y="276"/>
                  </a:cubicBezTo>
                  <a:cubicBezTo>
                    <a:pt x="96" y="305"/>
                    <a:pt x="96" y="305"/>
                    <a:pt x="96" y="305"/>
                  </a:cubicBezTo>
                  <a:cubicBezTo>
                    <a:pt x="96" y="326"/>
                    <a:pt x="96" y="326"/>
                    <a:pt x="96" y="326"/>
                  </a:cubicBezTo>
                  <a:cubicBezTo>
                    <a:pt x="76" y="326"/>
                    <a:pt x="76" y="326"/>
                    <a:pt x="76" y="326"/>
                  </a:cubicBezTo>
                  <a:cubicBezTo>
                    <a:pt x="76" y="260"/>
                    <a:pt x="76" y="260"/>
                    <a:pt x="76" y="260"/>
                  </a:cubicBezTo>
                  <a:cubicBezTo>
                    <a:pt x="35" y="231"/>
                    <a:pt x="35" y="231"/>
                    <a:pt x="35" y="231"/>
                  </a:cubicBezTo>
                  <a:cubicBezTo>
                    <a:pt x="31" y="234"/>
                    <a:pt x="26" y="235"/>
                    <a:pt x="20" y="234"/>
                  </a:cubicBezTo>
                  <a:cubicBezTo>
                    <a:pt x="15" y="233"/>
                    <a:pt x="9" y="229"/>
                    <a:pt x="6" y="225"/>
                  </a:cubicBezTo>
                  <a:cubicBezTo>
                    <a:pt x="3" y="220"/>
                    <a:pt x="1" y="214"/>
                    <a:pt x="2" y="208"/>
                  </a:cubicBezTo>
                  <a:cubicBezTo>
                    <a:pt x="3" y="202"/>
                    <a:pt x="7" y="197"/>
                    <a:pt x="12" y="193"/>
                  </a:cubicBezTo>
                  <a:cubicBezTo>
                    <a:pt x="17" y="190"/>
                    <a:pt x="23" y="189"/>
                    <a:pt x="28" y="190"/>
                  </a:cubicBezTo>
                  <a:cubicBezTo>
                    <a:pt x="34" y="191"/>
                    <a:pt x="39" y="194"/>
                    <a:pt x="43" y="199"/>
                  </a:cubicBezTo>
                  <a:cubicBezTo>
                    <a:pt x="45" y="203"/>
                    <a:pt x="47" y="207"/>
                    <a:pt x="47" y="212"/>
                  </a:cubicBezTo>
                  <a:cubicBezTo>
                    <a:pt x="47" y="213"/>
                    <a:pt x="47" y="214"/>
                    <a:pt x="46" y="215"/>
                  </a:cubicBezTo>
                  <a:cubicBezTo>
                    <a:pt x="76" y="236"/>
                    <a:pt x="76" y="236"/>
                    <a:pt x="76" y="236"/>
                  </a:cubicBezTo>
                  <a:cubicBezTo>
                    <a:pt x="76" y="169"/>
                    <a:pt x="76" y="169"/>
                    <a:pt x="76" y="169"/>
                  </a:cubicBezTo>
                  <a:cubicBezTo>
                    <a:pt x="35" y="140"/>
                    <a:pt x="35" y="140"/>
                    <a:pt x="35" y="140"/>
                  </a:cubicBezTo>
                  <a:cubicBezTo>
                    <a:pt x="31" y="143"/>
                    <a:pt x="26" y="144"/>
                    <a:pt x="20" y="143"/>
                  </a:cubicBezTo>
                  <a:cubicBezTo>
                    <a:pt x="15" y="142"/>
                    <a:pt x="9" y="138"/>
                    <a:pt x="6" y="134"/>
                  </a:cubicBezTo>
                  <a:cubicBezTo>
                    <a:pt x="3" y="129"/>
                    <a:pt x="1" y="123"/>
                    <a:pt x="2" y="117"/>
                  </a:cubicBezTo>
                  <a:cubicBezTo>
                    <a:pt x="5" y="105"/>
                    <a:pt x="16" y="97"/>
                    <a:pt x="28" y="99"/>
                  </a:cubicBezTo>
                  <a:cubicBezTo>
                    <a:pt x="40" y="101"/>
                    <a:pt x="48" y="112"/>
                    <a:pt x="46" y="124"/>
                  </a:cubicBezTo>
                  <a:cubicBezTo>
                    <a:pt x="76" y="145"/>
                    <a:pt x="76" y="145"/>
                    <a:pt x="76" y="145"/>
                  </a:cubicBezTo>
                  <a:cubicBezTo>
                    <a:pt x="76" y="82"/>
                    <a:pt x="76" y="82"/>
                    <a:pt x="76" y="82"/>
                  </a:cubicBezTo>
                  <a:cubicBezTo>
                    <a:pt x="35" y="54"/>
                    <a:pt x="35" y="54"/>
                    <a:pt x="35" y="54"/>
                  </a:cubicBezTo>
                  <a:cubicBezTo>
                    <a:pt x="31" y="56"/>
                    <a:pt x="26" y="57"/>
                    <a:pt x="20" y="56"/>
                  </a:cubicBezTo>
                  <a:cubicBezTo>
                    <a:pt x="8" y="54"/>
                    <a:pt x="0" y="42"/>
                    <a:pt x="2" y="30"/>
                  </a:cubicBezTo>
                  <a:cubicBezTo>
                    <a:pt x="5" y="18"/>
                    <a:pt x="16" y="10"/>
                    <a:pt x="28" y="12"/>
                  </a:cubicBezTo>
                  <a:cubicBezTo>
                    <a:pt x="34" y="13"/>
                    <a:pt x="39" y="16"/>
                    <a:pt x="43" y="21"/>
                  </a:cubicBezTo>
                  <a:cubicBezTo>
                    <a:pt x="45" y="25"/>
                    <a:pt x="47" y="30"/>
                    <a:pt x="47" y="34"/>
                  </a:cubicBezTo>
                  <a:cubicBezTo>
                    <a:pt x="47" y="35"/>
                    <a:pt x="47" y="37"/>
                    <a:pt x="46" y="38"/>
                  </a:cubicBezTo>
                  <a:cubicBezTo>
                    <a:pt x="76" y="59"/>
                    <a:pt x="76" y="59"/>
                    <a:pt x="76" y="59"/>
                  </a:cubicBezTo>
                  <a:cubicBezTo>
                    <a:pt x="76" y="0"/>
                    <a:pt x="76" y="0"/>
                    <a:pt x="76" y="0"/>
                  </a:cubicBezTo>
                  <a:cubicBezTo>
                    <a:pt x="96" y="0"/>
                    <a:pt x="96" y="0"/>
                    <a:pt x="96" y="0"/>
                  </a:cubicBezTo>
                  <a:cubicBezTo>
                    <a:pt x="96" y="104"/>
                    <a:pt x="96" y="104"/>
                    <a:pt x="96" y="104"/>
                  </a:cubicBezTo>
                  <a:cubicBezTo>
                    <a:pt x="125" y="83"/>
                    <a:pt x="125" y="83"/>
                    <a:pt x="125" y="83"/>
                  </a:cubicBezTo>
                  <a:cubicBezTo>
                    <a:pt x="124" y="77"/>
                    <a:pt x="125" y="72"/>
                    <a:pt x="129" y="67"/>
                  </a:cubicBezTo>
                  <a:cubicBezTo>
                    <a:pt x="132" y="62"/>
                    <a:pt x="137" y="59"/>
                    <a:pt x="143" y="57"/>
                  </a:cubicBezTo>
                  <a:cubicBezTo>
                    <a:pt x="155" y="55"/>
                    <a:pt x="167" y="63"/>
                    <a:pt x="169" y="75"/>
                  </a:cubicBezTo>
                  <a:cubicBezTo>
                    <a:pt x="171" y="88"/>
                    <a:pt x="163" y="99"/>
                    <a:pt x="151" y="101"/>
                  </a:cubicBezTo>
                  <a:cubicBezTo>
                    <a:pt x="146" y="102"/>
                    <a:pt x="141" y="101"/>
                    <a:pt x="136" y="99"/>
                  </a:cubicBezTo>
                  <a:cubicBezTo>
                    <a:pt x="96" y="127"/>
                    <a:pt x="96" y="127"/>
                    <a:pt x="96" y="127"/>
                  </a:cubicBezTo>
                  <a:cubicBezTo>
                    <a:pt x="96" y="190"/>
                    <a:pt x="96" y="190"/>
                    <a:pt x="96" y="190"/>
                  </a:cubicBezTo>
                  <a:cubicBezTo>
                    <a:pt x="125" y="170"/>
                    <a:pt x="125" y="170"/>
                    <a:pt x="125" y="170"/>
                  </a:cubicBezTo>
                  <a:cubicBezTo>
                    <a:pt x="123" y="158"/>
                    <a:pt x="131" y="146"/>
                    <a:pt x="143" y="144"/>
                  </a:cubicBezTo>
                  <a:cubicBezTo>
                    <a:pt x="143" y="144"/>
                    <a:pt x="143" y="144"/>
                    <a:pt x="143" y="144"/>
                  </a:cubicBezTo>
                  <a:cubicBezTo>
                    <a:pt x="155" y="142"/>
                    <a:pt x="167" y="150"/>
                    <a:pt x="169" y="162"/>
                  </a:cubicBezTo>
                  <a:cubicBezTo>
                    <a:pt x="170" y="168"/>
                    <a:pt x="169" y="174"/>
                    <a:pt x="165" y="179"/>
                  </a:cubicBezTo>
                  <a:cubicBezTo>
                    <a:pt x="162" y="184"/>
                    <a:pt x="157" y="187"/>
                    <a:pt x="151" y="188"/>
                  </a:cubicBezTo>
                  <a:cubicBezTo>
                    <a:pt x="146" y="189"/>
                    <a:pt x="140" y="188"/>
                    <a:pt x="136" y="186"/>
                  </a:cubicBezTo>
                  <a:cubicBezTo>
                    <a:pt x="96" y="214"/>
                    <a:pt x="96" y="214"/>
                    <a:pt x="96" y="214"/>
                  </a:cubicBezTo>
                  <a:cubicBezTo>
                    <a:pt x="96" y="281"/>
                    <a:pt x="96" y="281"/>
                    <a:pt x="96" y="281"/>
                  </a:cubicBezTo>
                  <a:lnTo>
                    <a:pt x="125" y="2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09" name="Freeform 170">
              <a:extLst>
                <a:ext uri="{FF2B5EF4-FFF2-40B4-BE49-F238E27FC236}">
                  <a16:creationId xmlns:a16="http://schemas.microsoft.com/office/drawing/2014/main" id="{CA35E5BC-6C44-4B25-852E-B3B064FC1B5D}"/>
                </a:ext>
              </a:extLst>
            </p:cNvPr>
            <p:cNvSpPr>
              <a:spLocks/>
            </p:cNvSpPr>
            <p:nvPr/>
          </p:nvSpPr>
          <p:spPr bwMode="auto">
            <a:xfrm>
              <a:off x="2672000" y="1495864"/>
              <a:ext cx="148848" cy="239810"/>
            </a:xfrm>
            <a:custGeom>
              <a:avLst/>
              <a:gdLst>
                <a:gd name="T0" fmla="*/ 83 w 149"/>
                <a:gd name="T1" fmla="*/ 0 h 241"/>
                <a:gd name="T2" fmla="*/ 83 w 149"/>
                <a:gd name="T3" fmla="*/ 61 h 241"/>
                <a:gd name="T4" fmla="*/ 140 w 149"/>
                <a:gd name="T5" fmla="*/ 61 h 241"/>
                <a:gd name="T6" fmla="*/ 140 w 149"/>
                <a:gd name="T7" fmla="*/ 99 h 241"/>
                <a:gd name="T8" fmla="*/ 83 w 149"/>
                <a:gd name="T9" fmla="*/ 99 h 241"/>
                <a:gd name="T10" fmla="*/ 83 w 149"/>
                <a:gd name="T11" fmla="*/ 161 h 241"/>
                <a:gd name="T12" fmla="*/ 85 w 149"/>
                <a:gd name="T13" fmla="*/ 188 h 241"/>
                <a:gd name="T14" fmla="*/ 94 w 149"/>
                <a:gd name="T15" fmla="*/ 197 h 241"/>
                <a:gd name="T16" fmla="*/ 112 w 149"/>
                <a:gd name="T17" fmla="*/ 202 h 241"/>
                <a:gd name="T18" fmla="*/ 149 w 149"/>
                <a:gd name="T19" fmla="*/ 190 h 241"/>
                <a:gd name="T20" fmla="*/ 149 w 149"/>
                <a:gd name="T21" fmla="*/ 228 h 241"/>
                <a:gd name="T22" fmla="*/ 120 w 149"/>
                <a:gd name="T23" fmla="*/ 238 h 241"/>
                <a:gd name="T24" fmla="*/ 93 w 149"/>
                <a:gd name="T25" fmla="*/ 241 h 241"/>
                <a:gd name="T26" fmla="*/ 64 w 149"/>
                <a:gd name="T27" fmla="*/ 237 h 241"/>
                <a:gd name="T28" fmla="*/ 42 w 149"/>
                <a:gd name="T29" fmla="*/ 225 h 241"/>
                <a:gd name="T30" fmla="*/ 30 w 149"/>
                <a:gd name="T31" fmla="*/ 209 h 241"/>
                <a:gd name="T32" fmla="*/ 26 w 149"/>
                <a:gd name="T33" fmla="*/ 183 h 241"/>
                <a:gd name="T34" fmla="*/ 26 w 149"/>
                <a:gd name="T35" fmla="*/ 99 h 241"/>
                <a:gd name="T36" fmla="*/ 0 w 149"/>
                <a:gd name="T37" fmla="*/ 99 h 241"/>
                <a:gd name="T38" fmla="*/ 0 w 149"/>
                <a:gd name="T39" fmla="*/ 65 h 241"/>
                <a:gd name="T40" fmla="*/ 24 w 149"/>
                <a:gd name="T41" fmla="*/ 51 h 241"/>
                <a:gd name="T42" fmla="*/ 40 w 149"/>
                <a:gd name="T43" fmla="*/ 31 h 241"/>
                <a:gd name="T44" fmla="*/ 49 w 149"/>
                <a:gd name="T45" fmla="*/ 0 h 241"/>
                <a:gd name="T46" fmla="*/ 83 w 149"/>
                <a:gd name="T4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241">
                  <a:moveTo>
                    <a:pt x="83" y="0"/>
                  </a:moveTo>
                  <a:cubicBezTo>
                    <a:pt x="83" y="61"/>
                    <a:pt x="83" y="61"/>
                    <a:pt x="83" y="61"/>
                  </a:cubicBezTo>
                  <a:cubicBezTo>
                    <a:pt x="140" y="61"/>
                    <a:pt x="140" y="61"/>
                    <a:pt x="140" y="61"/>
                  </a:cubicBezTo>
                  <a:cubicBezTo>
                    <a:pt x="140" y="99"/>
                    <a:pt x="140" y="99"/>
                    <a:pt x="140" y="99"/>
                  </a:cubicBezTo>
                  <a:cubicBezTo>
                    <a:pt x="83" y="99"/>
                    <a:pt x="83" y="99"/>
                    <a:pt x="83" y="99"/>
                  </a:cubicBezTo>
                  <a:cubicBezTo>
                    <a:pt x="83" y="161"/>
                    <a:pt x="83" y="161"/>
                    <a:pt x="83" y="161"/>
                  </a:cubicBezTo>
                  <a:cubicBezTo>
                    <a:pt x="83" y="175"/>
                    <a:pt x="84" y="184"/>
                    <a:pt x="85" y="188"/>
                  </a:cubicBezTo>
                  <a:cubicBezTo>
                    <a:pt x="87" y="192"/>
                    <a:pt x="90" y="195"/>
                    <a:pt x="94" y="197"/>
                  </a:cubicBezTo>
                  <a:cubicBezTo>
                    <a:pt x="99" y="200"/>
                    <a:pt x="105" y="202"/>
                    <a:pt x="112" y="202"/>
                  </a:cubicBezTo>
                  <a:cubicBezTo>
                    <a:pt x="124" y="202"/>
                    <a:pt x="136" y="198"/>
                    <a:pt x="149" y="190"/>
                  </a:cubicBezTo>
                  <a:cubicBezTo>
                    <a:pt x="149" y="228"/>
                    <a:pt x="149" y="228"/>
                    <a:pt x="149" y="228"/>
                  </a:cubicBezTo>
                  <a:cubicBezTo>
                    <a:pt x="138" y="233"/>
                    <a:pt x="129" y="236"/>
                    <a:pt x="120" y="238"/>
                  </a:cubicBezTo>
                  <a:cubicBezTo>
                    <a:pt x="112" y="240"/>
                    <a:pt x="103" y="241"/>
                    <a:pt x="93" y="241"/>
                  </a:cubicBezTo>
                  <a:cubicBezTo>
                    <a:pt x="82" y="241"/>
                    <a:pt x="73" y="240"/>
                    <a:pt x="64" y="237"/>
                  </a:cubicBezTo>
                  <a:cubicBezTo>
                    <a:pt x="56" y="234"/>
                    <a:pt x="48" y="230"/>
                    <a:pt x="42" y="225"/>
                  </a:cubicBezTo>
                  <a:cubicBezTo>
                    <a:pt x="36" y="220"/>
                    <a:pt x="32" y="214"/>
                    <a:pt x="30" y="209"/>
                  </a:cubicBezTo>
                  <a:cubicBezTo>
                    <a:pt x="28" y="203"/>
                    <a:pt x="26" y="194"/>
                    <a:pt x="26" y="183"/>
                  </a:cubicBezTo>
                  <a:cubicBezTo>
                    <a:pt x="26" y="99"/>
                    <a:pt x="26" y="99"/>
                    <a:pt x="26" y="99"/>
                  </a:cubicBezTo>
                  <a:cubicBezTo>
                    <a:pt x="0" y="99"/>
                    <a:pt x="0" y="99"/>
                    <a:pt x="0" y="99"/>
                  </a:cubicBezTo>
                  <a:cubicBezTo>
                    <a:pt x="0" y="65"/>
                    <a:pt x="0" y="65"/>
                    <a:pt x="0" y="65"/>
                  </a:cubicBezTo>
                  <a:cubicBezTo>
                    <a:pt x="9" y="61"/>
                    <a:pt x="17" y="57"/>
                    <a:pt x="24" y="51"/>
                  </a:cubicBezTo>
                  <a:cubicBezTo>
                    <a:pt x="31" y="45"/>
                    <a:pt x="36" y="39"/>
                    <a:pt x="40" y="31"/>
                  </a:cubicBezTo>
                  <a:cubicBezTo>
                    <a:pt x="44" y="22"/>
                    <a:pt x="47" y="12"/>
                    <a:pt x="49" y="0"/>
                  </a:cubicBezTo>
                  <a:lnTo>
                    <a:pt x="8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0" name="Freeform 68">
              <a:extLst>
                <a:ext uri="{FF2B5EF4-FFF2-40B4-BE49-F238E27FC236}">
                  <a16:creationId xmlns:a16="http://schemas.microsoft.com/office/drawing/2014/main" id="{D00919F9-1F11-488D-939F-F35E22F00847}"/>
                </a:ext>
              </a:extLst>
            </p:cNvPr>
            <p:cNvSpPr>
              <a:spLocks/>
            </p:cNvSpPr>
            <p:nvPr/>
          </p:nvSpPr>
          <p:spPr bwMode="invGray">
            <a:xfrm>
              <a:off x="2393381" y="3439071"/>
              <a:ext cx="221860" cy="167676"/>
            </a:xfrm>
            <a:custGeom>
              <a:avLst/>
              <a:gdLst>
                <a:gd name="T0" fmla="*/ 303 w 303"/>
                <a:gd name="T1" fmla="*/ 73 h 229"/>
                <a:gd name="T2" fmla="*/ 303 w 303"/>
                <a:gd name="T3" fmla="*/ 0 h 229"/>
                <a:gd name="T4" fmla="*/ 0 w 303"/>
                <a:gd name="T5" fmla="*/ 0 h 229"/>
                <a:gd name="T6" fmla="*/ 0 w 303"/>
                <a:gd name="T7" fmla="*/ 73 h 229"/>
                <a:gd name="T8" fmla="*/ 0 w 303"/>
                <a:gd name="T9" fmla="*/ 73 h 229"/>
                <a:gd name="T10" fmla="*/ 0 w 303"/>
                <a:gd name="T11" fmla="*/ 229 h 229"/>
                <a:gd name="T12" fmla="*/ 74 w 303"/>
                <a:gd name="T13" fmla="*/ 229 h 229"/>
                <a:gd name="T14" fmla="*/ 74 w 303"/>
                <a:gd name="T15" fmla="*/ 73 h 229"/>
                <a:gd name="T16" fmla="*/ 115 w 303"/>
                <a:gd name="T17" fmla="*/ 73 h 229"/>
                <a:gd name="T18" fmla="*/ 115 w 303"/>
                <a:gd name="T19" fmla="*/ 229 h 229"/>
                <a:gd name="T20" fmla="*/ 189 w 303"/>
                <a:gd name="T21" fmla="*/ 229 h 229"/>
                <a:gd name="T22" fmla="*/ 189 w 303"/>
                <a:gd name="T23" fmla="*/ 73 h 229"/>
                <a:gd name="T24" fmla="*/ 231 w 303"/>
                <a:gd name="T25" fmla="*/ 73 h 229"/>
                <a:gd name="T26" fmla="*/ 231 w 303"/>
                <a:gd name="T27" fmla="*/ 229 h 229"/>
                <a:gd name="T28" fmla="*/ 303 w 303"/>
                <a:gd name="T29" fmla="*/ 229 h 229"/>
                <a:gd name="T30" fmla="*/ 303 w 303"/>
                <a:gd name="T31" fmla="*/ 73 h 229"/>
                <a:gd name="T32" fmla="*/ 303 w 303"/>
                <a:gd name="T33" fmla="*/ 7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29">
                  <a:moveTo>
                    <a:pt x="303" y="73"/>
                  </a:moveTo>
                  <a:lnTo>
                    <a:pt x="303" y="0"/>
                  </a:lnTo>
                  <a:lnTo>
                    <a:pt x="0" y="0"/>
                  </a:lnTo>
                  <a:lnTo>
                    <a:pt x="0" y="73"/>
                  </a:lnTo>
                  <a:lnTo>
                    <a:pt x="0" y="73"/>
                  </a:lnTo>
                  <a:lnTo>
                    <a:pt x="0" y="229"/>
                  </a:lnTo>
                  <a:lnTo>
                    <a:pt x="74" y="229"/>
                  </a:lnTo>
                  <a:lnTo>
                    <a:pt x="74" y="73"/>
                  </a:lnTo>
                  <a:lnTo>
                    <a:pt x="115" y="73"/>
                  </a:lnTo>
                  <a:lnTo>
                    <a:pt x="115" y="229"/>
                  </a:lnTo>
                  <a:lnTo>
                    <a:pt x="189" y="229"/>
                  </a:lnTo>
                  <a:lnTo>
                    <a:pt x="189" y="73"/>
                  </a:lnTo>
                  <a:lnTo>
                    <a:pt x="231" y="73"/>
                  </a:lnTo>
                  <a:lnTo>
                    <a:pt x="231" y="229"/>
                  </a:lnTo>
                  <a:lnTo>
                    <a:pt x="303" y="229"/>
                  </a:lnTo>
                  <a:lnTo>
                    <a:pt x="303" y="73"/>
                  </a:lnTo>
                  <a:lnTo>
                    <a:pt x="303"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1" name="Oval 15">
              <a:extLst>
                <a:ext uri="{FF2B5EF4-FFF2-40B4-BE49-F238E27FC236}">
                  <a16:creationId xmlns:a16="http://schemas.microsoft.com/office/drawing/2014/main" id="{A990F594-8EF0-4789-959F-E8852128C88E}"/>
                </a:ext>
              </a:extLst>
            </p:cNvPr>
            <p:cNvSpPr/>
            <p:nvPr/>
          </p:nvSpPr>
          <p:spPr>
            <a:xfrm>
              <a:off x="1667581" y="2899393"/>
              <a:ext cx="681425" cy="681425"/>
            </a:xfrm>
            <a:prstGeom prst="ellipse">
              <a:avLst/>
            </a:prstGeom>
            <a:solidFill>
              <a:srgbClr val="567C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12" name="Freeform 128">
              <a:extLst>
                <a:ext uri="{FF2B5EF4-FFF2-40B4-BE49-F238E27FC236}">
                  <a16:creationId xmlns:a16="http://schemas.microsoft.com/office/drawing/2014/main" id="{571A33B5-2FA9-4A24-A039-F096891553C1}"/>
                </a:ext>
              </a:extLst>
            </p:cNvPr>
            <p:cNvSpPr>
              <a:spLocks noEditPoints="1"/>
            </p:cNvSpPr>
            <p:nvPr/>
          </p:nvSpPr>
          <p:spPr bwMode="invGray">
            <a:xfrm>
              <a:off x="1786173" y="3035862"/>
              <a:ext cx="422222" cy="410684"/>
            </a:xfrm>
            <a:custGeom>
              <a:avLst/>
              <a:gdLst>
                <a:gd name="T0" fmla="*/ 224 w 238"/>
                <a:gd name="T1" fmla="*/ 50 h 231"/>
                <a:gd name="T2" fmla="*/ 180 w 238"/>
                <a:gd name="T3" fmla="*/ 69 h 231"/>
                <a:gd name="T4" fmla="*/ 217 w 238"/>
                <a:gd name="T5" fmla="*/ 88 h 231"/>
                <a:gd name="T6" fmla="*/ 180 w 238"/>
                <a:gd name="T7" fmla="*/ 125 h 231"/>
                <a:gd name="T8" fmla="*/ 143 w 238"/>
                <a:gd name="T9" fmla="*/ 217 h 231"/>
                <a:gd name="T10" fmla="*/ 125 w 238"/>
                <a:gd name="T11" fmla="*/ 125 h 231"/>
                <a:gd name="T12" fmla="*/ 88 w 238"/>
                <a:gd name="T13" fmla="*/ 125 h 231"/>
                <a:gd name="T14" fmla="*/ 51 w 238"/>
                <a:gd name="T15" fmla="*/ 217 h 231"/>
                <a:gd name="T16" fmla="*/ 14 w 238"/>
                <a:gd name="T17" fmla="*/ 125 h 231"/>
                <a:gd name="T18" fmla="*/ 51 w 238"/>
                <a:gd name="T19" fmla="*/ 88 h 231"/>
                <a:gd name="T20" fmla="*/ 101 w 238"/>
                <a:gd name="T21" fmla="*/ 14 h 231"/>
                <a:gd name="T22" fmla="*/ 132 w 238"/>
                <a:gd name="T23" fmla="*/ 50 h 231"/>
                <a:gd name="T24" fmla="*/ 88 w 238"/>
                <a:gd name="T25" fmla="*/ 69 h 231"/>
                <a:gd name="T26" fmla="*/ 106 w 238"/>
                <a:gd name="T27" fmla="*/ 88 h 231"/>
                <a:gd name="T28" fmla="*/ 143 w 238"/>
                <a:gd name="T29" fmla="*/ 88 h 231"/>
                <a:gd name="T30" fmla="*/ 193 w 238"/>
                <a:gd name="T31" fmla="*/ 14 h 231"/>
                <a:gd name="T32" fmla="*/ 224 w 238"/>
                <a:gd name="T33" fmla="*/ 0 h 231"/>
                <a:gd name="T34" fmla="*/ 146 w 238"/>
                <a:gd name="T35" fmla="*/ 22 h 231"/>
                <a:gd name="T36" fmla="*/ 132 w 238"/>
                <a:gd name="T37" fmla="*/ 0 h 231"/>
                <a:gd name="T38" fmla="*/ 37 w 238"/>
                <a:gd name="T39" fmla="*/ 69 h 231"/>
                <a:gd name="T40" fmla="*/ 14 w 238"/>
                <a:gd name="T41" fmla="*/ 74 h 231"/>
                <a:gd name="T42" fmla="*/ 0 w 238"/>
                <a:gd name="T43" fmla="*/ 125 h 231"/>
                <a:gd name="T44" fmla="*/ 37 w 238"/>
                <a:gd name="T45" fmla="*/ 139 h 231"/>
                <a:gd name="T46" fmla="*/ 51 w 238"/>
                <a:gd name="T47" fmla="*/ 231 h 231"/>
                <a:gd name="T48" fmla="*/ 102 w 238"/>
                <a:gd name="T49" fmla="*/ 217 h 231"/>
                <a:gd name="T50" fmla="*/ 106 w 238"/>
                <a:gd name="T51" fmla="*/ 139 h 231"/>
                <a:gd name="T52" fmla="*/ 129 w 238"/>
                <a:gd name="T53" fmla="*/ 139 h 231"/>
                <a:gd name="T54" fmla="*/ 143 w 238"/>
                <a:gd name="T55" fmla="*/ 231 h 231"/>
                <a:gd name="T56" fmla="*/ 194 w 238"/>
                <a:gd name="T57" fmla="*/ 217 h 231"/>
                <a:gd name="T58" fmla="*/ 217 w 238"/>
                <a:gd name="T59" fmla="*/ 139 h 231"/>
                <a:gd name="T60" fmla="*/ 231 w 238"/>
                <a:gd name="T61" fmla="*/ 88 h 231"/>
                <a:gd name="T62" fmla="*/ 194 w 238"/>
                <a:gd name="T63" fmla="*/ 74 h 231"/>
                <a:gd name="T64" fmla="*/ 195 w 238"/>
                <a:gd name="T65" fmla="*/ 65 h 231"/>
                <a:gd name="T66" fmla="*/ 238 w 238"/>
                <a:gd name="T67" fmla="*/ 50 h 231"/>
                <a:gd name="T68" fmla="*/ 224 w 238"/>
                <a:gd name="T69" fmla="*/ 0 h 231"/>
                <a:gd name="T70" fmla="*/ 129 w 238"/>
                <a:gd name="T71" fmla="*/ 65 h 231"/>
                <a:gd name="T72" fmla="*/ 129 w 238"/>
                <a:gd name="T73" fmla="*/ 74 h 231"/>
                <a:gd name="T74" fmla="*/ 106 w 238"/>
                <a:gd name="T75" fmla="*/ 74 h 231"/>
                <a:gd name="T76" fmla="*/ 102 w 238"/>
                <a:gd name="T77" fmla="*/ 6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231">
                  <a:moveTo>
                    <a:pt x="224" y="14"/>
                  </a:moveTo>
                  <a:cubicBezTo>
                    <a:pt x="224" y="50"/>
                    <a:pt x="224" y="50"/>
                    <a:pt x="224" y="50"/>
                  </a:cubicBezTo>
                  <a:cubicBezTo>
                    <a:pt x="193" y="50"/>
                    <a:pt x="193" y="50"/>
                    <a:pt x="193" y="50"/>
                  </a:cubicBezTo>
                  <a:cubicBezTo>
                    <a:pt x="187" y="50"/>
                    <a:pt x="180" y="58"/>
                    <a:pt x="180" y="69"/>
                  </a:cubicBezTo>
                  <a:cubicBezTo>
                    <a:pt x="180" y="88"/>
                    <a:pt x="180" y="88"/>
                    <a:pt x="180" y="88"/>
                  </a:cubicBezTo>
                  <a:cubicBezTo>
                    <a:pt x="217" y="88"/>
                    <a:pt x="217" y="88"/>
                    <a:pt x="217" y="88"/>
                  </a:cubicBezTo>
                  <a:cubicBezTo>
                    <a:pt x="217" y="125"/>
                    <a:pt x="217" y="125"/>
                    <a:pt x="217" y="125"/>
                  </a:cubicBezTo>
                  <a:cubicBezTo>
                    <a:pt x="180" y="125"/>
                    <a:pt x="180" y="125"/>
                    <a:pt x="180" y="125"/>
                  </a:cubicBezTo>
                  <a:cubicBezTo>
                    <a:pt x="180" y="217"/>
                    <a:pt x="180" y="217"/>
                    <a:pt x="180" y="217"/>
                  </a:cubicBezTo>
                  <a:cubicBezTo>
                    <a:pt x="143" y="217"/>
                    <a:pt x="143" y="217"/>
                    <a:pt x="143" y="217"/>
                  </a:cubicBezTo>
                  <a:cubicBezTo>
                    <a:pt x="143" y="125"/>
                    <a:pt x="143" y="125"/>
                    <a:pt x="143" y="125"/>
                  </a:cubicBezTo>
                  <a:cubicBezTo>
                    <a:pt x="125" y="125"/>
                    <a:pt x="125" y="125"/>
                    <a:pt x="125" y="125"/>
                  </a:cubicBezTo>
                  <a:cubicBezTo>
                    <a:pt x="106" y="125"/>
                    <a:pt x="106" y="125"/>
                    <a:pt x="106" y="125"/>
                  </a:cubicBezTo>
                  <a:cubicBezTo>
                    <a:pt x="88" y="125"/>
                    <a:pt x="88" y="125"/>
                    <a:pt x="88" y="125"/>
                  </a:cubicBezTo>
                  <a:cubicBezTo>
                    <a:pt x="88" y="217"/>
                    <a:pt x="88" y="217"/>
                    <a:pt x="88" y="217"/>
                  </a:cubicBezTo>
                  <a:cubicBezTo>
                    <a:pt x="51" y="217"/>
                    <a:pt x="51" y="217"/>
                    <a:pt x="51" y="217"/>
                  </a:cubicBezTo>
                  <a:cubicBezTo>
                    <a:pt x="51" y="125"/>
                    <a:pt x="51" y="125"/>
                    <a:pt x="51" y="125"/>
                  </a:cubicBezTo>
                  <a:cubicBezTo>
                    <a:pt x="14" y="125"/>
                    <a:pt x="14" y="125"/>
                    <a:pt x="14" y="125"/>
                  </a:cubicBezTo>
                  <a:cubicBezTo>
                    <a:pt x="14" y="88"/>
                    <a:pt x="14" y="88"/>
                    <a:pt x="14" y="88"/>
                  </a:cubicBezTo>
                  <a:cubicBezTo>
                    <a:pt x="51" y="88"/>
                    <a:pt x="51" y="88"/>
                    <a:pt x="51" y="88"/>
                  </a:cubicBezTo>
                  <a:cubicBezTo>
                    <a:pt x="51" y="69"/>
                    <a:pt x="51" y="69"/>
                    <a:pt x="51" y="69"/>
                  </a:cubicBezTo>
                  <a:cubicBezTo>
                    <a:pt x="51" y="39"/>
                    <a:pt x="73" y="14"/>
                    <a:pt x="101" y="14"/>
                  </a:cubicBezTo>
                  <a:cubicBezTo>
                    <a:pt x="132" y="14"/>
                    <a:pt x="132" y="14"/>
                    <a:pt x="132" y="14"/>
                  </a:cubicBezTo>
                  <a:cubicBezTo>
                    <a:pt x="132" y="50"/>
                    <a:pt x="132" y="50"/>
                    <a:pt x="132" y="50"/>
                  </a:cubicBezTo>
                  <a:cubicBezTo>
                    <a:pt x="101" y="50"/>
                    <a:pt x="101" y="50"/>
                    <a:pt x="101" y="50"/>
                  </a:cubicBezTo>
                  <a:cubicBezTo>
                    <a:pt x="95" y="50"/>
                    <a:pt x="88" y="58"/>
                    <a:pt x="88" y="69"/>
                  </a:cubicBezTo>
                  <a:cubicBezTo>
                    <a:pt x="88" y="88"/>
                    <a:pt x="88" y="88"/>
                    <a:pt x="88" y="88"/>
                  </a:cubicBezTo>
                  <a:cubicBezTo>
                    <a:pt x="106" y="88"/>
                    <a:pt x="106" y="88"/>
                    <a:pt x="106" y="88"/>
                  </a:cubicBezTo>
                  <a:cubicBezTo>
                    <a:pt x="125" y="88"/>
                    <a:pt x="125" y="88"/>
                    <a:pt x="125" y="88"/>
                  </a:cubicBezTo>
                  <a:cubicBezTo>
                    <a:pt x="143" y="88"/>
                    <a:pt x="143" y="88"/>
                    <a:pt x="143" y="88"/>
                  </a:cubicBezTo>
                  <a:cubicBezTo>
                    <a:pt x="143" y="69"/>
                    <a:pt x="143" y="69"/>
                    <a:pt x="143" y="69"/>
                  </a:cubicBezTo>
                  <a:cubicBezTo>
                    <a:pt x="143" y="39"/>
                    <a:pt x="166" y="14"/>
                    <a:pt x="193" y="14"/>
                  </a:cubicBezTo>
                  <a:cubicBezTo>
                    <a:pt x="224" y="14"/>
                    <a:pt x="224" y="14"/>
                    <a:pt x="224" y="14"/>
                  </a:cubicBezTo>
                  <a:moveTo>
                    <a:pt x="224" y="0"/>
                  </a:moveTo>
                  <a:cubicBezTo>
                    <a:pt x="193" y="0"/>
                    <a:pt x="193" y="0"/>
                    <a:pt x="193" y="0"/>
                  </a:cubicBezTo>
                  <a:cubicBezTo>
                    <a:pt x="174" y="0"/>
                    <a:pt x="158" y="8"/>
                    <a:pt x="146" y="22"/>
                  </a:cubicBezTo>
                  <a:cubicBezTo>
                    <a:pt x="146" y="14"/>
                    <a:pt x="146" y="14"/>
                    <a:pt x="146" y="14"/>
                  </a:cubicBezTo>
                  <a:cubicBezTo>
                    <a:pt x="146" y="6"/>
                    <a:pt x="140" y="0"/>
                    <a:pt x="132" y="0"/>
                  </a:cubicBezTo>
                  <a:cubicBezTo>
                    <a:pt x="101" y="0"/>
                    <a:pt x="101" y="0"/>
                    <a:pt x="101" y="0"/>
                  </a:cubicBezTo>
                  <a:cubicBezTo>
                    <a:pt x="65" y="0"/>
                    <a:pt x="37" y="31"/>
                    <a:pt x="37" y="69"/>
                  </a:cubicBezTo>
                  <a:cubicBezTo>
                    <a:pt x="37" y="74"/>
                    <a:pt x="37" y="74"/>
                    <a:pt x="37" y="74"/>
                  </a:cubicBezTo>
                  <a:cubicBezTo>
                    <a:pt x="14" y="74"/>
                    <a:pt x="14" y="74"/>
                    <a:pt x="14" y="74"/>
                  </a:cubicBezTo>
                  <a:cubicBezTo>
                    <a:pt x="6" y="74"/>
                    <a:pt x="0" y="80"/>
                    <a:pt x="0" y="88"/>
                  </a:cubicBezTo>
                  <a:cubicBezTo>
                    <a:pt x="0" y="125"/>
                    <a:pt x="0" y="125"/>
                    <a:pt x="0" y="125"/>
                  </a:cubicBezTo>
                  <a:cubicBezTo>
                    <a:pt x="0" y="133"/>
                    <a:pt x="6" y="139"/>
                    <a:pt x="14" y="139"/>
                  </a:cubicBezTo>
                  <a:cubicBezTo>
                    <a:pt x="37" y="139"/>
                    <a:pt x="37" y="139"/>
                    <a:pt x="37" y="139"/>
                  </a:cubicBezTo>
                  <a:cubicBezTo>
                    <a:pt x="37" y="217"/>
                    <a:pt x="37" y="217"/>
                    <a:pt x="37" y="217"/>
                  </a:cubicBezTo>
                  <a:cubicBezTo>
                    <a:pt x="37" y="225"/>
                    <a:pt x="43" y="231"/>
                    <a:pt x="51" y="231"/>
                  </a:cubicBezTo>
                  <a:cubicBezTo>
                    <a:pt x="88" y="231"/>
                    <a:pt x="88" y="231"/>
                    <a:pt x="88" y="231"/>
                  </a:cubicBezTo>
                  <a:cubicBezTo>
                    <a:pt x="96" y="231"/>
                    <a:pt x="102" y="225"/>
                    <a:pt x="102" y="217"/>
                  </a:cubicBezTo>
                  <a:cubicBezTo>
                    <a:pt x="102" y="139"/>
                    <a:pt x="102" y="139"/>
                    <a:pt x="102" y="139"/>
                  </a:cubicBezTo>
                  <a:cubicBezTo>
                    <a:pt x="106" y="139"/>
                    <a:pt x="106" y="139"/>
                    <a:pt x="106" y="139"/>
                  </a:cubicBezTo>
                  <a:cubicBezTo>
                    <a:pt x="125" y="139"/>
                    <a:pt x="125" y="139"/>
                    <a:pt x="125" y="139"/>
                  </a:cubicBezTo>
                  <a:cubicBezTo>
                    <a:pt x="129" y="139"/>
                    <a:pt x="129" y="139"/>
                    <a:pt x="129" y="139"/>
                  </a:cubicBezTo>
                  <a:cubicBezTo>
                    <a:pt x="129" y="217"/>
                    <a:pt x="129" y="217"/>
                    <a:pt x="129" y="217"/>
                  </a:cubicBezTo>
                  <a:cubicBezTo>
                    <a:pt x="129" y="225"/>
                    <a:pt x="135" y="231"/>
                    <a:pt x="143" y="231"/>
                  </a:cubicBezTo>
                  <a:cubicBezTo>
                    <a:pt x="180" y="231"/>
                    <a:pt x="180" y="231"/>
                    <a:pt x="180" y="231"/>
                  </a:cubicBezTo>
                  <a:cubicBezTo>
                    <a:pt x="188" y="231"/>
                    <a:pt x="194" y="225"/>
                    <a:pt x="194" y="217"/>
                  </a:cubicBezTo>
                  <a:cubicBezTo>
                    <a:pt x="194" y="139"/>
                    <a:pt x="194" y="139"/>
                    <a:pt x="194" y="139"/>
                  </a:cubicBezTo>
                  <a:cubicBezTo>
                    <a:pt x="217" y="139"/>
                    <a:pt x="217" y="139"/>
                    <a:pt x="217" y="139"/>
                  </a:cubicBezTo>
                  <a:cubicBezTo>
                    <a:pt x="225" y="139"/>
                    <a:pt x="231" y="133"/>
                    <a:pt x="231" y="125"/>
                  </a:cubicBezTo>
                  <a:cubicBezTo>
                    <a:pt x="231" y="88"/>
                    <a:pt x="231" y="88"/>
                    <a:pt x="231" y="88"/>
                  </a:cubicBezTo>
                  <a:cubicBezTo>
                    <a:pt x="231" y="80"/>
                    <a:pt x="225" y="74"/>
                    <a:pt x="217" y="74"/>
                  </a:cubicBezTo>
                  <a:cubicBezTo>
                    <a:pt x="194" y="74"/>
                    <a:pt x="194" y="74"/>
                    <a:pt x="194" y="74"/>
                  </a:cubicBezTo>
                  <a:cubicBezTo>
                    <a:pt x="194" y="69"/>
                    <a:pt x="194" y="69"/>
                    <a:pt x="194" y="69"/>
                  </a:cubicBezTo>
                  <a:cubicBezTo>
                    <a:pt x="194" y="67"/>
                    <a:pt x="195" y="65"/>
                    <a:pt x="195" y="65"/>
                  </a:cubicBezTo>
                  <a:cubicBezTo>
                    <a:pt x="224" y="65"/>
                    <a:pt x="224" y="65"/>
                    <a:pt x="224" y="65"/>
                  </a:cubicBezTo>
                  <a:cubicBezTo>
                    <a:pt x="232" y="65"/>
                    <a:pt x="238" y="58"/>
                    <a:pt x="238" y="50"/>
                  </a:cubicBezTo>
                  <a:cubicBezTo>
                    <a:pt x="238" y="14"/>
                    <a:pt x="238" y="14"/>
                    <a:pt x="238" y="14"/>
                  </a:cubicBezTo>
                  <a:cubicBezTo>
                    <a:pt x="238" y="6"/>
                    <a:pt x="232" y="0"/>
                    <a:pt x="224" y="0"/>
                  </a:cubicBezTo>
                  <a:close/>
                  <a:moveTo>
                    <a:pt x="103" y="65"/>
                  </a:moveTo>
                  <a:cubicBezTo>
                    <a:pt x="129" y="65"/>
                    <a:pt x="129" y="65"/>
                    <a:pt x="129" y="65"/>
                  </a:cubicBezTo>
                  <a:cubicBezTo>
                    <a:pt x="129" y="66"/>
                    <a:pt x="129" y="68"/>
                    <a:pt x="129" y="69"/>
                  </a:cubicBezTo>
                  <a:cubicBezTo>
                    <a:pt x="129" y="74"/>
                    <a:pt x="129" y="74"/>
                    <a:pt x="129" y="74"/>
                  </a:cubicBezTo>
                  <a:cubicBezTo>
                    <a:pt x="125" y="74"/>
                    <a:pt x="125" y="74"/>
                    <a:pt x="125" y="74"/>
                  </a:cubicBezTo>
                  <a:cubicBezTo>
                    <a:pt x="106" y="74"/>
                    <a:pt x="106" y="74"/>
                    <a:pt x="106" y="74"/>
                  </a:cubicBezTo>
                  <a:cubicBezTo>
                    <a:pt x="102" y="74"/>
                    <a:pt x="102" y="74"/>
                    <a:pt x="102" y="74"/>
                  </a:cubicBezTo>
                  <a:cubicBezTo>
                    <a:pt x="102" y="69"/>
                    <a:pt x="102" y="69"/>
                    <a:pt x="102" y="69"/>
                  </a:cubicBezTo>
                  <a:cubicBezTo>
                    <a:pt x="102" y="67"/>
                    <a:pt x="103" y="65"/>
                    <a:pt x="103" y="6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3" name="Freeform 140">
              <a:extLst>
                <a:ext uri="{FF2B5EF4-FFF2-40B4-BE49-F238E27FC236}">
                  <a16:creationId xmlns:a16="http://schemas.microsoft.com/office/drawing/2014/main" id="{2DEB11FB-4719-4C02-A83C-1C61297EF09B}"/>
                </a:ext>
              </a:extLst>
            </p:cNvPr>
            <p:cNvSpPr>
              <a:spLocks noEditPoints="1"/>
            </p:cNvSpPr>
            <p:nvPr/>
          </p:nvSpPr>
          <p:spPr bwMode="invGray">
            <a:xfrm>
              <a:off x="1952132" y="3818751"/>
              <a:ext cx="158544" cy="247726"/>
            </a:xfrm>
            <a:custGeom>
              <a:avLst/>
              <a:gdLst>
                <a:gd name="T0" fmla="*/ 155 w 155"/>
                <a:gd name="T1" fmla="*/ 76 h 242"/>
                <a:gd name="T2" fmla="*/ 155 w 155"/>
                <a:gd name="T3" fmla="*/ 76 h 242"/>
                <a:gd name="T4" fmla="*/ 78 w 155"/>
                <a:gd name="T5" fmla="*/ 0 h 242"/>
                <a:gd name="T6" fmla="*/ 0 w 155"/>
                <a:gd name="T7" fmla="*/ 76 h 242"/>
                <a:gd name="T8" fmla="*/ 0 w 155"/>
                <a:gd name="T9" fmla="*/ 76 h 242"/>
                <a:gd name="T10" fmla="*/ 0 w 155"/>
                <a:gd name="T11" fmla="*/ 79 h 242"/>
                <a:gd name="T12" fmla="*/ 46 w 155"/>
                <a:gd name="T13" fmla="*/ 156 h 242"/>
                <a:gd name="T14" fmla="*/ 78 w 155"/>
                <a:gd name="T15" fmla="*/ 242 h 242"/>
                <a:gd name="T16" fmla="*/ 109 w 155"/>
                <a:gd name="T17" fmla="*/ 156 h 242"/>
                <a:gd name="T18" fmla="*/ 155 w 155"/>
                <a:gd name="T19" fmla="*/ 79 h 242"/>
                <a:gd name="T20" fmla="*/ 155 w 155"/>
                <a:gd name="T21" fmla="*/ 76 h 242"/>
                <a:gd name="T22" fmla="*/ 78 w 155"/>
                <a:gd name="T23" fmla="*/ 100 h 242"/>
                <a:gd name="T24" fmla="*/ 54 w 155"/>
                <a:gd name="T25" fmla="*/ 76 h 242"/>
                <a:gd name="T26" fmla="*/ 78 w 155"/>
                <a:gd name="T27" fmla="*/ 53 h 242"/>
                <a:gd name="T28" fmla="*/ 101 w 155"/>
                <a:gd name="T29" fmla="*/ 76 h 242"/>
                <a:gd name="T30" fmla="*/ 78 w 155"/>
                <a:gd name="T31"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4" name="Freeform 142">
              <a:extLst>
                <a:ext uri="{FF2B5EF4-FFF2-40B4-BE49-F238E27FC236}">
                  <a16:creationId xmlns:a16="http://schemas.microsoft.com/office/drawing/2014/main" id="{686A0C31-817E-4B8C-872F-21CDCDF1E284}"/>
                </a:ext>
              </a:extLst>
            </p:cNvPr>
            <p:cNvSpPr>
              <a:spLocks noEditPoints="1"/>
            </p:cNvSpPr>
            <p:nvPr/>
          </p:nvSpPr>
          <p:spPr bwMode="invGray">
            <a:xfrm>
              <a:off x="3660218" y="2459379"/>
              <a:ext cx="268235" cy="324221"/>
            </a:xfrm>
            <a:custGeom>
              <a:avLst/>
              <a:gdLst>
                <a:gd name="T0" fmla="*/ 195 w 211"/>
                <a:gd name="T1" fmla="*/ 145 h 255"/>
                <a:gd name="T2" fmla="*/ 193 w 211"/>
                <a:gd name="T3" fmla="*/ 142 h 255"/>
                <a:gd name="T4" fmla="*/ 95 w 211"/>
                <a:gd name="T5" fmla="*/ 12 h 255"/>
                <a:gd name="T6" fmla="*/ 72 w 211"/>
                <a:gd name="T7" fmla="*/ 0 h 255"/>
                <a:gd name="T8" fmla="*/ 9 w 211"/>
                <a:gd name="T9" fmla="*/ 41 h 255"/>
                <a:gd name="T10" fmla="*/ 7 w 211"/>
                <a:gd name="T11" fmla="*/ 83 h 255"/>
                <a:gd name="T12" fmla="*/ 105 w 211"/>
                <a:gd name="T13" fmla="*/ 214 h 255"/>
                <a:gd name="T14" fmla="*/ 108 w 211"/>
                <a:gd name="T15" fmla="*/ 216 h 255"/>
                <a:gd name="T16" fmla="*/ 202 w 211"/>
                <a:gd name="T17" fmla="*/ 255 h 255"/>
                <a:gd name="T18" fmla="*/ 204 w 211"/>
                <a:gd name="T19" fmla="*/ 255 h 255"/>
                <a:gd name="T20" fmla="*/ 208 w 211"/>
                <a:gd name="T21" fmla="*/ 254 h 255"/>
                <a:gd name="T22" fmla="*/ 211 w 211"/>
                <a:gd name="T23" fmla="*/ 247 h 255"/>
                <a:gd name="T24" fmla="*/ 195 w 211"/>
                <a:gd name="T25" fmla="*/ 145 h 255"/>
                <a:gd name="T26" fmla="*/ 136 w 211"/>
                <a:gd name="T27" fmla="*/ 173 h 255"/>
                <a:gd name="T28" fmla="*/ 135 w 211"/>
                <a:gd name="T29" fmla="*/ 162 h 255"/>
                <a:gd name="T30" fmla="*/ 184 w 211"/>
                <a:gd name="T31" fmla="*/ 161 h 255"/>
                <a:gd name="T32" fmla="*/ 192 w 211"/>
                <a:gd name="T33" fmla="*/ 215 h 255"/>
                <a:gd name="T34" fmla="*/ 177 w 211"/>
                <a:gd name="T35" fmla="*/ 230 h 255"/>
                <a:gd name="T36" fmla="*/ 124 w 211"/>
                <a:gd name="T37" fmla="*/ 208 h 255"/>
                <a:gd name="T38" fmla="*/ 136 w 211"/>
                <a:gd name="T39" fmla="*/ 173 h 255"/>
                <a:gd name="T40" fmla="*/ 183 w 211"/>
                <a:gd name="T41" fmla="*/ 155 h 255"/>
                <a:gd name="T42" fmla="*/ 133 w 211"/>
                <a:gd name="T43" fmla="*/ 153 h 255"/>
                <a:gd name="T44" fmla="*/ 68 w 211"/>
                <a:gd name="T45" fmla="*/ 66 h 255"/>
                <a:gd name="T46" fmla="*/ 108 w 211"/>
                <a:gd name="T47" fmla="*/ 51 h 255"/>
                <a:gd name="T48" fmla="*/ 182 w 211"/>
                <a:gd name="T49" fmla="*/ 149 h 255"/>
                <a:gd name="T50" fmla="*/ 183 w 211"/>
                <a:gd name="T51" fmla="*/ 155 h 255"/>
                <a:gd name="T52" fmla="*/ 45 w 211"/>
                <a:gd name="T53" fmla="*/ 37 h 255"/>
                <a:gd name="T54" fmla="*/ 18 w 211"/>
                <a:gd name="T55" fmla="*/ 75 h 255"/>
                <a:gd name="T56" fmla="*/ 21 w 211"/>
                <a:gd name="T57" fmla="*/ 48 h 255"/>
                <a:gd name="T58" fmla="*/ 72 w 211"/>
                <a:gd name="T59" fmla="*/ 14 h 255"/>
                <a:gd name="T60" fmla="*/ 84 w 211"/>
                <a:gd name="T61" fmla="*/ 20 h 255"/>
                <a:gd name="T62" fmla="*/ 45 w 211"/>
                <a:gd name="T63" fmla="*/ 37 h 255"/>
                <a:gd name="T64" fmla="*/ 50 w 211"/>
                <a:gd name="T65" fmla="*/ 43 h 255"/>
                <a:gd name="T66" fmla="*/ 89 w 211"/>
                <a:gd name="T67" fmla="*/ 27 h 255"/>
                <a:gd name="T68" fmla="*/ 103 w 211"/>
                <a:gd name="T69" fmla="*/ 45 h 255"/>
                <a:gd name="T70" fmla="*/ 63 w 211"/>
                <a:gd name="T71" fmla="*/ 62 h 255"/>
                <a:gd name="T72" fmla="*/ 36 w 211"/>
                <a:gd name="T73" fmla="*/ 99 h 255"/>
                <a:gd name="T74" fmla="*/ 23 w 211"/>
                <a:gd name="T75" fmla="*/ 82 h 255"/>
                <a:gd name="T76" fmla="*/ 50 w 211"/>
                <a:gd name="T77" fmla="*/ 43 h 255"/>
                <a:gd name="T78" fmla="*/ 41 w 211"/>
                <a:gd name="T79" fmla="*/ 106 h 255"/>
                <a:gd name="T80" fmla="*/ 63 w 211"/>
                <a:gd name="T81" fmla="*/ 71 h 255"/>
                <a:gd name="T82" fmla="*/ 126 w 211"/>
                <a:gd name="T83" fmla="*/ 156 h 255"/>
                <a:gd name="T84" fmla="*/ 126 w 211"/>
                <a:gd name="T85" fmla="*/ 156 h 255"/>
                <a:gd name="T86" fmla="*/ 129 w 211"/>
                <a:gd name="T87" fmla="*/ 173 h 255"/>
                <a:gd name="T88" fmla="*/ 118 w 211"/>
                <a:gd name="T89" fmla="*/ 205 h 255"/>
                <a:gd name="T90" fmla="*/ 115 w 211"/>
                <a:gd name="T91" fmla="*/ 204 h 255"/>
                <a:gd name="T92" fmla="*/ 41 w 211"/>
                <a:gd name="T93" fmla="*/ 10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55">
                  <a:moveTo>
                    <a:pt x="195" y="145"/>
                  </a:moveTo>
                  <a:cubicBezTo>
                    <a:pt x="195" y="144"/>
                    <a:pt x="194" y="143"/>
                    <a:pt x="193" y="142"/>
                  </a:cubicBezTo>
                  <a:cubicBezTo>
                    <a:pt x="95" y="12"/>
                    <a:pt x="95" y="12"/>
                    <a:pt x="95" y="12"/>
                  </a:cubicBezTo>
                  <a:cubicBezTo>
                    <a:pt x="90" y="5"/>
                    <a:pt x="82" y="0"/>
                    <a:pt x="72" y="0"/>
                  </a:cubicBezTo>
                  <a:cubicBezTo>
                    <a:pt x="50" y="0"/>
                    <a:pt x="22" y="19"/>
                    <a:pt x="9" y="41"/>
                  </a:cubicBezTo>
                  <a:cubicBezTo>
                    <a:pt x="1" y="56"/>
                    <a:pt x="0" y="70"/>
                    <a:pt x="7" y="83"/>
                  </a:cubicBezTo>
                  <a:cubicBezTo>
                    <a:pt x="105" y="214"/>
                    <a:pt x="105" y="214"/>
                    <a:pt x="105" y="214"/>
                  </a:cubicBezTo>
                  <a:cubicBezTo>
                    <a:pt x="106" y="214"/>
                    <a:pt x="107" y="215"/>
                    <a:pt x="108" y="216"/>
                  </a:cubicBezTo>
                  <a:cubicBezTo>
                    <a:pt x="202" y="255"/>
                    <a:pt x="202" y="255"/>
                    <a:pt x="202" y="255"/>
                  </a:cubicBezTo>
                  <a:cubicBezTo>
                    <a:pt x="202" y="255"/>
                    <a:pt x="203" y="255"/>
                    <a:pt x="204" y="255"/>
                  </a:cubicBezTo>
                  <a:cubicBezTo>
                    <a:pt x="206" y="255"/>
                    <a:pt x="207" y="255"/>
                    <a:pt x="208" y="254"/>
                  </a:cubicBezTo>
                  <a:cubicBezTo>
                    <a:pt x="210" y="252"/>
                    <a:pt x="211" y="250"/>
                    <a:pt x="211" y="247"/>
                  </a:cubicBezTo>
                  <a:lnTo>
                    <a:pt x="195" y="145"/>
                  </a:lnTo>
                  <a:close/>
                  <a:moveTo>
                    <a:pt x="136" y="173"/>
                  </a:moveTo>
                  <a:cubicBezTo>
                    <a:pt x="136" y="169"/>
                    <a:pt x="136" y="166"/>
                    <a:pt x="135" y="162"/>
                  </a:cubicBezTo>
                  <a:cubicBezTo>
                    <a:pt x="150" y="169"/>
                    <a:pt x="169" y="169"/>
                    <a:pt x="184" y="161"/>
                  </a:cubicBezTo>
                  <a:cubicBezTo>
                    <a:pt x="192" y="215"/>
                    <a:pt x="192" y="215"/>
                    <a:pt x="192" y="215"/>
                  </a:cubicBezTo>
                  <a:cubicBezTo>
                    <a:pt x="186" y="218"/>
                    <a:pt x="180" y="223"/>
                    <a:pt x="177" y="230"/>
                  </a:cubicBezTo>
                  <a:cubicBezTo>
                    <a:pt x="124" y="208"/>
                    <a:pt x="124" y="208"/>
                    <a:pt x="124" y="208"/>
                  </a:cubicBezTo>
                  <a:cubicBezTo>
                    <a:pt x="132" y="198"/>
                    <a:pt x="136" y="186"/>
                    <a:pt x="136" y="173"/>
                  </a:cubicBezTo>
                  <a:close/>
                  <a:moveTo>
                    <a:pt x="183" y="155"/>
                  </a:moveTo>
                  <a:cubicBezTo>
                    <a:pt x="167" y="163"/>
                    <a:pt x="148" y="162"/>
                    <a:pt x="133" y="153"/>
                  </a:cubicBezTo>
                  <a:cubicBezTo>
                    <a:pt x="68" y="66"/>
                    <a:pt x="68" y="66"/>
                    <a:pt x="68" y="66"/>
                  </a:cubicBezTo>
                  <a:cubicBezTo>
                    <a:pt x="82" y="56"/>
                    <a:pt x="97" y="50"/>
                    <a:pt x="108" y="51"/>
                  </a:cubicBezTo>
                  <a:cubicBezTo>
                    <a:pt x="182" y="149"/>
                    <a:pt x="182" y="149"/>
                    <a:pt x="182" y="149"/>
                  </a:cubicBezTo>
                  <a:lnTo>
                    <a:pt x="183" y="155"/>
                  </a:lnTo>
                  <a:close/>
                  <a:moveTo>
                    <a:pt x="45" y="37"/>
                  </a:moveTo>
                  <a:cubicBezTo>
                    <a:pt x="34" y="46"/>
                    <a:pt x="22" y="60"/>
                    <a:pt x="18" y="75"/>
                  </a:cubicBezTo>
                  <a:cubicBezTo>
                    <a:pt x="13" y="65"/>
                    <a:pt x="17" y="55"/>
                    <a:pt x="21" y="48"/>
                  </a:cubicBezTo>
                  <a:cubicBezTo>
                    <a:pt x="31" y="30"/>
                    <a:pt x="55" y="14"/>
                    <a:pt x="72" y="14"/>
                  </a:cubicBezTo>
                  <a:cubicBezTo>
                    <a:pt x="77" y="14"/>
                    <a:pt x="81" y="16"/>
                    <a:pt x="84" y="20"/>
                  </a:cubicBezTo>
                  <a:cubicBezTo>
                    <a:pt x="72" y="21"/>
                    <a:pt x="59" y="27"/>
                    <a:pt x="45" y="37"/>
                  </a:cubicBezTo>
                  <a:close/>
                  <a:moveTo>
                    <a:pt x="50" y="43"/>
                  </a:moveTo>
                  <a:cubicBezTo>
                    <a:pt x="63" y="32"/>
                    <a:pt x="78" y="26"/>
                    <a:pt x="89" y="27"/>
                  </a:cubicBezTo>
                  <a:cubicBezTo>
                    <a:pt x="103" y="45"/>
                    <a:pt x="103" y="45"/>
                    <a:pt x="103" y="45"/>
                  </a:cubicBezTo>
                  <a:cubicBezTo>
                    <a:pt x="91" y="45"/>
                    <a:pt x="76" y="51"/>
                    <a:pt x="63" y="62"/>
                  </a:cubicBezTo>
                  <a:cubicBezTo>
                    <a:pt x="52" y="71"/>
                    <a:pt x="40" y="84"/>
                    <a:pt x="36" y="99"/>
                  </a:cubicBezTo>
                  <a:cubicBezTo>
                    <a:pt x="23" y="82"/>
                    <a:pt x="23" y="82"/>
                    <a:pt x="23" y="82"/>
                  </a:cubicBezTo>
                  <a:cubicBezTo>
                    <a:pt x="25" y="69"/>
                    <a:pt x="34" y="54"/>
                    <a:pt x="50" y="43"/>
                  </a:cubicBezTo>
                  <a:close/>
                  <a:moveTo>
                    <a:pt x="41" y="106"/>
                  </a:moveTo>
                  <a:cubicBezTo>
                    <a:pt x="43" y="94"/>
                    <a:pt x="51" y="82"/>
                    <a:pt x="63" y="71"/>
                  </a:cubicBezTo>
                  <a:cubicBezTo>
                    <a:pt x="126" y="156"/>
                    <a:pt x="126" y="156"/>
                    <a:pt x="126" y="156"/>
                  </a:cubicBezTo>
                  <a:cubicBezTo>
                    <a:pt x="126" y="156"/>
                    <a:pt x="126" y="156"/>
                    <a:pt x="126" y="156"/>
                  </a:cubicBezTo>
                  <a:cubicBezTo>
                    <a:pt x="128" y="162"/>
                    <a:pt x="129" y="167"/>
                    <a:pt x="129" y="173"/>
                  </a:cubicBezTo>
                  <a:cubicBezTo>
                    <a:pt x="129" y="185"/>
                    <a:pt x="125" y="196"/>
                    <a:pt x="118" y="205"/>
                  </a:cubicBezTo>
                  <a:cubicBezTo>
                    <a:pt x="115" y="204"/>
                    <a:pt x="115" y="204"/>
                    <a:pt x="115" y="204"/>
                  </a:cubicBezTo>
                  <a:lnTo>
                    <a:pt x="41" y="10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5" name="Freeform 193">
              <a:extLst>
                <a:ext uri="{FF2B5EF4-FFF2-40B4-BE49-F238E27FC236}">
                  <a16:creationId xmlns:a16="http://schemas.microsoft.com/office/drawing/2014/main" id="{B9E94C0F-EA0F-4FA9-BFEA-89387EB24A93}"/>
                </a:ext>
              </a:extLst>
            </p:cNvPr>
            <p:cNvSpPr>
              <a:spLocks noEditPoints="1"/>
            </p:cNvSpPr>
            <p:nvPr/>
          </p:nvSpPr>
          <p:spPr bwMode="invGray">
            <a:xfrm>
              <a:off x="3796935" y="3097119"/>
              <a:ext cx="227298" cy="301661"/>
            </a:xfrm>
            <a:custGeom>
              <a:avLst/>
              <a:gdLst>
                <a:gd name="T0" fmla="*/ 22 w 183"/>
                <a:gd name="T1" fmla="*/ 27 h 243"/>
                <a:gd name="T2" fmla="*/ 31 w 183"/>
                <a:gd name="T3" fmla="*/ 12 h 243"/>
                <a:gd name="T4" fmla="*/ 73 w 183"/>
                <a:gd name="T5" fmla="*/ 1 h 243"/>
                <a:gd name="T6" fmla="*/ 86 w 183"/>
                <a:gd name="T7" fmla="*/ 10 h 243"/>
                <a:gd name="T8" fmla="*/ 92 w 183"/>
                <a:gd name="T9" fmla="*/ 104 h 243"/>
                <a:gd name="T10" fmla="*/ 74 w 183"/>
                <a:gd name="T11" fmla="*/ 110 h 243"/>
                <a:gd name="T12" fmla="*/ 22 w 183"/>
                <a:gd name="T13" fmla="*/ 27 h 243"/>
                <a:gd name="T14" fmla="*/ 14 w 183"/>
                <a:gd name="T15" fmla="*/ 112 h 243"/>
                <a:gd name="T16" fmla="*/ 3 w 183"/>
                <a:gd name="T17" fmla="*/ 122 h 243"/>
                <a:gd name="T18" fmla="*/ 2 w 183"/>
                <a:gd name="T19" fmla="*/ 163 h 243"/>
                <a:gd name="T20" fmla="*/ 14 w 183"/>
                <a:gd name="T21" fmla="*/ 170 h 243"/>
                <a:gd name="T22" fmla="*/ 64 w 183"/>
                <a:gd name="T23" fmla="*/ 154 h 243"/>
                <a:gd name="T24" fmla="*/ 63 w 183"/>
                <a:gd name="T25" fmla="*/ 132 h 243"/>
                <a:gd name="T26" fmla="*/ 14 w 183"/>
                <a:gd name="T27" fmla="*/ 112 h 243"/>
                <a:gd name="T28" fmla="*/ 92 w 183"/>
                <a:gd name="T29" fmla="*/ 236 h 243"/>
                <a:gd name="T30" fmla="*/ 79 w 183"/>
                <a:gd name="T31" fmla="*/ 241 h 243"/>
                <a:gd name="T32" fmla="*/ 41 w 183"/>
                <a:gd name="T33" fmla="*/ 226 h 243"/>
                <a:gd name="T34" fmla="*/ 39 w 183"/>
                <a:gd name="T35" fmla="*/ 213 h 243"/>
                <a:gd name="T36" fmla="*/ 73 w 183"/>
                <a:gd name="T37" fmla="*/ 173 h 243"/>
                <a:gd name="T38" fmla="*/ 92 w 183"/>
                <a:gd name="T39" fmla="*/ 182 h 243"/>
                <a:gd name="T40" fmla="*/ 92 w 183"/>
                <a:gd name="T41" fmla="*/ 236 h 243"/>
                <a:gd name="T42" fmla="*/ 142 w 183"/>
                <a:gd name="T43" fmla="*/ 221 h 243"/>
                <a:gd name="T44" fmla="*/ 157 w 183"/>
                <a:gd name="T45" fmla="*/ 220 h 243"/>
                <a:gd name="T46" fmla="*/ 180 w 183"/>
                <a:gd name="T47" fmla="*/ 188 h 243"/>
                <a:gd name="T48" fmla="*/ 176 w 183"/>
                <a:gd name="T49" fmla="*/ 175 h 243"/>
                <a:gd name="T50" fmla="*/ 126 w 183"/>
                <a:gd name="T51" fmla="*/ 158 h 243"/>
                <a:gd name="T52" fmla="*/ 114 w 183"/>
                <a:gd name="T53" fmla="*/ 175 h 243"/>
                <a:gd name="T54" fmla="*/ 142 w 183"/>
                <a:gd name="T55" fmla="*/ 221 h 243"/>
                <a:gd name="T56" fmla="*/ 144 w 183"/>
                <a:gd name="T57" fmla="*/ 74 h 243"/>
                <a:gd name="T58" fmla="*/ 158 w 183"/>
                <a:gd name="T59" fmla="*/ 76 h 243"/>
                <a:gd name="T60" fmla="*/ 180 w 183"/>
                <a:gd name="T61" fmla="*/ 111 h 243"/>
                <a:gd name="T62" fmla="*/ 174 w 183"/>
                <a:gd name="T63" fmla="*/ 123 h 243"/>
                <a:gd name="T64" fmla="*/ 123 w 183"/>
                <a:gd name="T65" fmla="*/ 136 h 243"/>
                <a:gd name="T66" fmla="*/ 113 w 183"/>
                <a:gd name="T67" fmla="*/ 117 h 243"/>
                <a:gd name="T68" fmla="*/ 144 w 183"/>
                <a:gd name="T69" fmla="*/ 7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43">
                  <a:moveTo>
                    <a:pt x="22" y="27"/>
                  </a:moveTo>
                  <a:cubicBezTo>
                    <a:pt x="19" y="21"/>
                    <a:pt x="23" y="15"/>
                    <a:pt x="31" y="12"/>
                  </a:cubicBezTo>
                  <a:cubicBezTo>
                    <a:pt x="46" y="6"/>
                    <a:pt x="58" y="3"/>
                    <a:pt x="73" y="1"/>
                  </a:cubicBezTo>
                  <a:cubicBezTo>
                    <a:pt x="83" y="0"/>
                    <a:pt x="86" y="5"/>
                    <a:pt x="86" y="10"/>
                  </a:cubicBezTo>
                  <a:cubicBezTo>
                    <a:pt x="89" y="41"/>
                    <a:pt x="91" y="73"/>
                    <a:pt x="92" y="104"/>
                  </a:cubicBezTo>
                  <a:cubicBezTo>
                    <a:pt x="93" y="117"/>
                    <a:pt x="81" y="120"/>
                    <a:pt x="74" y="110"/>
                  </a:cubicBezTo>
                  <a:cubicBezTo>
                    <a:pt x="56" y="82"/>
                    <a:pt x="38" y="55"/>
                    <a:pt x="22" y="27"/>
                  </a:cubicBezTo>
                  <a:close/>
                  <a:moveTo>
                    <a:pt x="14" y="112"/>
                  </a:moveTo>
                  <a:cubicBezTo>
                    <a:pt x="9" y="111"/>
                    <a:pt x="4" y="115"/>
                    <a:pt x="3" y="122"/>
                  </a:cubicBezTo>
                  <a:cubicBezTo>
                    <a:pt x="0" y="133"/>
                    <a:pt x="0" y="153"/>
                    <a:pt x="2" y="163"/>
                  </a:cubicBezTo>
                  <a:cubicBezTo>
                    <a:pt x="4" y="169"/>
                    <a:pt x="9" y="171"/>
                    <a:pt x="14" y="170"/>
                  </a:cubicBezTo>
                  <a:cubicBezTo>
                    <a:pt x="64" y="154"/>
                    <a:pt x="64" y="154"/>
                    <a:pt x="64" y="154"/>
                  </a:cubicBezTo>
                  <a:cubicBezTo>
                    <a:pt x="75" y="151"/>
                    <a:pt x="75" y="136"/>
                    <a:pt x="63" y="132"/>
                  </a:cubicBezTo>
                  <a:cubicBezTo>
                    <a:pt x="14" y="112"/>
                    <a:pt x="14" y="112"/>
                    <a:pt x="14" y="112"/>
                  </a:cubicBezTo>
                  <a:close/>
                  <a:moveTo>
                    <a:pt x="92" y="236"/>
                  </a:moveTo>
                  <a:cubicBezTo>
                    <a:pt x="91" y="240"/>
                    <a:pt x="86" y="243"/>
                    <a:pt x="79" y="241"/>
                  </a:cubicBezTo>
                  <a:cubicBezTo>
                    <a:pt x="67" y="240"/>
                    <a:pt x="48" y="232"/>
                    <a:pt x="41" y="226"/>
                  </a:cubicBezTo>
                  <a:cubicBezTo>
                    <a:pt x="35" y="222"/>
                    <a:pt x="35" y="217"/>
                    <a:pt x="39" y="213"/>
                  </a:cubicBezTo>
                  <a:cubicBezTo>
                    <a:pt x="73" y="173"/>
                    <a:pt x="73" y="173"/>
                    <a:pt x="73" y="173"/>
                  </a:cubicBezTo>
                  <a:cubicBezTo>
                    <a:pt x="81" y="163"/>
                    <a:pt x="93" y="168"/>
                    <a:pt x="92" y="182"/>
                  </a:cubicBezTo>
                  <a:cubicBezTo>
                    <a:pt x="92" y="236"/>
                    <a:pt x="92" y="236"/>
                    <a:pt x="92" y="236"/>
                  </a:cubicBezTo>
                  <a:close/>
                  <a:moveTo>
                    <a:pt x="142" y="221"/>
                  </a:moveTo>
                  <a:cubicBezTo>
                    <a:pt x="145" y="225"/>
                    <a:pt x="152" y="225"/>
                    <a:pt x="157" y="220"/>
                  </a:cubicBezTo>
                  <a:cubicBezTo>
                    <a:pt x="166" y="212"/>
                    <a:pt x="176" y="198"/>
                    <a:pt x="180" y="188"/>
                  </a:cubicBezTo>
                  <a:cubicBezTo>
                    <a:pt x="183" y="182"/>
                    <a:pt x="180" y="176"/>
                    <a:pt x="176" y="175"/>
                  </a:cubicBezTo>
                  <a:cubicBezTo>
                    <a:pt x="126" y="158"/>
                    <a:pt x="126" y="158"/>
                    <a:pt x="126" y="158"/>
                  </a:cubicBezTo>
                  <a:cubicBezTo>
                    <a:pt x="115" y="154"/>
                    <a:pt x="107" y="166"/>
                    <a:pt x="114" y="175"/>
                  </a:cubicBezTo>
                  <a:cubicBezTo>
                    <a:pt x="142" y="221"/>
                    <a:pt x="142" y="221"/>
                    <a:pt x="142" y="221"/>
                  </a:cubicBezTo>
                  <a:close/>
                  <a:moveTo>
                    <a:pt x="144" y="74"/>
                  </a:moveTo>
                  <a:cubicBezTo>
                    <a:pt x="147" y="71"/>
                    <a:pt x="154" y="71"/>
                    <a:pt x="158" y="76"/>
                  </a:cubicBezTo>
                  <a:cubicBezTo>
                    <a:pt x="166" y="85"/>
                    <a:pt x="177" y="102"/>
                    <a:pt x="180" y="111"/>
                  </a:cubicBezTo>
                  <a:cubicBezTo>
                    <a:pt x="182" y="118"/>
                    <a:pt x="179" y="122"/>
                    <a:pt x="174" y="123"/>
                  </a:cubicBezTo>
                  <a:cubicBezTo>
                    <a:pt x="123" y="136"/>
                    <a:pt x="123" y="136"/>
                    <a:pt x="123" y="136"/>
                  </a:cubicBezTo>
                  <a:cubicBezTo>
                    <a:pt x="112" y="139"/>
                    <a:pt x="104" y="126"/>
                    <a:pt x="113" y="117"/>
                  </a:cubicBezTo>
                  <a:cubicBezTo>
                    <a:pt x="144" y="74"/>
                    <a:pt x="144" y="74"/>
                    <a:pt x="144" y="7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nvGrpSpPr>
            <p:cNvPr id="116" name="Group 54">
              <a:extLst>
                <a:ext uri="{FF2B5EF4-FFF2-40B4-BE49-F238E27FC236}">
                  <a16:creationId xmlns:a16="http://schemas.microsoft.com/office/drawing/2014/main" id="{C20BF047-F17B-4315-AD8B-90C59C8AE207}"/>
                </a:ext>
              </a:extLst>
            </p:cNvPr>
            <p:cNvGrpSpPr/>
            <p:nvPr/>
          </p:nvGrpSpPr>
          <p:grpSpPr>
            <a:xfrm>
              <a:off x="1114967" y="4081519"/>
              <a:ext cx="522274" cy="462212"/>
              <a:chOff x="3537345" y="3113568"/>
              <a:chExt cx="655484" cy="580103"/>
            </a:xfrm>
          </p:grpSpPr>
          <p:sp>
            <p:nvSpPr>
              <p:cNvPr id="117" name="Freeform 206">
                <a:extLst>
                  <a:ext uri="{FF2B5EF4-FFF2-40B4-BE49-F238E27FC236}">
                    <a16:creationId xmlns:a16="http://schemas.microsoft.com/office/drawing/2014/main" id="{FBA1BC05-A371-4771-BF32-0809DBE00ACA}"/>
                  </a:ext>
                </a:extLst>
              </p:cNvPr>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18" name="Freeform 207">
                <a:extLst>
                  <a:ext uri="{FF2B5EF4-FFF2-40B4-BE49-F238E27FC236}">
                    <a16:creationId xmlns:a16="http://schemas.microsoft.com/office/drawing/2014/main" id="{DDC2CC77-C814-4B27-9B99-07D4772B27A6}"/>
                  </a:ext>
                </a:extLst>
              </p:cNvPr>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sp>
          <p:nvSpPr>
            <p:cNvPr id="119" name="Freeform 124">
              <a:extLst>
                <a:ext uri="{FF2B5EF4-FFF2-40B4-BE49-F238E27FC236}">
                  <a16:creationId xmlns:a16="http://schemas.microsoft.com/office/drawing/2014/main" id="{0610552C-0BC3-4769-826D-0F877819F4FA}"/>
                </a:ext>
              </a:extLst>
            </p:cNvPr>
            <p:cNvSpPr>
              <a:spLocks/>
            </p:cNvSpPr>
            <p:nvPr/>
          </p:nvSpPr>
          <p:spPr bwMode="invGray">
            <a:xfrm>
              <a:off x="4098064" y="2010252"/>
              <a:ext cx="229521" cy="229030"/>
            </a:xfrm>
            <a:custGeom>
              <a:avLst/>
              <a:gdLst>
                <a:gd name="T0" fmla="*/ 148 w 242"/>
                <a:gd name="T1" fmla="*/ 53 h 241"/>
                <a:gd name="T2" fmla="*/ 242 w 242"/>
                <a:gd name="T3" fmla="*/ 147 h 241"/>
                <a:gd name="T4" fmla="*/ 148 w 242"/>
                <a:gd name="T5" fmla="*/ 241 h 241"/>
                <a:gd name="T6" fmla="*/ 94 w 242"/>
                <a:gd name="T7" fmla="*/ 241 h 241"/>
                <a:gd name="T8" fmla="*/ 0 w 242"/>
                <a:gd name="T9" fmla="*/ 147 h 241"/>
                <a:gd name="T10" fmla="*/ 0 w 242"/>
                <a:gd name="T11" fmla="*/ 22 h 241"/>
                <a:gd name="T12" fmla="*/ 22 w 242"/>
                <a:gd name="T13" fmla="*/ 0 h 241"/>
                <a:gd name="T14" fmla="*/ 44 w 242"/>
                <a:gd name="T15" fmla="*/ 22 h 241"/>
                <a:gd name="T16" fmla="*/ 44 w 242"/>
                <a:gd name="T17" fmla="*/ 147 h 241"/>
                <a:gd name="T18" fmla="*/ 94 w 242"/>
                <a:gd name="T19" fmla="*/ 198 h 241"/>
                <a:gd name="T20" fmla="*/ 148 w 242"/>
                <a:gd name="T21" fmla="*/ 198 h 241"/>
                <a:gd name="T22" fmla="*/ 198 w 242"/>
                <a:gd name="T23" fmla="*/ 147 h 241"/>
                <a:gd name="T24" fmla="*/ 148 w 242"/>
                <a:gd name="T25" fmla="*/ 97 h 241"/>
                <a:gd name="T26" fmla="*/ 90 w 242"/>
                <a:gd name="T27" fmla="*/ 97 h 241"/>
                <a:gd name="T28" fmla="*/ 68 w 242"/>
                <a:gd name="T29" fmla="*/ 75 h 241"/>
                <a:gd name="T30" fmla="*/ 90 w 242"/>
                <a:gd name="T31" fmla="*/ 53 h 241"/>
                <a:gd name="T32" fmla="*/ 148 w 242"/>
                <a:gd name="T33" fmla="*/ 5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241">
                  <a:moveTo>
                    <a:pt x="148" y="53"/>
                  </a:moveTo>
                  <a:cubicBezTo>
                    <a:pt x="199" y="53"/>
                    <a:pt x="242" y="96"/>
                    <a:pt x="242" y="147"/>
                  </a:cubicBezTo>
                  <a:cubicBezTo>
                    <a:pt x="242" y="199"/>
                    <a:pt x="199" y="241"/>
                    <a:pt x="148" y="241"/>
                  </a:cubicBezTo>
                  <a:cubicBezTo>
                    <a:pt x="94" y="241"/>
                    <a:pt x="94" y="241"/>
                    <a:pt x="94" y="241"/>
                  </a:cubicBezTo>
                  <a:cubicBezTo>
                    <a:pt x="43" y="241"/>
                    <a:pt x="0" y="199"/>
                    <a:pt x="0" y="147"/>
                  </a:cubicBezTo>
                  <a:cubicBezTo>
                    <a:pt x="0" y="22"/>
                    <a:pt x="0" y="22"/>
                    <a:pt x="0" y="22"/>
                  </a:cubicBezTo>
                  <a:cubicBezTo>
                    <a:pt x="0" y="10"/>
                    <a:pt x="10" y="0"/>
                    <a:pt x="22" y="0"/>
                  </a:cubicBezTo>
                  <a:cubicBezTo>
                    <a:pt x="34" y="0"/>
                    <a:pt x="44" y="10"/>
                    <a:pt x="44" y="22"/>
                  </a:cubicBezTo>
                  <a:cubicBezTo>
                    <a:pt x="44" y="64"/>
                    <a:pt x="44" y="106"/>
                    <a:pt x="44" y="147"/>
                  </a:cubicBezTo>
                  <a:cubicBezTo>
                    <a:pt x="44" y="175"/>
                    <a:pt x="67" y="198"/>
                    <a:pt x="94" y="198"/>
                  </a:cubicBezTo>
                  <a:cubicBezTo>
                    <a:pt x="148" y="198"/>
                    <a:pt x="148" y="198"/>
                    <a:pt x="148" y="198"/>
                  </a:cubicBezTo>
                  <a:cubicBezTo>
                    <a:pt x="175" y="198"/>
                    <a:pt x="198" y="175"/>
                    <a:pt x="198" y="147"/>
                  </a:cubicBezTo>
                  <a:cubicBezTo>
                    <a:pt x="198" y="120"/>
                    <a:pt x="175" y="97"/>
                    <a:pt x="148" y="97"/>
                  </a:cubicBezTo>
                  <a:cubicBezTo>
                    <a:pt x="90" y="97"/>
                    <a:pt x="90" y="97"/>
                    <a:pt x="90" y="97"/>
                  </a:cubicBezTo>
                  <a:cubicBezTo>
                    <a:pt x="78" y="97"/>
                    <a:pt x="68" y="87"/>
                    <a:pt x="68" y="75"/>
                  </a:cubicBezTo>
                  <a:cubicBezTo>
                    <a:pt x="68" y="63"/>
                    <a:pt x="78" y="53"/>
                    <a:pt x="90" y="53"/>
                  </a:cubicBezTo>
                  <a:cubicBezTo>
                    <a:pt x="148" y="53"/>
                    <a:pt x="148" y="53"/>
                    <a:pt x="148" y="5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0" name="Freeform 91">
              <a:extLst>
                <a:ext uri="{FF2B5EF4-FFF2-40B4-BE49-F238E27FC236}">
                  <a16:creationId xmlns:a16="http://schemas.microsoft.com/office/drawing/2014/main" id="{7BDC93A1-DB75-479F-ADB0-8515B50F7E24}"/>
                </a:ext>
              </a:extLst>
            </p:cNvPr>
            <p:cNvSpPr>
              <a:spLocks/>
            </p:cNvSpPr>
            <p:nvPr/>
          </p:nvSpPr>
          <p:spPr bwMode="auto">
            <a:xfrm>
              <a:off x="3369381" y="3505201"/>
              <a:ext cx="192548" cy="193100"/>
            </a:xfrm>
            <a:custGeom>
              <a:avLst/>
              <a:gdLst>
                <a:gd name="T0" fmla="*/ 39 w 241"/>
                <a:gd name="T1" fmla="*/ 159 h 241"/>
                <a:gd name="T2" fmla="*/ 66 w 241"/>
                <a:gd name="T3" fmla="*/ 148 h 241"/>
                <a:gd name="T4" fmla="*/ 164 w 241"/>
                <a:gd name="T5" fmla="*/ 197 h 241"/>
                <a:gd name="T6" fmla="*/ 164 w 241"/>
                <a:gd name="T7" fmla="*/ 203 h 241"/>
                <a:gd name="T8" fmla="*/ 203 w 241"/>
                <a:gd name="T9" fmla="*/ 241 h 241"/>
                <a:gd name="T10" fmla="*/ 241 w 241"/>
                <a:gd name="T11" fmla="*/ 203 h 241"/>
                <a:gd name="T12" fmla="*/ 203 w 241"/>
                <a:gd name="T13" fmla="*/ 164 h 241"/>
                <a:gd name="T14" fmla="*/ 175 w 241"/>
                <a:gd name="T15" fmla="*/ 176 h 241"/>
                <a:gd name="T16" fmla="*/ 77 w 241"/>
                <a:gd name="T17" fmla="*/ 126 h 241"/>
                <a:gd name="T18" fmla="*/ 77 w 241"/>
                <a:gd name="T19" fmla="*/ 121 h 241"/>
                <a:gd name="T20" fmla="*/ 77 w 241"/>
                <a:gd name="T21" fmla="*/ 114 h 241"/>
                <a:gd name="T22" fmla="*/ 174 w 241"/>
                <a:gd name="T23" fmla="*/ 65 h 241"/>
                <a:gd name="T24" fmla="*/ 203 w 241"/>
                <a:gd name="T25" fmla="*/ 78 h 241"/>
                <a:gd name="T26" fmla="*/ 241 w 241"/>
                <a:gd name="T27" fmla="*/ 39 h 241"/>
                <a:gd name="T28" fmla="*/ 203 w 241"/>
                <a:gd name="T29" fmla="*/ 0 h 241"/>
                <a:gd name="T30" fmla="*/ 164 w 241"/>
                <a:gd name="T31" fmla="*/ 39 h 241"/>
                <a:gd name="T32" fmla="*/ 164 w 241"/>
                <a:gd name="T33" fmla="*/ 44 h 241"/>
                <a:gd name="T34" fmla="*/ 66 w 241"/>
                <a:gd name="T35" fmla="*/ 93 h 241"/>
                <a:gd name="T36" fmla="*/ 39 w 241"/>
                <a:gd name="T37" fmla="*/ 82 h 241"/>
                <a:gd name="T38" fmla="*/ 0 w 241"/>
                <a:gd name="T39" fmla="*/ 121 h 241"/>
                <a:gd name="T40" fmla="*/ 39 w 241"/>
                <a:gd name="T41" fmla="*/ 15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41">
                  <a:moveTo>
                    <a:pt x="39" y="159"/>
                  </a:moveTo>
                  <a:cubicBezTo>
                    <a:pt x="50" y="159"/>
                    <a:pt x="59" y="155"/>
                    <a:pt x="66" y="148"/>
                  </a:cubicBezTo>
                  <a:cubicBezTo>
                    <a:pt x="164" y="197"/>
                    <a:pt x="164" y="197"/>
                    <a:pt x="164" y="197"/>
                  </a:cubicBezTo>
                  <a:cubicBezTo>
                    <a:pt x="164" y="199"/>
                    <a:pt x="164" y="201"/>
                    <a:pt x="164" y="203"/>
                  </a:cubicBezTo>
                  <a:cubicBezTo>
                    <a:pt x="164" y="224"/>
                    <a:pt x="181" y="241"/>
                    <a:pt x="203" y="241"/>
                  </a:cubicBezTo>
                  <a:cubicBezTo>
                    <a:pt x="224" y="241"/>
                    <a:pt x="241" y="224"/>
                    <a:pt x="241" y="203"/>
                  </a:cubicBezTo>
                  <a:cubicBezTo>
                    <a:pt x="241" y="181"/>
                    <a:pt x="224" y="164"/>
                    <a:pt x="203" y="164"/>
                  </a:cubicBezTo>
                  <a:cubicBezTo>
                    <a:pt x="192" y="164"/>
                    <a:pt x="182" y="168"/>
                    <a:pt x="175" y="176"/>
                  </a:cubicBezTo>
                  <a:cubicBezTo>
                    <a:pt x="77" y="126"/>
                    <a:pt x="77" y="126"/>
                    <a:pt x="77" y="126"/>
                  </a:cubicBezTo>
                  <a:cubicBezTo>
                    <a:pt x="77" y="124"/>
                    <a:pt x="77" y="123"/>
                    <a:pt x="77" y="121"/>
                  </a:cubicBezTo>
                  <a:cubicBezTo>
                    <a:pt x="77" y="119"/>
                    <a:pt x="77" y="117"/>
                    <a:pt x="77" y="114"/>
                  </a:cubicBezTo>
                  <a:cubicBezTo>
                    <a:pt x="174" y="65"/>
                    <a:pt x="174" y="65"/>
                    <a:pt x="174" y="65"/>
                  </a:cubicBezTo>
                  <a:cubicBezTo>
                    <a:pt x="182" y="73"/>
                    <a:pt x="191" y="78"/>
                    <a:pt x="203" y="78"/>
                  </a:cubicBezTo>
                  <a:cubicBezTo>
                    <a:pt x="224" y="78"/>
                    <a:pt x="241" y="60"/>
                    <a:pt x="241" y="39"/>
                  </a:cubicBezTo>
                  <a:cubicBezTo>
                    <a:pt x="241" y="17"/>
                    <a:pt x="224" y="0"/>
                    <a:pt x="203" y="0"/>
                  </a:cubicBezTo>
                  <a:cubicBezTo>
                    <a:pt x="181" y="0"/>
                    <a:pt x="164" y="17"/>
                    <a:pt x="164" y="39"/>
                  </a:cubicBezTo>
                  <a:cubicBezTo>
                    <a:pt x="164" y="40"/>
                    <a:pt x="164" y="42"/>
                    <a:pt x="164" y="44"/>
                  </a:cubicBezTo>
                  <a:cubicBezTo>
                    <a:pt x="66" y="93"/>
                    <a:pt x="66" y="93"/>
                    <a:pt x="66" y="93"/>
                  </a:cubicBezTo>
                  <a:cubicBezTo>
                    <a:pt x="59" y="86"/>
                    <a:pt x="49" y="82"/>
                    <a:pt x="39" y="82"/>
                  </a:cubicBezTo>
                  <a:cubicBezTo>
                    <a:pt x="17" y="82"/>
                    <a:pt x="0" y="99"/>
                    <a:pt x="0" y="121"/>
                  </a:cubicBezTo>
                  <a:cubicBezTo>
                    <a:pt x="0" y="142"/>
                    <a:pt x="17" y="159"/>
                    <a:pt x="39" y="15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r>
                <a:rPr lang="en-US" sz="2400" dirty="0">
                  <a:solidFill>
                    <a:srgbClr val="000000"/>
                  </a:solidFill>
                  <a:latin typeface="Open Sans Light"/>
                  <a:ea typeface="ＭＳ Ｐゴシック"/>
                </a:rPr>
                <a:t> </a:t>
              </a:r>
            </a:p>
          </p:txBody>
        </p:sp>
        <p:sp>
          <p:nvSpPr>
            <p:cNvPr id="121" name="Freeform 5">
              <a:extLst>
                <a:ext uri="{FF2B5EF4-FFF2-40B4-BE49-F238E27FC236}">
                  <a16:creationId xmlns:a16="http://schemas.microsoft.com/office/drawing/2014/main" id="{D2AD30B8-2FC1-4595-AFDB-9A0B82CC6009}"/>
                </a:ext>
              </a:extLst>
            </p:cNvPr>
            <p:cNvSpPr>
              <a:spLocks/>
            </p:cNvSpPr>
            <p:nvPr/>
          </p:nvSpPr>
          <p:spPr bwMode="auto">
            <a:xfrm>
              <a:off x="3054351" y="2332039"/>
              <a:ext cx="492125" cy="3724275"/>
            </a:xfrm>
            <a:custGeom>
              <a:avLst/>
              <a:gdLst>
                <a:gd name="T0" fmla="*/ 620 w 620"/>
                <a:gd name="T1" fmla="*/ 12 h 4683"/>
                <a:gd name="T2" fmla="*/ 620 w 620"/>
                <a:gd name="T3" fmla="*/ 12 h 4683"/>
                <a:gd name="T4" fmla="*/ 605 w 620"/>
                <a:gd name="T5" fmla="*/ 0 h 4683"/>
                <a:gd name="T6" fmla="*/ 28 w 620"/>
                <a:gd name="T7" fmla="*/ 2566 h 4683"/>
                <a:gd name="T8" fmla="*/ 0 w 620"/>
                <a:gd name="T9" fmla="*/ 4683 h 4683"/>
                <a:gd name="T10" fmla="*/ 307 w 620"/>
                <a:gd name="T11" fmla="*/ 4683 h 4683"/>
                <a:gd name="T12" fmla="*/ 620 w 620"/>
                <a:gd name="T13" fmla="*/ 12 h 4683"/>
              </a:gdLst>
              <a:ahLst/>
              <a:cxnLst>
                <a:cxn ang="0">
                  <a:pos x="T0" y="T1"/>
                </a:cxn>
                <a:cxn ang="0">
                  <a:pos x="T2" y="T3"/>
                </a:cxn>
                <a:cxn ang="0">
                  <a:pos x="T4" y="T5"/>
                </a:cxn>
                <a:cxn ang="0">
                  <a:pos x="T6" y="T7"/>
                </a:cxn>
                <a:cxn ang="0">
                  <a:pos x="T8" y="T9"/>
                </a:cxn>
                <a:cxn ang="0">
                  <a:pos x="T10" y="T11"/>
                </a:cxn>
                <a:cxn ang="0">
                  <a:pos x="T12" y="T13"/>
                </a:cxn>
              </a:cxnLst>
              <a:rect l="0" t="0" r="r" b="b"/>
              <a:pathLst>
                <a:path w="620" h="4683">
                  <a:moveTo>
                    <a:pt x="620" y="12"/>
                  </a:moveTo>
                  <a:lnTo>
                    <a:pt x="620" y="12"/>
                  </a:lnTo>
                  <a:lnTo>
                    <a:pt x="605" y="0"/>
                  </a:lnTo>
                  <a:cubicBezTo>
                    <a:pt x="300" y="526"/>
                    <a:pt x="116" y="1285"/>
                    <a:pt x="28" y="2566"/>
                  </a:cubicBezTo>
                  <a:cubicBezTo>
                    <a:pt x="28" y="2567"/>
                    <a:pt x="62" y="3512"/>
                    <a:pt x="0" y="4683"/>
                  </a:cubicBezTo>
                  <a:lnTo>
                    <a:pt x="307" y="4683"/>
                  </a:lnTo>
                  <a:cubicBezTo>
                    <a:pt x="127" y="1603"/>
                    <a:pt x="291" y="730"/>
                    <a:pt x="620" y="12"/>
                  </a:cubicBez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2" name="Freeform 6">
              <a:extLst>
                <a:ext uri="{FF2B5EF4-FFF2-40B4-BE49-F238E27FC236}">
                  <a16:creationId xmlns:a16="http://schemas.microsoft.com/office/drawing/2014/main" id="{1B066B79-0A8C-4881-888D-E2A6D76B97B1}"/>
                </a:ext>
              </a:extLst>
            </p:cNvPr>
            <p:cNvSpPr>
              <a:spLocks/>
            </p:cNvSpPr>
            <p:nvPr/>
          </p:nvSpPr>
          <p:spPr bwMode="auto">
            <a:xfrm>
              <a:off x="2124076" y="4162426"/>
              <a:ext cx="663575" cy="417513"/>
            </a:xfrm>
            <a:custGeom>
              <a:avLst/>
              <a:gdLst>
                <a:gd name="T0" fmla="*/ 809 w 834"/>
                <a:gd name="T1" fmla="*/ 308 h 524"/>
                <a:gd name="T2" fmla="*/ 809 w 834"/>
                <a:gd name="T3" fmla="*/ 308 h 524"/>
                <a:gd name="T4" fmla="*/ 0 w 834"/>
                <a:gd name="T5" fmla="*/ 46 h 524"/>
                <a:gd name="T6" fmla="*/ 0 w 834"/>
                <a:gd name="T7" fmla="*/ 61 h 524"/>
                <a:gd name="T8" fmla="*/ 834 w 834"/>
                <a:gd name="T9" fmla="*/ 524 h 524"/>
                <a:gd name="T10" fmla="*/ 809 w 834"/>
                <a:gd name="T11" fmla="*/ 308 h 524"/>
              </a:gdLst>
              <a:ahLst/>
              <a:cxnLst>
                <a:cxn ang="0">
                  <a:pos x="T0" y="T1"/>
                </a:cxn>
                <a:cxn ang="0">
                  <a:pos x="T2" y="T3"/>
                </a:cxn>
                <a:cxn ang="0">
                  <a:pos x="T4" y="T5"/>
                </a:cxn>
                <a:cxn ang="0">
                  <a:pos x="T6" y="T7"/>
                </a:cxn>
                <a:cxn ang="0">
                  <a:pos x="T8" y="T9"/>
                </a:cxn>
                <a:cxn ang="0">
                  <a:pos x="T10" y="T11"/>
                </a:cxn>
              </a:cxnLst>
              <a:rect l="0" t="0" r="r" b="b"/>
              <a:pathLst>
                <a:path w="834" h="524">
                  <a:moveTo>
                    <a:pt x="809" y="308"/>
                  </a:moveTo>
                  <a:lnTo>
                    <a:pt x="809" y="308"/>
                  </a:lnTo>
                  <a:cubicBezTo>
                    <a:pt x="614" y="70"/>
                    <a:pt x="222" y="0"/>
                    <a:pt x="0" y="46"/>
                  </a:cubicBezTo>
                  <a:lnTo>
                    <a:pt x="0" y="61"/>
                  </a:lnTo>
                  <a:cubicBezTo>
                    <a:pt x="222" y="16"/>
                    <a:pt x="779" y="168"/>
                    <a:pt x="834" y="524"/>
                  </a:cubicBezTo>
                  <a:lnTo>
                    <a:pt x="809" y="308"/>
                  </a:lnTo>
                  <a:close/>
                </a:path>
              </a:pathLst>
            </a:custGeom>
            <a:solidFill>
              <a:srgbClr val="A1A1A0"/>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3" name="Freeform 7">
              <a:extLst>
                <a:ext uri="{FF2B5EF4-FFF2-40B4-BE49-F238E27FC236}">
                  <a16:creationId xmlns:a16="http://schemas.microsoft.com/office/drawing/2014/main" id="{5EC4BF28-0C37-46AA-96D7-3F2CD70F3990}"/>
                </a:ext>
              </a:extLst>
            </p:cNvPr>
            <p:cNvSpPr>
              <a:spLocks/>
            </p:cNvSpPr>
            <p:nvPr/>
          </p:nvSpPr>
          <p:spPr bwMode="auto">
            <a:xfrm>
              <a:off x="3471863" y="3987800"/>
              <a:ext cx="709612" cy="409575"/>
            </a:xfrm>
            <a:custGeom>
              <a:avLst/>
              <a:gdLst>
                <a:gd name="T0" fmla="*/ 56 w 893"/>
                <a:gd name="T1" fmla="*/ 277 h 515"/>
                <a:gd name="T2" fmla="*/ 56 w 893"/>
                <a:gd name="T3" fmla="*/ 277 h 515"/>
                <a:gd name="T4" fmla="*/ 893 w 893"/>
                <a:gd name="T5" fmla="*/ 29 h 515"/>
                <a:gd name="T6" fmla="*/ 893 w 893"/>
                <a:gd name="T7" fmla="*/ 46 h 515"/>
                <a:gd name="T8" fmla="*/ 0 w 893"/>
                <a:gd name="T9" fmla="*/ 515 h 515"/>
                <a:gd name="T10" fmla="*/ 56 w 893"/>
                <a:gd name="T11" fmla="*/ 277 h 515"/>
              </a:gdLst>
              <a:ahLst/>
              <a:cxnLst>
                <a:cxn ang="0">
                  <a:pos x="T0" y="T1"/>
                </a:cxn>
                <a:cxn ang="0">
                  <a:pos x="T2" y="T3"/>
                </a:cxn>
                <a:cxn ang="0">
                  <a:pos x="T4" y="T5"/>
                </a:cxn>
                <a:cxn ang="0">
                  <a:pos x="T6" y="T7"/>
                </a:cxn>
                <a:cxn ang="0">
                  <a:pos x="T8" y="T9"/>
                </a:cxn>
                <a:cxn ang="0">
                  <a:pos x="T10" y="T11"/>
                </a:cxn>
              </a:cxnLst>
              <a:rect l="0" t="0" r="r" b="b"/>
              <a:pathLst>
                <a:path w="893" h="515">
                  <a:moveTo>
                    <a:pt x="56" y="277"/>
                  </a:moveTo>
                  <a:lnTo>
                    <a:pt x="56" y="277"/>
                  </a:lnTo>
                  <a:cubicBezTo>
                    <a:pt x="302" y="59"/>
                    <a:pt x="641" y="1"/>
                    <a:pt x="893" y="29"/>
                  </a:cubicBezTo>
                  <a:lnTo>
                    <a:pt x="893" y="46"/>
                  </a:lnTo>
                  <a:cubicBezTo>
                    <a:pt x="671" y="0"/>
                    <a:pt x="56" y="159"/>
                    <a:pt x="0" y="515"/>
                  </a:cubicBezTo>
                  <a:lnTo>
                    <a:pt x="56" y="277"/>
                  </a:lnTo>
                  <a:close/>
                </a:path>
              </a:pathLst>
            </a:custGeom>
            <a:solidFill>
              <a:srgbClr val="C0BFBD"/>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4" name="Freeform 8">
              <a:extLst>
                <a:ext uri="{FF2B5EF4-FFF2-40B4-BE49-F238E27FC236}">
                  <a16:creationId xmlns:a16="http://schemas.microsoft.com/office/drawing/2014/main" id="{2530B659-FEC2-49D2-AF50-173368A20EF7}"/>
                </a:ext>
              </a:extLst>
            </p:cNvPr>
            <p:cNvSpPr>
              <a:spLocks/>
            </p:cNvSpPr>
            <p:nvPr/>
          </p:nvSpPr>
          <p:spPr bwMode="auto">
            <a:xfrm>
              <a:off x="3252788" y="3001964"/>
              <a:ext cx="565150" cy="557213"/>
            </a:xfrm>
            <a:custGeom>
              <a:avLst/>
              <a:gdLst>
                <a:gd name="T0" fmla="*/ 22 w 711"/>
                <a:gd name="T1" fmla="*/ 480 h 700"/>
                <a:gd name="T2" fmla="*/ 22 w 711"/>
                <a:gd name="T3" fmla="*/ 480 h 700"/>
                <a:gd name="T4" fmla="*/ 711 w 711"/>
                <a:gd name="T5" fmla="*/ 0 h 700"/>
                <a:gd name="T6" fmla="*/ 711 w 711"/>
                <a:gd name="T7" fmla="*/ 16 h 700"/>
                <a:gd name="T8" fmla="*/ 0 w 711"/>
                <a:gd name="T9" fmla="*/ 700 h 700"/>
                <a:gd name="T10" fmla="*/ 22 w 711"/>
                <a:gd name="T11" fmla="*/ 480 h 700"/>
              </a:gdLst>
              <a:ahLst/>
              <a:cxnLst>
                <a:cxn ang="0">
                  <a:pos x="T0" y="T1"/>
                </a:cxn>
                <a:cxn ang="0">
                  <a:pos x="T2" y="T3"/>
                </a:cxn>
                <a:cxn ang="0">
                  <a:pos x="T4" y="T5"/>
                </a:cxn>
                <a:cxn ang="0">
                  <a:pos x="T6" y="T7"/>
                </a:cxn>
                <a:cxn ang="0">
                  <a:pos x="T8" y="T9"/>
                </a:cxn>
                <a:cxn ang="0">
                  <a:pos x="T10" y="T11"/>
                </a:cxn>
              </a:cxnLst>
              <a:rect l="0" t="0" r="r" b="b"/>
              <a:pathLst>
                <a:path w="711" h="700">
                  <a:moveTo>
                    <a:pt x="22" y="480"/>
                  </a:moveTo>
                  <a:lnTo>
                    <a:pt x="22" y="480"/>
                  </a:lnTo>
                  <a:cubicBezTo>
                    <a:pt x="122" y="259"/>
                    <a:pt x="454" y="71"/>
                    <a:pt x="711" y="0"/>
                  </a:cubicBezTo>
                  <a:lnTo>
                    <a:pt x="711" y="16"/>
                  </a:lnTo>
                  <a:cubicBezTo>
                    <a:pt x="454" y="86"/>
                    <a:pt x="55" y="345"/>
                    <a:pt x="0" y="700"/>
                  </a:cubicBezTo>
                  <a:lnTo>
                    <a:pt x="22" y="480"/>
                  </a:ln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5" name="Freeform 9">
              <a:extLst>
                <a:ext uri="{FF2B5EF4-FFF2-40B4-BE49-F238E27FC236}">
                  <a16:creationId xmlns:a16="http://schemas.microsoft.com/office/drawing/2014/main" id="{34671CFB-9F2E-4167-8BBD-51293F74365C}"/>
                </a:ext>
              </a:extLst>
            </p:cNvPr>
            <p:cNvSpPr>
              <a:spLocks/>
            </p:cNvSpPr>
            <p:nvPr/>
          </p:nvSpPr>
          <p:spPr bwMode="auto">
            <a:xfrm>
              <a:off x="2020889" y="2728914"/>
              <a:ext cx="452437" cy="269875"/>
            </a:xfrm>
            <a:custGeom>
              <a:avLst/>
              <a:gdLst>
                <a:gd name="T0" fmla="*/ 569 w 569"/>
                <a:gd name="T1" fmla="*/ 340 h 340"/>
                <a:gd name="T2" fmla="*/ 569 w 569"/>
                <a:gd name="T3" fmla="*/ 340 h 340"/>
                <a:gd name="T4" fmla="*/ 0 w 569"/>
                <a:gd name="T5" fmla="*/ 16 h 340"/>
                <a:gd name="T6" fmla="*/ 4 w 569"/>
                <a:gd name="T7" fmla="*/ 0 h 340"/>
                <a:gd name="T8" fmla="*/ 504 w 569"/>
                <a:gd name="T9" fmla="*/ 227 h 340"/>
                <a:gd name="T10" fmla="*/ 569 w 569"/>
                <a:gd name="T11" fmla="*/ 340 h 340"/>
              </a:gdLst>
              <a:ahLst/>
              <a:cxnLst>
                <a:cxn ang="0">
                  <a:pos x="T0" y="T1"/>
                </a:cxn>
                <a:cxn ang="0">
                  <a:pos x="T2" y="T3"/>
                </a:cxn>
                <a:cxn ang="0">
                  <a:pos x="T4" y="T5"/>
                </a:cxn>
                <a:cxn ang="0">
                  <a:pos x="T6" y="T7"/>
                </a:cxn>
                <a:cxn ang="0">
                  <a:pos x="T8" y="T9"/>
                </a:cxn>
                <a:cxn ang="0">
                  <a:pos x="T10" y="T11"/>
                </a:cxn>
              </a:cxnLst>
              <a:rect l="0" t="0" r="r" b="b"/>
              <a:pathLst>
                <a:path w="569" h="340">
                  <a:moveTo>
                    <a:pt x="569" y="340"/>
                  </a:moveTo>
                  <a:lnTo>
                    <a:pt x="569" y="340"/>
                  </a:lnTo>
                  <a:cubicBezTo>
                    <a:pt x="395" y="146"/>
                    <a:pt x="164" y="49"/>
                    <a:pt x="0" y="16"/>
                  </a:cubicBezTo>
                  <a:lnTo>
                    <a:pt x="4" y="0"/>
                  </a:lnTo>
                  <a:cubicBezTo>
                    <a:pt x="168" y="34"/>
                    <a:pt x="385" y="113"/>
                    <a:pt x="504" y="227"/>
                  </a:cubicBezTo>
                  <a:lnTo>
                    <a:pt x="569" y="340"/>
                  </a:lnTo>
                  <a:close/>
                </a:path>
              </a:pathLst>
            </a:custGeom>
            <a:solidFill>
              <a:srgbClr val="BEBDBB"/>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6" name="Freeform 10">
              <a:extLst>
                <a:ext uri="{FF2B5EF4-FFF2-40B4-BE49-F238E27FC236}">
                  <a16:creationId xmlns:a16="http://schemas.microsoft.com/office/drawing/2014/main" id="{FC91E481-EE55-4C60-8E27-5BF7226E4979}"/>
                </a:ext>
              </a:extLst>
            </p:cNvPr>
            <p:cNvSpPr>
              <a:spLocks/>
            </p:cNvSpPr>
            <p:nvPr/>
          </p:nvSpPr>
          <p:spPr bwMode="auto">
            <a:xfrm>
              <a:off x="2930526" y="3138489"/>
              <a:ext cx="236537" cy="585788"/>
            </a:xfrm>
            <a:custGeom>
              <a:avLst/>
              <a:gdLst>
                <a:gd name="T0" fmla="*/ 271 w 297"/>
                <a:gd name="T1" fmla="*/ 737 h 737"/>
                <a:gd name="T2" fmla="*/ 271 w 297"/>
                <a:gd name="T3" fmla="*/ 737 h 737"/>
                <a:gd name="T4" fmla="*/ 0 w 297"/>
                <a:gd name="T5" fmla="*/ 7 h 737"/>
                <a:gd name="T6" fmla="*/ 16 w 297"/>
                <a:gd name="T7" fmla="*/ 0 h 737"/>
                <a:gd name="T8" fmla="*/ 297 w 297"/>
                <a:gd name="T9" fmla="*/ 549 h 737"/>
                <a:gd name="T10" fmla="*/ 271 w 297"/>
                <a:gd name="T11" fmla="*/ 737 h 737"/>
              </a:gdLst>
              <a:ahLst/>
              <a:cxnLst>
                <a:cxn ang="0">
                  <a:pos x="T0" y="T1"/>
                </a:cxn>
                <a:cxn ang="0">
                  <a:pos x="T2" y="T3"/>
                </a:cxn>
                <a:cxn ang="0">
                  <a:pos x="T4" y="T5"/>
                </a:cxn>
                <a:cxn ang="0">
                  <a:pos x="T6" y="T7"/>
                </a:cxn>
                <a:cxn ang="0">
                  <a:pos x="T8" y="T9"/>
                </a:cxn>
                <a:cxn ang="0">
                  <a:pos x="T10" y="T11"/>
                </a:cxn>
              </a:cxnLst>
              <a:rect l="0" t="0" r="r" b="b"/>
              <a:pathLst>
                <a:path w="297" h="737">
                  <a:moveTo>
                    <a:pt x="271" y="737"/>
                  </a:moveTo>
                  <a:lnTo>
                    <a:pt x="271" y="737"/>
                  </a:lnTo>
                  <a:cubicBezTo>
                    <a:pt x="289" y="476"/>
                    <a:pt x="90" y="149"/>
                    <a:pt x="0" y="7"/>
                  </a:cubicBezTo>
                  <a:lnTo>
                    <a:pt x="16" y="0"/>
                  </a:lnTo>
                  <a:cubicBezTo>
                    <a:pt x="95" y="96"/>
                    <a:pt x="256" y="350"/>
                    <a:pt x="297" y="549"/>
                  </a:cubicBezTo>
                  <a:lnTo>
                    <a:pt x="271" y="737"/>
                  </a:ln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7" name="Freeform 11">
              <a:extLst>
                <a:ext uri="{FF2B5EF4-FFF2-40B4-BE49-F238E27FC236}">
                  <a16:creationId xmlns:a16="http://schemas.microsoft.com/office/drawing/2014/main" id="{90B90534-EE44-40B6-BA1F-DB62029691E4}"/>
                </a:ext>
              </a:extLst>
            </p:cNvPr>
            <p:cNvSpPr>
              <a:spLocks/>
            </p:cNvSpPr>
            <p:nvPr/>
          </p:nvSpPr>
          <p:spPr bwMode="auto">
            <a:xfrm>
              <a:off x="3246438" y="3348039"/>
              <a:ext cx="1136650" cy="2706688"/>
            </a:xfrm>
            <a:custGeom>
              <a:avLst/>
              <a:gdLst>
                <a:gd name="T0" fmla="*/ 1428 w 1428"/>
                <a:gd name="T1" fmla="*/ 20 h 3404"/>
                <a:gd name="T2" fmla="*/ 1428 w 1428"/>
                <a:gd name="T3" fmla="*/ 20 h 3404"/>
                <a:gd name="T4" fmla="*/ 1424 w 1428"/>
                <a:gd name="T5" fmla="*/ 0 h 3404"/>
                <a:gd name="T6" fmla="*/ 5 w 1428"/>
                <a:gd name="T7" fmla="*/ 2133 h 3404"/>
                <a:gd name="T8" fmla="*/ 27 w 1428"/>
                <a:gd name="T9" fmla="*/ 3404 h 3404"/>
                <a:gd name="T10" fmla="*/ 439 w 1428"/>
                <a:gd name="T11" fmla="*/ 3404 h 3404"/>
                <a:gd name="T12" fmla="*/ 1428 w 1428"/>
                <a:gd name="T13" fmla="*/ 20 h 3404"/>
              </a:gdLst>
              <a:ahLst/>
              <a:cxnLst>
                <a:cxn ang="0">
                  <a:pos x="T0" y="T1"/>
                </a:cxn>
                <a:cxn ang="0">
                  <a:pos x="T2" y="T3"/>
                </a:cxn>
                <a:cxn ang="0">
                  <a:pos x="T4" y="T5"/>
                </a:cxn>
                <a:cxn ang="0">
                  <a:pos x="T6" y="T7"/>
                </a:cxn>
                <a:cxn ang="0">
                  <a:pos x="T8" y="T9"/>
                </a:cxn>
                <a:cxn ang="0">
                  <a:pos x="T10" y="T11"/>
                </a:cxn>
                <a:cxn ang="0">
                  <a:pos x="T12" y="T13"/>
                </a:cxn>
              </a:cxnLst>
              <a:rect l="0" t="0" r="r" b="b"/>
              <a:pathLst>
                <a:path w="1428" h="3404">
                  <a:moveTo>
                    <a:pt x="1428" y="20"/>
                  </a:moveTo>
                  <a:lnTo>
                    <a:pt x="1428" y="20"/>
                  </a:lnTo>
                  <a:lnTo>
                    <a:pt x="1424" y="0"/>
                  </a:lnTo>
                  <a:cubicBezTo>
                    <a:pt x="689" y="317"/>
                    <a:pt x="108" y="609"/>
                    <a:pt x="5" y="2133"/>
                  </a:cubicBezTo>
                  <a:cubicBezTo>
                    <a:pt x="17" y="2509"/>
                    <a:pt x="4" y="2931"/>
                    <a:pt x="27" y="3404"/>
                  </a:cubicBezTo>
                  <a:lnTo>
                    <a:pt x="439" y="3404"/>
                  </a:lnTo>
                  <a:cubicBezTo>
                    <a:pt x="0" y="1015"/>
                    <a:pt x="391" y="555"/>
                    <a:pt x="1428" y="20"/>
                  </a:cubicBezTo>
                  <a:close/>
                </a:path>
              </a:pathLst>
            </a:custGeom>
            <a:solidFill>
              <a:srgbClr val="C0BFBD"/>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8" name="Freeform 12">
              <a:extLst>
                <a:ext uri="{FF2B5EF4-FFF2-40B4-BE49-F238E27FC236}">
                  <a16:creationId xmlns:a16="http://schemas.microsoft.com/office/drawing/2014/main" id="{3A4D578F-6368-4B8C-B270-1A841E96685D}"/>
                </a:ext>
              </a:extLst>
            </p:cNvPr>
            <p:cNvSpPr>
              <a:spLocks/>
            </p:cNvSpPr>
            <p:nvPr/>
          </p:nvSpPr>
          <p:spPr bwMode="auto">
            <a:xfrm>
              <a:off x="1901825" y="2254250"/>
              <a:ext cx="1276350" cy="3800475"/>
            </a:xfrm>
            <a:custGeom>
              <a:avLst/>
              <a:gdLst>
                <a:gd name="T0" fmla="*/ 1476 w 1605"/>
                <a:gd name="T1" fmla="*/ 2663 h 4779"/>
                <a:gd name="T2" fmla="*/ 1476 w 1605"/>
                <a:gd name="T3" fmla="*/ 2663 h 4779"/>
                <a:gd name="T4" fmla="*/ 11 w 1605"/>
                <a:gd name="T5" fmla="*/ 0 h 4779"/>
                <a:gd name="T6" fmla="*/ 0 w 1605"/>
                <a:gd name="T7" fmla="*/ 23 h 4779"/>
                <a:gd name="T8" fmla="*/ 1155 w 1605"/>
                <a:gd name="T9" fmla="*/ 4779 h 4779"/>
                <a:gd name="T10" fmla="*/ 1485 w 1605"/>
                <a:gd name="T11" fmla="*/ 4779 h 4779"/>
                <a:gd name="T12" fmla="*/ 1476 w 1605"/>
                <a:gd name="T13" fmla="*/ 2663 h 4779"/>
              </a:gdLst>
              <a:ahLst/>
              <a:cxnLst>
                <a:cxn ang="0">
                  <a:pos x="T0" y="T1"/>
                </a:cxn>
                <a:cxn ang="0">
                  <a:pos x="T2" y="T3"/>
                </a:cxn>
                <a:cxn ang="0">
                  <a:pos x="T4" y="T5"/>
                </a:cxn>
                <a:cxn ang="0">
                  <a:pos x="T6" y="T7"/>
                </a:cxn>
                <a:cxn ang="0">
                  <a:pos x="T8" y="T9"/>
                </a:cxn>
                <a:cxn ang="0">
                  <a:pos x="T10" y="T11"/>
                </a:cxn>
                <a:cxn ang="0">
                  <a:pos x="T12" y="T13"/>
                </a:cxn>
              </a:cxnLst>
              <a:rect l="0" t="0" r="r" b="b"/>
              <a:pathLst>
                <a:path w="1605" h="4779">
                  <a:moveTo>
                    <a:pt x="1476" y="2663"/>
                  </a:moveTo>
                  <a:lnTo>
                    <a:pt x="1476" y="2663"/>
                  </a:lnTo>
                  <a:cubicBezTo>
                    <a:pt x="1240" y="1368"/>
                    <a:pt x="634" y="584"/>
                    <a:pt x="11" y="0"/>
                  </a:cubicBezTo>
                  <a:lnTo>
                    <a:pt x="0" y="23"/>
                  </a:lnTo>
                  <a:cubicBezTo>
                    <a:pt x="796" y="759"/>
                    <a:pt x="1605" y="2256"/>
                    <a:pt x="1155" y="4779"/>
                  </a:cubicBezTo>
                  <a:lnTo>
                    <a:pt x="1485" y="4779"/>
                  </a:lnTo>
                  <a:cubicBezTo>
                    <a:pt x="1543" y="3622"/>
                    <a:pt x="1478" y="2686"/>
                    <a:pt x="1476" y="2663"/>
                  </a:cubicBezTo>
                  <a:close/>
                </a:path>
              </a:pathLst>
            </a:custGeom>
            <a:solidFill>
              <a:srgbClr val="BEBDBB"/>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29" name="Freeform 13">
              <a:extLst>
                <a:ext uri="{FF2B5EF4-FFF2-40B4-BE49-F238E27FC236}">
                  <a16:creationId xmlns:a16="http://schemas.microsoft.com/office/drawing/2014/main" id="{8BA8086F-D601-4F3E-8ADC-63B9377521B4}"/>
                </a:ext>
              </a:extLst>
            </p:cNvPr>
            <p:cNvSpPr>
              <a:spLocks/>
            </p:cNvSpPr>
            <p:nvPr/>
          </p:nvSpPr>
          <p:spPr bwMode="auto">
            <a:xfrm>
              <a:off x="1604963" y="3581401"/>
              <a:ext cx="1565274" cy="2474913"/>
            </a:xfrm>
            <a:custGeom>
              <a:avLst/>
              <a:gdLst>
                <a:gd name="T0" fmla="*/ 0 w 1968"/>
                <a:gd name="T1" fmla="*/ 0 h 3111"/>
                <a:gd name="T2" fmla="*/ 0 w 1968"/>
                <a:gd name="T3" fmla="*/ 0 h 3111"/>
                <a:gd name="T4" fmla="*/ 0 w 1968"/>
                <a:gd name="T5" fmla="*/ 19 h 3111"/>
                <a:gd name="T6" fmla="*/ 1200 w 1968"/>
                <a:gd name="T7" fmla="*/ 3111 h 3111"/>
                <a:gd name="T8" fmla="*/ 1564 w 1968"/>
                <a:gd name="T9" fmla="*/ 3111 h 3111"/>
                <a:gd name="T10" fmla="*/ 0 w 1968"/>
                <a:gd name="T11" fmla="*/ 0 h 3111"/>
              </a:gdLst>
              <a:ahLst/>
              <a:cxnLst>
                <a:cxn ang="0">
                  <a:pos x="T0" y="T1"/>
                </a:cxn>
                <a:cxn ang="0">
                  <a:pos x="T2" y="T3"/>
                </a:cxn>
                <a:cxn ang="0">
                  <a:pos x="T4" y="T5"/>
                </a:cxn>
                <a:cxn ang="0">
                  <a:pos x="T6" y="T7"/>
                </a:cxn>
                <a:cxn ang="0">
                  <a:pos x="T8" y="T9"/>
                </a:cxn>
                <a:cxn ang="0">
                  <a:pos x="T10" y="T11"/>
                </a:cxn>
              </a:cxnLst>
              <a:rect l="0" t="0" r="r" b="b"/>
              <a:pathLst>
                <a:path w="1968" h="3111">
                  <a:moveTo>
                    <a:pt x="0" y="0"/>
                  </a:moveTo>
                  <a:lnTo>
                    <a:pt x="0" y="0"/>
                  </a:lnTo>
                  <a:lnTo>
                    <a:pt x="0" y="19"/>
                  </a:lnTo>
                  <a:cubicBezTo>
                    <a:pt x="1295" y="108"/>
                    <a:pt x="1861" y="645"/>
                    <a:pt x="1200" y="3111"/>
                  </a:cubicBezTo>
                  <a:lnTo>
                    <a:pt x="1564" y="3111"/>
                  </a:lnTo>
                  <a:cubicBezTo>
                    <a:pt x="1968" y="558"/>
                    <a:pt x="1356" y="27"/>
                    <a:pt x="0" y="0"/>
                  </a:cubicBezTo>
                  <a:close/>
                </a:path>
              </a:pathLst>
            </a:custGeom>
            <a:solidFill>
              <a:srgbClr val="A1A1A0"/>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grpSp>
      <p:sp>
        <p:nvSpPr>
          <p:cNvPr id="136" name="Freeform 12">
            <a:extLst>
              <a:ext uri="{FF2B5EF4-FFF2-40B4-BE49-F238E27FC236}">
                <a16:creationId xmlns:a16="http://schemas.microsoft.com/office/drawing/2014/main" id="{AEB30B9E-A591-4488-AC84-C543E63891A8}"/>
              </a:ext>
            </a:extLst>
          </p:cNvPr>
          <p:cNvSpPr/>
          <p:nvPr/>
        </p:nvSpPr>
        <p:spPr bwMode="black">
          <a:xfrm flipH="1">
            <a:off x="7085063" y="3008639"/>
            <a:ext cx="763164" cy="33207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97AEA0"/>
            </a:solidFill>
            <a:prstDash val="solid"/>
            <a:tailEnd type="oval" w="med" len="med"/>
          </a:ln>
          <a:effectLst/>
        </p:spPr>
        <p:txBody>
          <a:bodyPr rtlCol="0" anchor="ctr" anchorCtr="0"/>
          <a:lstStyle/>
          <a:p>
            <a:pPr algn="ctr" defTabSz="1219140">
              <a:defRPr/>
            </a:pPr>
            <a:endParaRPr lang="en-US" sz="1600" kern="0" dirty="0">
              <a:solidFill>
                <a:srgbClr val="000000"/>
              </a:solidFill>
              <a:latin typeface="Open Sans Light"/>
              <a:ea typeface="ＭＳ Ｐゴシック"/>
            </a:endParaRPr>
          </a:p>
        </p:txBody>
      </p:sp>
      <p:sp>
        <p:nvSpPr>
          <p:cNvPr id="137" name="Freeform 13">
            <a:extLst>
              <a:ext uri="{FF2B5EF4-FFF2-40B4-BE49-F238E27FC236}">
                <a16:creationId xmlns:a16="http://schemas.microsoft.com/office/drawing/2014/main" id="{F1B9593F-0B49-490F-8D2A-571F40E93486}"/>
              </a:ext>
            </a:extLst>
          </p:cNvPr>
          <p:cNvSpPr/>
          <p:nvPr/>
        </p:nvSpPr>
        <p:spPr bwMode="black">
          <a:xfrm flipH="1" flipV="1">
            <a:off x="7085063" y="5238284"/>
            <a:ext cx="763164" cy="306603"/>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387390"/>
            </a:solidFill>
            <a:prstDash val="solid"/>
            <a:tailEnd type="oval" w="med" len="med"/>
          </a:ln>
          <a:effectLst/>
        </p:spPr>
        <p:txBody>
          <a:bodyPr rtlCol="0" anchor="ctr" anchorCtr="0"/>
          <a:lstStyle/>
          <a:p>
            <a:pPr algn="ctr" defTabSz="1219140">
              <a:defRPr/>
            </a:pPr>
            <a:endParaRPr lang="en-US" sz="1600" kern="0" dirty="0">
              <a:solidFill>
                <a:srgbClr val="000000"/>
              </a:solidFill>
              <a:latin typeface="Open Sans Light"/>
              <a:ea typeface="ＭＳ Ｐゴシック"/>
            </a:endParaRPr>
          </a:p>
        </p:txBody>
      </p:sp>
      <p:cxnSp>
        <p:nvCxnSpPr>
          <p:cNvPr id="138" name="Straight Connector 14">
            <a:extLst>
              <a:ext uri="{FF2B5EF4-FFF2-40B4-BE49-F238E27FC236}">
                <a16:creationId xmlns:a16="http://schemas.microsoft.com/office/drawing/2014/main" id="{0CC66F9A-EBD4-4286-8EC3-0D1773DBC897}"/>
              </a:ext>
            </a:extLst>
          </p:cNvPr>
          <p:cNvCxnSpPr>
            <a:stCxn id="146" idx="2"/>
          </p:cNvCxnSpPr>
          <p:nvPr/>
        </p:nvCxnSpPr>
        <p:spPr bwMode="black">
          <a:xfrm flipH="1">
            <a:off x="7478949" y="4310431"/>
            <a:ext cx="545359" cy="0"/>
          </a:xfrm>
          <a:prstGeom prst="line">
            <a:avLst/>
          </a:prstGeom>
          <a:noFill/>
          <a:ln w="12700" cap="flat" cmpd="sng" algn="ctr">
            <a:solidFill>
              <a:srgbClr val="5C818A"/>
            </a:solidFill>
            <a:prstDash val="solid"/>
            <a:tailEnd type="oval" w="med" len="med"/>
          </a:ln>
          <a:effectLst/>
        </p:spPr>
      </p:cxnSp>
      <p:sp>
        <p:nvSpPr>
          <p:cNvPr id="142" name="Freeform 19">
            <a:extLst>
              <a:ext uri="{FF2B5EF4-FFF2-40B4-BE49-F238E27FC236}">
                <a16:creationId xmlns:a16="http://schemas.microsoft.com/office/drawing/2014/main" id="{62CBE3EA-F8D5-459C-BC9C-281B4EF2087C}"/>
              </a:ext>
            </a:extLst>
          </p:cNvPr>
          <p:cNvSpPr/>
          <p:nvPr/>
        </p:nvSpPr>
        <p:spPr bwMode="black">
          <a:xfrm>
            <a:off x="4301421" y="3008639"/>
            <a:ext cx="763164" cy="33207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97AEA0"/>
            </a:solidFill>
            <a:prstDash val="solid"/>
            <a:tailEnd type="oval" w="med" len="med"/>
          </a:ln>
          <a:effectLst/>
        </p:spPr>
        <p:txBody>
          <a:bodyPr rtlCol="0" anchor="ctr" anchorCtr="0"/>
          <a:lstStyle/>
          <a:p>
            <a:pPr algn="ctr" defTabSz="1219140">
              <a:defRPr/>
            </a:pPr>
            <a:endParaRPr lang="en-US" sz="1600" kern="0" dirty="0">
              <a:solidFill>
                <a:srgbClr val="000000"/>
              </a:solidFill>
              <a:latin typeface="Open Sans Light"/>
              <a:ea typeface="ＭＳ Ｐゴシック"/>
            </a:endParaRPr>
          </a:p>
        </p:txBody>
      </p:sp>
      <p:sp>
        <p:nvSpPr>
          <p:cNvPr id="143" name="Freeform 20">
            <a:extLst>
              <a:ext uri="{FF2B5EF4-FFF2-40B4-BE49-F238E27FC236}">
                <a16:creationId xmlns:a16="http://schemas.microsoft.com/office/drawing/2014/main" id="{FE99649D-B780-43B1-816C-079FA0560A76}"/>
              </a:ext>
            </a:extLst>
          </p:cNvPr>
          <p:cNvSpPr/>
          <p:nvPr/>
        </p:nvSpPr>
        <p:spPr bwMode="black">
          <a:xfrm flipV="1">
            <a:off x="4301421" y="5238284"/>
            <a:ext cx="763164" cy="306603"/>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387390"/>
            </a:solidFill>
            <a:prstDash val="solid"/>
            <a:tailEnd type="oval" w="med" len="med"/>
          </a:ln>
          <a:effectLst/>
        </p:spPr>
        <p:txBody>
          <a:bodyPr rtlCol="0" anchor="ctr" anchorCtr="0"/>
          <a:lstStyle/>
          <a:p>
            <a:pPr algn="ctr" defTabSz="1219140">
              <a:defRPr/>
            </a:pPr>
            <a:endParaRPr lang="en-US" sz="1600" kern="0" dirty="0">
              <a:solidFill>
                <a:srgbClr val="000000"/>
              </a:solidFill>
              <a:latin typeface="Open Sans Light"/>
              <a:ea typeface="ＭＳ Ｐゴシック"/>
            </a:endParaRPr>
          </a:p>
        </p:txBody>
      </p:sp>
      <p:cxnSp>
        <p:nvCxnSpPr>
          <p:cNvPr id="144" name="Straight Connector 21">
            <a:extLst>
              <a:ext uri="{FF2B5EF4-FFF2-40B4-BE49-F238E27FC236}">
                <a16:creationId xmlns:a16="http://schemas.microsoft.com/office/drawing/2014/main" id="{7E88B905-7166-4090-99B2-5E7D5CD854E1}"/>
              </a:ext>
            </a:extLst>
          </p:cNvPr>
          <p:cNvCxnSpPr>
            <a:stCxn id="149" idx="6"/>
          </p:cNvCxnSpPr>
          <p:nvPr/>
        </p:nvCxnSpPr>
        <p:spPr bwMode="black">
          <a:xfrm>
            <a:off x="4180721" y="4310431"/>
            <a:ext cx="509031" cy="0"/>
          </a:xfrm>
          <a:prstGeom prst="line">
            <a:avLst/>
          </a:prstGeom>
          <a:noFill/>
          <a:ln w="12700" cap="flat" cmpd="sng" algn="ctr">
            <a:solidFill>
              <a:srgbClr val="5C818A"/>
            </a:solidFill>
            <a:prstDash val="solid"/>
            <a:tailEnd type="oval" w="med" len="med"/>
          </a:ln>
          <a:effectLst/>
        </p:spPr>
      </p:cxnSp>
      <p:sp>
        <p:nvSpPr>
          <p:cNvPr id="145" name="Oval 15">
            <a:extLst>
              <a:ext uri="{FF2B5EF4-FFF2-40B4-BE49-F238E27FC236}">
                <a16:creationId xmlns:a16="http://schemas.microsoft.com/office/drawing/2014/main" id="{668C0709-CB49-46B5-94C1-CB860FD97181}"/>
              </a:ext>
            </a:extLst>
          </p:cNvPr>
          <p:cNvSpPr/>
          <p:nvPr/>
        </p:nvSpPr>
        <p:spPr>
          <a:xfrm>
            <a:off x="7848685" y="2671599"/>
            <a:ext cx="667796" cy="667796"/>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46" name="Oval 22">
            <a:extLst>
              <a:ext uri="{FF2B5EF4-FFF2-40B4-BE49-F238E27FC236}">
                <a16:creationId xmlns:a16="http://schemas.microsoft.com/office/drawing/2014/main" id="{BA464151-88AF-49DA-9707-75EB9FA3DE8F}"/>
              </a:ext>
            </a:extLst>
          </p:cNvPr>
          <p:cNvSpPr/>
          <p:nvPr/>
        </p:nvSpPr>
        <p:spPr>
          <a:xfrm>
            <a:off x="8024307" y="3976535"/>
            <a:ext cx="667796" cy="667796"/>
          </a:xfrm>
          <a:prstGeom prst="ellipse">
            <a:avLst/>
          </a:prstGeom>
          <a:solidFill>
            <a:srgbClr val="5C81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47" name="Oval 23">
            <a:extLst>
              <a:ext uri="{FF2B5EF4-FFF2-40B4-BE49-F238E27FC236}">
                <a16:creationId xmlns:a16="http://schemas.microsoft.com/office/drawing/2014/main" id="{4B1C5267-57C0-436F-BE8B-0708301124AB}"/>
              </a:ext>
            </a:extLst>
          </p:cNvPr>
          <p:cNvSpPr/>
          <p:nvPr/>
        </p:nvSpPr>
        <p:spPr>
          <a:xfrm>
            <a:off x="7840003" y="5212919"/>
            <a:ext cx="667796" cy="667796"/>
          </a:xfrm>
          <a:prstGeom prst="ellipse">
            <a:avLst/>
          </a:prstGeom>
          <a:solidFill>
            <a:srgbClr val="38739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48" name="Oval 24">
            <a:extLst>
              <a:ext uri="{FF2B5EF4-FFF2-40B4-BE49-F238E27FC236}">
                <a16:creationId xmlns:a16="http://schemas.microsoft.com/office/drawing/2014/main" id="{AE7D4917-59D9-4F4B-87DE-46F2CA0351C7}"/>
              </a:ext>
            </a:extLst>
          </p:cNvPr>
          <p:cNvSpPr/>
          <p:nvPr/>
        </p:nvSpPr>
        <p:spPr>
          <a:xfrm>
            <a:off x="3661135" y="2671599"/>
            <a:ext cx="667796" cy="667796"/>
          </a:xfrm>
          <a:prstGeom prst="ellipse">
            <a:avLst/>
          </a:prstGeom>
          <a:solidFill>
            <a:srgbClr val="97AEA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49" name="Oval 25">
            <a:extLst>
              <a:ext uri="{FF2B5EF4-FFF2-40B4-BE49-F238E27FC236}">
                <a16:creationId xmlns:a16="http://schemas.microsoft.com/office/drawing/2014/main" id="{1CED2BFA-4BE0-4320-A785-0FF23104CF9B}"/>
              </a:ext>
            </a:extLst>
          </p:cNvPr>
          <p:cNvSpPr/>
          <p:nvPr/>
        </p:nvSpPr>
        <p:spPr>
          <a:xfrm>
            <a:off x="3512923" y="3976535"/>
            <a:ext cx="667796" cy="667796"/>
          </a:xfrm>
          <a:prstGeom prst="ellipse">
            <a:avLst/>
          </a:prstGeom>
          <a:solidFill>
            <a:srgbClr val="5C818A"/>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50" name="Oval 26">
            <a:extLst>
              <a:ext uri="{FF2B5EF4-FFF2-40B4-BE49-F238E27FC236}">
                <a16:creationId xmlns:a16="http://schemas.microsoft.com/office/drawing/2014/main" id="{5CC956B6-633B-4864-8120-DB4E9E5CEE94}"/>
              </a:ext>
            </a:extLst>
          </p:cNvPr>
          <p:cNvSpPr/>
          <p:nvPr/>
        </p:nvSpPr>
        <p:spPr>
          <a:xfrm>
            <a:off x="3652454" y="5212919"/>
            <a:ext cx="667796" cy="667796"/>
          </a:xfrm>
          <a:prstGeom prst="ellipse">
            <a:avLst/>
          </a:prstGeom>
          <a:solidFill>
            <a:srgbClr val="387390"/>
          </a:solidFill>
          <a:ln w="9525" cap="flat" cmpd="sng" algn="ctr">
            <a:noFill/>
            <a:prstDash val="solid"/>
          </a:ln>
          <a:effectLst/>
        </p:spPr>
        <p:txBody>
          <a:bodyPr rtlCol="0" anchor="ctr"/>
          <a:lstStyle/>
          <a:p>
            <a:pPr algn="ctr" defTabSz="1219140">
              <a:defRPr/>
            </a:pPr>
            <a:endParaRPr lang="en-US" kern="0" dirty="0">
              <a:solidFill>
                <a:srgbClr val="000000"/>
              </a:solidFill>
              <a:latin typeface="Open Sans Light"/>
              <a:ea typeface="ＭＳ Ｐゴシック"/>
            </a:endParaRPr>
          </a:p>
        </p:txBody>
      </p:sp>
      <p:sp>
        <p:nvSpPr>
          <p:cNvPr id="154" name="Freeform 13">
            <a:extLst>
              <a:ext uri="{FF2B5EF4-FFF2-40B4-BE49-F238E27FC236}">
                <a16:creationId xmlns:a16="http://schemas.microsoft.com/office/drawing/2014/main" id="{3F0825BB-17D2-4864-951A-D665AEF2E12D}"/>
              </a:ext>
            </a:extLst>
          </p:cNvPr>
          <p:cNvSpPr>
            <a:spLocks noEditPoints="1"/>
          </p:cNvSpPr>
          <p:nvPr/>
        </p:nvSpPr>
        <p:spPr bwMode="auto">
          <a:xfrm>
            <a:off x="3827424" y="5391586"/>
            <a:ext cx="317861" cy="310469"/>
          </a:xfrm>
          <a:custGeom>
            <a:avLst/>
            <a:gdLst>
              <a:gd name="T0" fmla="*/ 153 w 169"/>
              <a:gd name="T1" fmla="*/ 144 h 165"/>
              <a:gd name="T2" fmla="*/ 134 w 169"/>
              <a:gd name="T3" fmla="*/ 144 h 165"/>
              <a:gd name="T4" fmla="*/ 144 w 169"/>
              <a:gd name="T5" fmla="*/ 139 h 165"/>
              <a:gd name="T6" fmla="*/ 144 w 169"/>
              <a:gd name="T7" fmla="*/ 149 h 165"/>
              <a:gd name="T8" fmla="*/ 144 w 169"/>
              <a:gd name="T9" fmla="*/ 139 h 165"/>
              <a:gd name="T10" fmla="*/ 168 w 169"/>
              <a:gd name="T11" fmla="*/ 49 h 165"/>
              <a:gd name="T12" fmla="*/ 143 w 169"/>
              <a:gd name="T13" fmla="*/ 0 h 165"/>
              <a:gd name="T14" fmla="*/ 24 w 169"/>
              <a:gd name="T15" fmla="*/ 2 h 165"/>
              <a:gd name="T16" fmla="*/ 0 w 169"/>
              <a:gd name="T17" fmla="*/ 49 h 165"/>
              <a:gd name="T18" fmla="*/ 0 w 169"/>
              <a:gd name="T19" fmla="*/ 163 h 165"/>
              <a:gd name="T20" fmla="*/ 166 w 169"/>
              <a:gd name="T21" fmla="*/ 165 h 165"/>
              <a:gd name="T22" fmla="*/ 169 w 169"/>
              <a:gd name="T23" fmla="*/ 50 h 165"/>
              <a:gd name="T24" fmla="*/ 27 w 169"/>
              <a:gd name="T25" fmla="*/ 5 h 165"/>
              <a:gd name="T26" fmla="*/ 163 w 169"/>
              <a:gd name="T27" fmla="*/ 48 h 165"/>
              <a:gd name="T28" fmla="*/ 27 w 169"/>
              <a:gd name="T29" fmla="*/ 5 h 165"/>
              <a:gd name="T30" fmla="*/ 5 w 169"/>
              <a:gd name="T31" fmla="*/ 160 h 165"/>
              <a:gd name="T32" fmla="*/ 164 w 169"/>
              <a:gd name="T33" fmla="*/ 127 h 165"/>
              <a:gd name="T34" fmla="*/ 164 w 169"/>
              <a:gd name="T35" fmla="*/ 123 h 165"/>
              <a:gd name="T36" fmla="*/ 5 w 169"/>
              <a:gd name="T37" fmla="*/ 90 h 165"/>
              <a:gd name="T38" fmla="*/ 164 w 169"/>
              <a:gd name="T39" fmla="*/ 123 h 165"/>
              <a:gd name="T40" fmla="*/ 5 w 169"/>
              <a:gd name="T41" fmla="*/ 85 h 165"/>
              <a:gd name="T42" fmla="*/ 164 w 169"/>
              <a:gd name="T43" fmla="*/ 53 h 165"/>
              <a:gd name="T44" fmla="*/ 122 w 169"/>
              <a:gd name="T45" fmla="*/ 79 h 165"/>
              <a:gd name="T46" fmla="*/ 122 w 169"/>
              <a:gd name="T47" fmla="*/ 59 h 165"/>
              <a:gd name="T48" fmla="*/ 122 w 169"/>
              <a:gd name="T49" fmla="*/ 79 h 165"/>
              <a:gd name="T50" fmla="*/ 127 w 169"/>
              <a:gd name="T51" fmla="*/ 69 h 165"/>
              <a:gd name="T52" fmla="*/ 117 w 169"/>
              <a:gd name="T53" fmla="*/ 69 h 165"/>
              <a:gd name="T54" fmla="*/ 144 w 169"/>
              <a:gd name="T55" fmla="*/ 79 h 165"/>
              <a:gd name="T56" fmla="*/ 144 w 169"/>
              <a:gd name="T57" fmla="*/ 59 h 165"/>
              <a:gd name="T58" fmla="*/ 144 w 169"/>
              <a:gd name="T59" fmla="*/ 79 h 165"/>
              <a:gd name="T60" fmla="*/ 149 w 169"/>
              <a:gd name="T61" fmla="*/ 69 h 165"/>
              <a:gd name="T62" fmla="*/ 139 w 169"/>
              <a:gd name="T63" fmla="*/ 69 h 165"/>
              <a:gd name="T64" fmla="*/ 122 w 169"/>
              <a:gd name="T65" fmla="*/ 116 h 165"/>
              <a:gd name="T66" fmla="*/ 122 w 169"/>
              <a:gd name="T67" fmla="*/ 97 h 165"/>
              <a:gd name="T68" fmla="*/ 122 w 169"/>
              <a:gd name="T69" fmla="*/ 116 h 165"/>
              <a:gd name="T70" fmla="*/ 127 w 169"/>
              <a:gd name="T71" fmla="*/ 106 h 165"/>
              <a:gd name="T72" fmla="*/ 117 w 169"/>
              <a:gd name="T73" fmla="*/ 106 h 165"/>
              <a:gd name="T74" fmla="*/ 122 w 169"/>
              <a:gd name="T75" fmla="*/ 154 h 165"/>
              <a:gd name="T76" fmla="*/ 122 w 169"/>
              <a:gd name="T77" fmla="*/ 134 h 165"/>
              <a:gd name="T78" fmla="*/ 122 w 169"/>
              <a:gd name="T79" fmla="*/ 154 h 165"/>
              <a:gd name="T80" fmla="*/ 127 w 169"/>
              <a:gd name="T81" fmla="*/ 144 h 165"/>
              <a:gd name="T82" fmla="*/ 117 w 169"/>
              <a:gd name="T83" fmla="*/ 144 h 165"/>
              <a:gd name="T84" fmla="*/ 144 w 169"/>
              <a:gd name="T85" fmla="*/ 116 h 165"/>
              <a:gd name="T86" fmla="*/ 144 w 169"/>
              <a:gd name="T87" fmla="*/ 97 h 165"/>
              <a:gd name="T88" fmla="*/ 144 w 169"/>
              <a:gd name="T89" fmla="*/ 116 h 165"/>
              <a:gd name="T90" fmla="*/ 149 w 169"/>
              <a:gd name="T91" fmla="*/ 106 h 165"/>
              <a:gd name="T92" fmla="*/ 139 w 169"/>
              <a:gd name="T93"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65">
                <a:moveTo>
                  <a:pt x="144" y="154"/>
                </a:moveTo>
                <a:cubicBezTo>
                  <a:pt x="149" y="154"/>
                  <a:pt x="153" y="149"/>
                  <a:pt x="153" y="144"/>
                </a:cubicBezTo>
                <a:cubicBezTo>
                  <a:pt x="153" y="139"/>
                  <a:pt x="149" y="134"/>
                  <a:pt x="144" y="134"/>
                </a:cubicBezTo>
                <a:cubicBezTo>
                  <a:pt x="138" y="134"/>
                  <a:pt x="134" y="139"/>
                  <a:pt x="134" y="144"/>
                </a:cubicBezTo>
                <a:cubicBezTo>
                  <a:pt x="134" y="149"/>
                  <a:pt x="138" y="154"/>
                  <a:pt x="144" y="154"/>
                </a:cubicBezTo>
                <a:close/>
                <a:moveTo>
                  <a:pt x="144" y="139"/>
                </a:moveTo>
                <a:cubicBezTo>
                  <a:pt x="146" y="139"/>
                  <a:pt x="149" y="141"/>
                  <a:pt x="149" y="144"/>
                </a:cubicBezTo>
                <a:cubicBezTo>
                  <a:pt x="149" y="147"/>
                  <a:pt x="146" y="149"/>
                  <a:pt x="144" y="149"/>
                </a:cubicBezTo>
                <a:cubicBezTo>
                  <a:pt x="141" y="149"/>
                  <a:pt x="139" y="147"/>
                  <a:pt x="139" y="144"/>
                </a:cubicBezTo>
                <a:cubicBezTo>
                  <a:pt x="139" y="141"/>
                  <a:pt x="141" y="139"/>
                  <a:pt x="144" y="139"/>
                </a:cubicBezTo>
                <a:close/>
                <a:moveTo>
                  <a:pt x="168" y="49"/>
                </a:moveTo>
                <a:cubicBezTo>
                  <a:pt x="168" y="49"/>
                  <a:pt x="168" y="49"/>
                  <a:pt x="168" y="49"/>
                </a:cubicBezTo>
                <a:cubicBezTo>
                  <a:pt x="145" y="2"/>
                  <a:pt x="145" y="2"/>
                  <a:pt x="145" y="2"/>
                </a:cubicBezTo>
                <a:cubicBezTo>
                  <a:pt x="145" y="1"/>
                  <a:pt x="144" y="0"/>
                  <a:pt x="143" y="0"/>
                </a:cubicBezTo>
                <a:cubicBezTo>
                  <a:pt x="26" y="0"/>
                  <a:pt x="26" y="0"/>
                  <a:pt x="26" y="0"/>
                </a:cubicBezTo>
                <a:cubicBezTo>
                  <a:pt x="25" y="0"/>
                  <a:pt x="24" y="1"/>
                  <a:pt x="24" y="2"/>
                </a:cubicBezTo>
                <a:cubicBezTo>
                  <a:pt x="0" y="49"/>
                  <a:pt x="0" y="49"/>
                  <a:pt x="0" y="49"/>
                </a:cubicBezTo>
                <a:cubicBezTo>
                  <a:pt x="0" y="49"/>
                  <a:pt x="0" y="49"/>
                  <a:pt x="0" y="49"/>
                </a:cubicBezTo>
                <a:cubicBezTo>
                  <a:pt x="0" y="50"/>
                  <a:pt x="0" y="50"/>
                  <a:pt x="0" y="50"/>
                </a:cubicBezTo>
                <a:cubicBezTo>
                  <a:pt x="0" y="163"/>
                  <a:pt x="0" y="163"/>
                  <a:pt x="0" y="163"/>
                </a:cubicBezTo>
                <a:cubicBezTo>
                  <a:pt x="0" y="164"/>
                  <a:pt x="1" y="165"/>
                  <a:pt x="2" y="165"/>
                </a:cubicBezTo>
                <a:cubicBezTo>
                  <a:pt x="166" y="165"/>
                  <a:pt x="166" y="165"/>
                  <a:pt x="166" y="165"/>
                </a:cubicBezTo>
                <a:cubicBezTo>
                  <a:pt x="168" y="165"/>
                  <a:pt x="169" y="164"/>
                  <a:pt x="169" y="163"/>
                </a:cubicBezTo>
                <a:cubicBezTo>
                  <a:pt x="169" y="50"/>
                  <a:pt x="169" y="50"/>
                  <a:pt x="169" y="50"/>
                </a:cubicBezTo>
                <a:cubicBezTo>
                  <a:pt x="169" y="50"/>
                  <a:pt x="169" y="50"/>
                  <a:pt x="168" y="49"/>
                </a:cubicBezTo>
                <a:close/>
                <a:moveTo>
                  <a:pt x="27" y="5"/>
                </a:moveTo>
                <a:cubicBezTo>
                  <a:pt x="141" y="5"/>
                  <a:pt x="141" y="5"/>
                  <a:pt x="141" y="5"/>
                </a:cubicBezTo>
                <a:cubicBezTo>
                  <a:pt x="163" y="48"/>
                  <a:pt x="163" y="48"/>
                  <a:pt x="163" y="48"/>
                </a:cubicBezTo>
                <a:cubicBezTo>
                  <a:pt x="6" y="48"/>
                  <a:pt x="6" y="48"/>
                  <a:pt x="6" y="48"/>
                </a:cubicBezTo>
                <a:lnTo>
                  <a:pt x="27" y="5"/>
                </a:lnTo>
                <a:close/>
                <a:moveTo>
                  <a:pt x="164" y="160"/>
                </a:moveTo>
                <a:cubicBezTo>
                  <a:pt x="5" y="160"/>
                  <a:pt x="5" y="160"/>
                  <a:pt x="5" y="160"/>
                </a:cubicBezTo>
                <a:cubicBezTo>
                  <a:pt x="5" y="127"/>
                  <a:pt x="5" y="127"/>
                  <a:pt x="5" y="127"/>
                </a:cubicBezTo>
                <a:cubicBezTo>
                  <a:pt x="164" y="127"/>
                  <a:pt x="164" y="127"/>
                  <a:pt x="164" y="127"/>
                </a:cubicBezTo>
                <a:lnTo>
                  <a:pt x="164" y="160"/>
                </a:lnTo>
                <a:close/>
                <a:moveTo>
                  <a:pt x="164" y="123"/>
                </a:moveTo>
                <a:cubicBezTo>
                  <a:pt x="5" y="123"/>
                  <a:pt x="5" y="123"/>
                  <a:pt x="5" y="123"/>
                </a:cubicBezTo>
                <a:cubicBezTo>
                  <a:pt x="5" y="90"/>
                  <a:pt x="5" y="90"/>
                  <a:pt x="5" y="90"/>
                </a:cubicBezTo>
                <a:cubicBezTo>
                  <a:pt x="164" y="90"/>
                  <a:pt x="164" y="90"/>
                  <a:pt x="164" y="90"/>
                </a:cubicBezTo>
                <a:lnTo>
                  <a:pt x="164" y="123"/>
                </a:lnTo>
                <a:close/>
                <a:moveTo>
                  <a:pt x="164" y="85"/>
                </a:moveTo>
                <a:cubicBezTo>
                  <a:pt x="5" y="85"/>
                  <a:pt x="5" y="85"/>
                  <a:pt x="5" y="85"/>
                </a:cubicBezTo>
                <a:cubicBezTo>
                  <a:pt x="5" y="53"/>
                  <a:pt x="5" y="53"/>
                  <a:pt x="5" y="53"/>
                </a:cubicBezTo>
                <a:cubicBezTo>
                  <a:pt x="164" y="53"/>
                  <a:pt x="164" y="53"/>
                  <a:pt x="164" y="53"/>
                </a:cubicBezTo>
                <a:lnTo>
                  <a:pt x="164" y="85"/>
                </a:lnTo>
                <a:close/>
                <a:moveTo>
                  <a:pt x="122" y="79"/>
                </a:moveTo>
                <a:cubicBezTo>
                  <a:pt x="127" y="79"/>
                  <a:pt x="131" y="74"/>
                  <a:pt x="131" y="69"/>
                </a:cubicBezTo>
                <a:cubicBezTo>
                  <a:pt x="131" y="64"/>
                  <a:pt x="127" y="59"/>
                  <a:pt x="122" y="59"/>
                </a:cubicBezTo>
                <a:cubicBezTo>
                  <a:pt x="116" y="59"/>
                  <a:pt x="112" y="64"/>
                  <a:pt x="112" y="69"/>
                </a:cubicBezTo>
                <a:cubicBezTo>
                  <a:pt x="112" y="74"/>
                  <a:pt x="116" y="79"/>
                  <a:pt x="122" y="79"/>
                </a:cubicBezTo>
                <a:close/>
                <a:moveTo>
                  <a:pt x="122" y="64"/>
                </a:moveTo>
                <a:cubicBezTo>
                  <a:pt x="125" y="64"/>
                  <a:pt x="127" y="66"/>
                  <a:pt x="127" y="69"/>
                </a:cubicBezTo>
                <a:cubicBezTo>
                  <a:pt x="127" y="72"/>
                  <a:pt x="125" y="74"/>
                  <a:pt x="122" y="74"/>
                </a:cubicBezTo>
                <a:cubicBezTo>
                  <a:pt x="119" y="74"/>
                  <a:pt x="117" y="72"/>
                  <a:pt x="117" y="69"/>
                </a:cubicBezTo>
                <a:cubicBezTo>
                  <a:pt x="117" y="66"/>
                  <a:pt x="119" y="64"/>
                  <a:pt x="122" y="64"/>
                </a:cubicBezTo>
                <a:close/>
                <a:moveTo>
                  <a:pt x="144" y="79"/>
                </a:moveTo>
                <a:cubicBezTo>
                  <a:pt x="149" y="79"/>
                  <a:pt x="153" y="74"/>
                  <a:pt x="153" y="69"/>
                </a:cubicBezTo>
                <a:cubicBezTo>
                  <a:pt x="153" y="64"/>
                  <a:pt x="149" y="59"/>
                  <a:pt x="144" y="59"/>
                </a:cubicBezTo>
                <a:cubicBezTo>
                  <a:pt x="138" y="59"/>
                  <a:pt x="134" y="64"/>
                  <a:pt x="134" y="69"/>
                </a:cubicBezTo>
                <a:cubicBezTo>
                  <a:pt x="134" y="74"/>
                  <a:pt x="138" y="79"/>
                  <a:pt x="144" y="79"/>
                </a:cubicBezTo>
                <a:close/>
                <a:moveTo>
                  <a:pt x="144" y="64"/>
                </a:moveTo>
                <a:cubicBezTo>
                  <a:pt x="146" y="64"/>
                  <a:pt x="149" y="66"/>
                  <a:pt x="149" y="69"/>
                </a:cubicBezTo>
                <a:cubicBezTo>
                  <a:pt x="149" y="72"/>
                  <a:pt x="146" y="74"/>
                  <a:pt x="144" y="74"/>
                </a:cubicBezTo>
                <a:cubicBezTo>
                  <a:pt x="141" y="74"/>
                  <a:pt x="139" y="72"/>
                  <a:pt x="139" y="69"/>
                </a:cubicBezTo>
                <a:cubicBezTo>
                  <a:pt x="139" y="66"/>
                  <a:pt x="141" y="64"/>
                  <a:pt x="144" y="64"/>
                </a:cubicBezTo>
                <a:close/>
                <a:moveTo>
                  <a:pt x="122" y="116"/>
                </a:moveTo>
                <a:cubicBezTo>
                  <a:pt x="127" y="116"/>
                  <a:pt x="131" y="112"/>
                  <a:pt x="131" y="106"/>
                </a:cubicBezTo>
                <a:cubicBezTo>
                  <a:pt x="131" y="101"/>
                  <a:pt x="127" y="97"/>
                  <a:pt x="122" y="97"/>
                </a:cubicBezTo>
                <a:cubicBezTo>
                  <a:pt x="116" y="97"/>
                  <a:pt x="112" y="101"/>
                  <a:pt x="112" y="106"/>
                </a:cubicBezTo>
                <a:cubicBezTo>
                  <a:pt x="112" y="112"/>
                  <a:pt x="116" y="116"/>
                  <a:pt x="122" y="116"/>
                </a:cubicBezTo>
                <a:close/>
                <a:moveTo>
                  <a:pt x="122" y="101"/>
                </a:moveTo>
                <a:cubicBezTo>
                  <a:pt x="125" y="101"/>
                  <a:pt x="127" y="104"/>
                  <a:pt x="127" y="106"/>
                </a:cubicBezTo>
                <a:cubicBezTo>
                  <a:pt x="127" y="109"/>
                  <a:pt x="125" y="111"/>
                  <a:pt x="122" y="111"/>
                </a:cubicBezTo>
                <a:cubicBezTo>
                  <a:pt x="119" y="111"/>
                  <a:pt x="117" y="109"/>
                  <a:pt x="117" y="106"/>
                </a:cubicBezTo>
                <a:cubicBezTo>
                  <a:pt x="117" y="104"/>
                  <a:pt x="119" y="101"/>
                  <a:pt x="122" y="101"/>
                </a:cubicBezTo>
                <a:close/>
                <a:moveTo>
                  <a:pt x="122" y="154"/>
                </a:moveTo>
                <a:cubicBezTo>
                  <a:pt x="127" y="154"/>
                  <a:pt x="131" y="149"/>
                  <a:pt x="131" y="144"/>
                </a:cubicBezTo>
                <a:cubicBezTo>
                  <a:pt x="131" y="139"/>
                  <a:pt x="127" y="134"/>
                  <a:pt x="122" y="134"/>
                </a:cubicBezTo>
                <a:cubicBezTo>
                  <a:pt x="116" y="134"/>
                  <a:pt x="112" y="139"/>
                  <a:pt x="112" y="144"/>
                </a:cubicBezTo>
                <a:cubicBezTo>
                  <a:pt x="112" y="149"/>
                  <a:pt x="116" y="154"/>
                  <a:pt x="122" y="154"/>
                </a:cubicBezTo>
                <a:close/>
                <a:moveTo>
                  <a:pt x="122" y="139"/>
                </a:moveTo>
                <a:cubicBezTo>
                  <a:pt x="125" y="139"/>
                  <a:pt x="127" y="141"/>
                  <a:pt x="127" y="144"/>
                </a:cubicBezTo>
                <a:cubicBezTo>
                  <a:pt x="127" y="147"/>
                  <a:pt x="125" y="149"/>
                  <a:pt x="122" y="149"/>
                </a:cubicBezTo>
                <a:cubicBezTo>
                  <a:pt x="119" y="149"/>
                  <a:pt x="117" y="147"/>
                  <a:pt x="117" y="144"/>
                </a:cubicBezTo>
                <a:cubicBezTo>
                  <a:pt x="117" y="141"/>
                  <a:pt x="119" y="139"/>
                  <a:pt x="122" y="139"/>
                </a:cubicBezTo>
                <a:close/>
                <a:moveTo>
                  <a:pt x="144" y="116"/>
                </a:moveTo>
                <a:cubicBezTo>
                  <a:pt x="149" y="116"/>
                  <a:pt x="153" y="112"/>
                  <a:pt x="153" y="106"/>
                </a:cubicBezTo>
                <a:cubicBezTo>
                  <a:pt x="153" y="101"/>
                  <a:pt x="149" y="97"/>
                  <a:pt x="144" y="97"/>
                </a:cubicBezTo>
                <a:cubicBezTo>
                  <a:pt x="138" y="97"/>
                  <a:pt x="134" y="101"/>
                  <a:pt x="134" y="106"/>
                </a:cubicBezTo>
                <a:cubicBezTo>
                  <a:pt x="134" y="112"/>
                  <a:pt x="138" y="116"/>
                  <a:pt x="144" y="116"/>
                </a:cubicBezTo>
                <a:close/>
                <a:moveTo>
                  <a:pt x="144" y="101"/>
                </a:moveTo>
                <a:cubicBezTo>
                  <a:pt x="146" y="101"/>
                  <a:pt x="149" y="104"/>
                  <a:pt x="149" y="106"/>
                </a:cubicBezTo>
                <a:cubicBezTo>
                  <a:pt x="149" y="109"/>
                  <a:pt x="146" y="111"/>
                  <a:pt x="144" y="111"/>
                </a:cubicBezTo>
                <a:cubicBezTo>
                  <a:pt x="141" y="111"/>
                  <a:pt x="139" y="109"/>
                  <a:pt x="139" y="106"/>
                </a:cubicBezTo>
                <a:cubicBezTo>
                  <a:pt x="139" y="104"/>
                  <a:pt x="141" y="101"/>
                  <a:pt x="144" y="10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000000"/>
              </a:solidFill>
              <a:latin typeface="Open Sans Light"/>
              <a:ea typeface="ＭＳ Ｐゴシック"/>
            </a:endParaRPr>
          </a:p>
        </p:txBody>
      </p:sp>
      <p:sp>
        <p:nvSpPr>
          <p:cNvPr id="132" name="Rectangle 41">
            <a:extLst>
              <a:ext uri="{FF2B5EF4-FFF2-40B4-BE49-F238E27FC236}">
                <a16:creationId xmlns:a16="http://schemas.microsoft.com/office/drawing/2014/main" id="{18B4E6C6-3A1D-4DD2-B4C0-A78F0DAB646F}"/>
              </a:ext>
            </a:extLst>
          </p:cNvPr>
          <p:cNvSpPr/>
          <p:nvPr/>
        </p:nvSpPr>
        <p:spPr>
          <a:xfrm>
            <a:off x="1551906" y="2704245"/>
            <a:ext cx="2023815" cy="584904"/>
          </a:xfrm>
          <a:prstGeom prst="rect">
            <a:avLst/>
          </a:prstGeom>
        </p:spPr>
        <p:txBody>
          <a:bodyPr wrap="square" lIns="0" tIns="0" rIns="0" bIns="0">
            <a:spAutoFit/>
          </a:bodyPr>
          <a:lstStyle/>
          <a:p>
            <a:pPr algn="r" defTabSz="1219140">
              <a:lnSpc>
                <a:spcPct val="130000"/>
              </a:lnSpc>
            </a:pPr>
            <a:r>
              <a:rPr lang="de-DE" sz="1200" b="1" dirty="0">
                <a:solidFill>
                  <a:srgbClr val="BBE0E3">
                    <a:lumMod val="50000"/>
                  </a:srgbClr>
                </a:solidFill>
                <a:latin typeface="Open Sans Light"/>
                <a:ea typeface="ＭＳ Ｐゴシック"/>
              </a:rPr>
              <a:t>Künstliche Intelligenz</a:t>
            </a:r>
          </a:p>
          <a:p>
            <a:pPr algn="r" defTabSz="1219140">
              <a:lnSpc>
                <a:spcPct val="130000"/>
              </a:lnSpc>
            </a:pPr>
            <a:r>
              <a:rPr lang="de-DE" sz="900" dirty="0">
                <a:solidFill>
                  <a:srgbClr val="000000"/>
                </a:solidFill>
                <a:latin typeface="Open Sans Light"/>
                <a:ea typeface="ＭＳ Ｐゴシック"/>
              </a:rPr>
              <a:t>Einzigartige Lösungen durch </a:t>
            </a:r>
          </a:p>
          <a:p>
            <a:pPr algn="r" defTabSz="1219140">
              <a:lnSpc>
                <a:spcPct val="130000"/>
              </a:lnSpc>
            </a:pPr>
            <a:r>
              <a:rPr lang="de-DE" sz="900" dirty="0">
                <a:solidFill>
                  <a:srgbClr val="000000"/>
                </a:solidFill>
                <a:latin typeface="Open Sans Light"/>
                <a:ea typeface="ＭＳ Ｐゴシック"/>
              </a:rPr>
              <a:t>das Maschinelle Lernen</a:t>
            </a:r>
          </a:p>
        </p:txBody>
      </p:sp>
      <p:sp>
        <p:nvSpPr>
          <p:cNvPr id="157" name="Rectangle 41">
            <a:extLst>
              <a:ext uri="{FF2B5EF4-FFF2-40B4-BE49-F238E27FC236}">
                <a16:creationId xmlns:a16="http://schemas.microsoft.com/office/drawing/2014/main" id="{2DE6C8DD-A011-485D-B24C-219FD059F2AB}"/>
              </a:ext>
            </a:extLst>
          </p:cNvPr>
          <p:cNvSpPr/>
          <p:nvPr/>
        </p:nvSpPr>
        <p:spPr>
          <a:xfrm>
            <a:off x="1376790" y="3943130"/>
            <a:ext cx="2023815" cy="584904"/>
          </a:xfrm>
          <a:prstGeom prst="rect">
            <a:avLst/>
          </a:prstGeom>
        </p:spPr>
        <p:txBody>
          <a:bodyPr wrap="square" lIns="0" tIns="0" rIns="0" bIns="0">
            <a:spAutoFit/>
          </a:bodyPr>
          <a:lstStyle/>
          <a:p>
            <a:pPr algn="r" defTabSz="1219140">
              <a:lnSpc>
                <a:spcPct val="130000"/>
              </a:lnSpc>
            </a:pPr>
            <a:r>
              <a:rPr lang="de-DE" sz="1200" b="1" dirty="0">
                <a:solidFill>
                  <a:srgbClr val="BBE0E3">
                    <a:lumMod val="50000"/>
                  </a:srgbClr>
                </a:solidFill>
                <a:latin typeface="Open Sans Light"/>
                <a:ea typeface="ＭＳ Ｐゴシック"/>
              </a:rPr>
              <a:t>Distributed Ledger</a:t>
            </a:r>
          </a:p>
          <a:p>
            <a:pPr algn="r" defTabSz="1219140">
              <a:lnSpc>
                <a:spcPct val="130000"/>
              </a:lnSpc>
            </a:pPr>
            <a:r>
              <a:rPr lang="de-DE" sz="900" dirty="0">
                <a:solidFill>
                  <a:srgbClr val="000000"/>
                </a:solidFill>
                <a:latin typeface="Open Sans Light"/>
                <a:ea typeface="ＭＳ Ｐゴシック"/>
              </a:rPr>
              <a:t>Unveränderliche Speicherung </a:t>
            </a:r>
          </a:p>
          <a:p>
            <a:pPr algn="r" defTabSz="1219140">
              <a:lnSpc>
                <a:spcPct val="130000"/>
              </a:lnSpc>
            </a:pPr>
            <a:r>
              <a:rPr lang="de-DE" sz="900" dirty="0">
                <a:solidFill>
                  <a:srgbClr val="000000"/>
                </a:solidFill>
                <a:latin typeface="Open Sans Light"/>
                <a:ea typeface="ＭＳ Ｐゴシック"/>
              </a:rPr>
              <a:t>von Daten</a:t>
            </a:r>
          </a:p>
        </p:txBody>
      </p:sp>
      <p:sp>
        <p:nvSpPr>
          <p:cNvPr id="158" name="Rectangle 41">
            <a:extLst>
              <a:ext uri="{FF2B5EF4-FFF2-40B4-BE49-F238E27FC236}">
                <a16:creationId xmlns:a16="http://schemas.microsoft.com/office/drawing/2014/main" id="{BD6716EB-7DD1-43C3-B582-C3117E036255}"/>
              </a:ext>
            </a:extLst>
          </p:cNvPr>
          <p:cNvSpPr/>
          <p:nvPr/>
        </p:nvSpPr>
        <p:spPr>
          <a:xfrm>
            <a:off x="1551906" y="5296533"/>
            <a:ext cx="2023815" cy="584904"/>
          </a:xfrm>
          <a:prstGeom prst="rect">
            <a:avLst/>
          </a:prstGeom>
        </p:spPr>
        <p:txBody>
          <a:bodyPr wrap="square" lIns="0" tIns="0" rIns="0" bIns="0">
            <a:spAutoFit/>
          </a:bodyPr>
          <a:lstStyle/>
          <a:p>
            <a:pPr algn="r" defTabSz="1219140">
              <a:lnSpc>
                <a:spcPct val="130000"/>
              </a:lnSpc>
            </a:pPr>
            <a:r>
              <a:rPr lang="de-DE" sz="1200" b="1" dirty="0">
                <a:solidFill>
                  <a:srgbClr val="BBE0E3">
                    <a:lumMod val="50000"/>
                  </a:srgbClr>
                </a:solidFill>
                <a:latin typeface="Open Sans Light"/>
                <a:ea typeface="ＭＳ Ｐゴシック"/>
              </a:rPr>
              <a:t>Cloud &amp; Edge Computing</a:t>
            </a:r>
          </a:p>
          <a:p>
            <a:pPr algn="r" defTabSz="1219140">
              <a:lnSpc>
                <a:spcPct val="130000"/>
              </a:lnSpc>
            </a:pPr>
            <a:r>
              <a:rPr lang="de-DE" sz="900" dirty="0">
                <a:solidFill>
                  <a:srgbClr val="000000"/>
                </a:solidFill>
                <a:latin typeface="Open Sans Light"/>
                <a:ea typeface="ＭＳ Ｐゴシック"/>
              </a:rPr>
              <a:t>Bedarfsgerechte und effiziente </a:t>
            </a:r>
          </a:p>
          <a:p>
            <a:pPr algn="r" defTabSz="1219140">
              <a:lnSpc>
                <a:spcPct val="130000"/>
              </a:lnSpc>
            </a:pPr>
            <a:r>
              <a:rPr lang="de-DE" sz="900" dirty="0">
                <a:solidFill>
                  <a:srgbClr val="000000"/>
                </a:solidFill>
                <a:latin typeface="Open Sans Light"/>
                <a:ea typeface="ＭＳ Ｐゴシック"/>
              </a:rPr>
              <a:t>Bereitstellung von IT-Ressourcen</a:t>
            </a:r>
          </a:p>
        </p:txBody>
      </p:sp>
      <p:sp>
        <p:nvSpPr>
          <p:cNvPr id="160" name="Freeform 114">
            <a:extLst>
              <a:ext uri="{FF2B5EF4-FFF2-40B4-BE49-F238E27FC236}">
                <a16:creationId xmlns:a16="http://schemas.microsoft.com/office/drawing/2014/main" id="{38731537-535C-4DAF-B42C-DD1B25A191BA}"/>
              </a:ext>
            </a:extLst>
          </p:cNvPr>
          <p:cNvSpPr>
            <a:spLocks noEditPoints="1"/>
          </p:cNvSpPr>
          <p:nvPr/>
        </p:nvSpPr>
        <p:spPr bwMode="auto">
          <a:xfrm>
            <a:off x="3575722" y="4050203"/>
            <a:ext cx="542877" cy="493604"/>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1" name="Freeform 40">
            <a:extLst>
              <a:ext uri="{FF2B5EF4-FFF2-40B4-BE49-F238E27FC236}">
                <a16:creationId xmlns:a16="http://schemas.microsoft.com/office/drawing/2014/main" id="{9A8CF6BD-4CFF-462B-B12C-94F9F196B0B1}"/>
              </a:ext>
            </a:extLst>
          </p:cNvPr>
          <p:cNvSpPr>
            <a:spLocks noEditPoints="1"/>
          </p:cNvSpPr>
          <p:nvPr/>
        </p:nvSpPr>
        <p:spPr bwMode="auto">
          <a:xfrm>
            <a:off x="3755475" y="2736887"/>
            <a:ext cx="483032" cy="566885"/>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2" name="Rectangle 41">
            <a:extLst>
              <a:ext uri="{FF2B5EF4-FFF2-40B4-BE49-F238E27FC236}">
                <a16:creationId xmlns:a16="http://schemas.microsoft.com/office/drawing/2014/main" id="{4AAC17EC-2266-4699-890E-ADA2CA1B3067}"/>
              </a:ext>
            </a:extLst>
          </p:cNvPr>
          <p:cNvSpPr/>
          <p:nvPr/>
        </p:nvSpPr>
        <p:spPr>
          <a:xfrm>
            <a:off x="1775521" y="2132857"/>
            <a:ext cx="2735511" cy="329706"/>
          </a:xfrm>
          <a:prstGeom prst="rect">
            <a:avLst/>
          </a:prstGeom>
        </p:spPr>
        <p:txBody>
          <a:bodyPr wrap="square" lIns="0" tIns="0" rIns="0" bIns="0">
            <a:spAutoFit/>
          </a:bodyPr>
          <a:lstStyle/>
          <a:p>
            <a:pPr defTabSz="1219140">
              <a:lnSpc>
                <a:spcPct val="130000"/>
              </a:lnSpc>
            </a:pPr>
            <a:r>
              <a:rPr lang="de-DE" b="1" u="sng" dirty="0">
                <a:solidFill>
                  <a:srgbClr val="333399"/>
                </a:solidFill>
                <a:latin typeface="Open Sans Light"/>
                <a:ea typeface="ＭＳ Ｐゴシック"/>
              </a:rPr>
              <a:t>Technologien &amp; Systeme</a:t>
            </a:r>
            <a:endParaRPr lang="de-DE" sz="1051" u="sng" dirty="0">
              <a:solidFill>
                <a:srgbClr val="333399"/>
              </a:solidFill>
              <a:latin typeface="Open Sans Light"/>
              <a:ea typeface="ＭＳ Ｐゴシック"/>
            </a:endParaRPr>
          </a:p>
        </p:txBody>
      </p:sp>
      <p:sp>
        <p:nvSpPr>
          <p:cNvPr id="163" name="Rectangle 41">
            <a:extLst>
              <a:ext uri="{FF2B5EF4-FFF2-40B4-BE49-F238E27FC236}">
                <a16:creationId xmlns:a16="http://schemas.microsoft.com/office/drawing/2014/main" id="{95DE3FF9-E56B-4FD7-92ED-A24ABD2BF9B0}"/>
              </a:ext>
            </a:extLst>
          </p:cNvPr>
          <p:cNvSpPr/>
          <p:nvPr/>
        </p:nvSpPr>
        <p:spPr>
          <a:xfrm>
            <a:off x="6827805" y="2132857"/>
            <a:ext cx="3588676" cy="329706"/>
          </a:xfrm>
          <a:prstGeom prst="rect">
            <a:avLst/>
          </a:prstGeom>
        </p:spPr>
        <p:txBody>
          <a:bodyPr wrap="square" lIns="0" tIns="0" rIns="0" bIns="0">
            <a:spAutoFit/>
          </a:bodyPr>
          <a:lstStyle/>
          <a:p>
            <a:pPr algn="r" defTabSz="1219140">
              <a:lnSpc>
                <a:spcPct val="130000"/>
              </a:lnSpc>
            </a:pPr>
            <a:r>
              <a:rPr lang="de-DE" b="1" u="sng" dirty="0">
                <a:solidFill>
                  <a:srgbClr val="333399"/>
                </a:solidFill>
                <a:latin typeface="Open Sans Light"/>
                <a:ea typeface="ＭＳ Ｐゴシック"/>
              </a:rPr>
              <a:t>Anwendung &amp; Einbettung</a:t>
            </a:r>
            <a:endParaRPr lang="de-DE" sz="1051" u="sng" dirty="0">
              <a:solidFill>
                <a:srgbClr val="333399"/>
              </a:solidFill>
              <a:latin typeface="Open Sans Light"/>
              <a:ea typeface="ＭＳ Ｐゴシック"/>
            </a:endParaRPr>
          </a:p>
        </p:txBody>
      </p:sp>
      <p:sp>
        <p:nvSpPr>
          <p:cNvPr id="164" name="Rectangle 41">
            <a:extLst>
              <a:ext uri="{FF2B5EF4-FFF2-40B4-BE49-F238E27FC236}">
                <a16:creationId xmlns:a16="http://schemas.microsoft.com/office/drawing/2014/main" id="{CC7E2BA0-C50F-4EA4-9A15-3C8DD7743413}"/>
              </a:ext>
            </a:extLst>
          </p:cNvPr>
          <p:cNvSpPr/>
          <p:nvPr/>
        </p:nvSpPr>
        <p:spPr>
          <a:xfrm>
            <a:off x="8608690" y="2646985"/>
            <a:ext cx="2023815" cy="529504"/>
          </a:xfrm>
          <a:prstGeom prst="rect">
            <a:avLst/>
          </a:prstGeom>
        </p:spPr>
        <p:txBody>
          <a:bodyPr wrap="square" lIns="0" tIns="0" rIns="0" bIns="0">
            <a:spAutoFit/>
          </a:bodyPr>
          <a:lstStyle/>
          <a:p>
            <a:pPr defTabSz="1219140"/>
            <a:r>
              <a:rPr lang="de-DE" sz="1200" b="1" dirty="0">
                <a:solidFill>
                  <a:srgbClr val="BBE0E3">
                    <a:lumMod val="50000"/>
                  </a:srgbClr>
                </a:solidFill>
                <a:latin typeface="Open Sans Light"/>
                <a:ea typeface="ＭＳ Ｐゴシック"/>
              </a:rPr>
              <a:t>Sozio-technische Perspektive </a:t>
            </a:r>
          </a:p>
          <a:p>
            <a:pPr defTabSz="1219140">
              <a:lnSpc>
                <a:spcPct val="130000"/>
              </a:lnSpc>
            </a:pPr>
            <a:r>
              <a:rPr lang="de-DE" sz="900" dirty="0">
                <a:solidFill>
                  <a:srgbClr val="000000"/>
                </a:solidFill>
                <a:latin typeface="Open Sans Light"/>
                <a:ea typeface="ＭＳ Ｐゴシック"/>
              </a:rPr>
              <a:t>Menschen und Maschinen </a:t>
            </a:r>
          </a:p>
          <a:p>
            <a:pPr defTabSz="1219140">
              <a:lnSpc>
                <a:spcPct val="130000"/>
              </a:lnSpc>
            </a:pPr>
            <a:r>
              <a:rPr lang="de-DE" sz="900" dirty="0">
                <a:solidFill>
                  <a:srgbClr val="000000"/>
                </a:solidFill>
                <a:latin typeface="Open Sans Light"/>
                <a:ea typeface="ＭＳ Ｐゴシック"/>
              </a:rPr>
              <a:t>im Zentrum der Betrachtung</a:t>
            </a:r>
          </a:p>
        </p:txBody>
      </p:sp>
      <p:sp>
        <p:nvSpPr>
          <p:cNvPr id="165" name="Freeform 41">
            <a:extLst>
              <a:ext uri="{FF2B5EF4-FFF2-40B4-BE49-F238E27FC236}">
                <a16:creationId xmlns:a16="http://schemas.microsoft.com/office/drawing/2014/main" id="{B5E473AA-D6D3-4049-8D1A-A1B9637409B5}"/>
              </a:ext>
            </a:extLst>
          </p:cNvPr>
          <p:cNvSpPr>
            <a:spLocks noEditPoints="1"/>
          </p:cNvSpPr>
          <p:nvPr/>
        </p:nvSpPr>
        <p:spPr bwMode="auto">
          <a:xfrm>
            <a:off x="7896200" y="2912804"/>
            <a:ext cx="216024" cy="262851"/>
          </a:xfrm>
          <a:custGeom>
            <a:avLst/>
            <a:gdLst>
              <a:gd name="T0" fmla="*/ 248 w 327"/>
              <a:gd name="T1" fmla="*/ 2 h 398"/>
              <a:gd name="T2" fmla="*/ 248 w 327"/>
              <a:gd name="T3" fmla="*/ 2 h 398"/>
              <a:gd name="T4" fmla="*/ 247 w 327"/>
              <a:gd name="T5" fmla="*/ 1 h 398"/>
              <a:gd name="T6" fmla="*/ 246 w 327"/>
              <a:gd name="T7" fmla="*/ 0 h 398"/>
              <a:gd name="T8" fmla="*/ 5 w 327"/>
              <a:gd name="T9" fmla="*/ 7 h 398"/>
              <a:gd name="T10" fmla="*/ 0 w 327"/>
              <a:gd name="T11" fmla="*/ 387 h 398"/>
              <a:gd name="T12" fmla="*/ 244 w 327"/>
              <a:gd name="T13" fmla="*/ 398 h 398"/>
              <a:gd name="T14" fmla="*/ 245 w 327"/>
              <a:gd name="T15" fmla="*/ 398 h 398"/>
              <a:gd name="T16" fmla="*/ 246 w 327"/>
              <a:gd name="T17" fmla="*/ 398 h 398"/>
              <a:gd name="T18" fmla="*/ 247 w 327"/>
              <a:gd name="T19" fmla="*/ 398 h 398"/>
              <a:gd name="T20" fmla="*/ 247 w 327"/>
              <a:gd name="T21" fmla="*/ 397 h 398"/>
              <a:gd name="T22" fmla="*/ 248 w 327"/>
              <a:gd name="T23" fmla="*/ 397 h 398"/>
              <a:gd name="T24" fmla="*/ 326 w 327"/>
              <a:gd name="T25" fmla="*/ 319 h 398"/>
              <a:gd name="T26" fmla="*/ 327 w 327"/>
              <a:gd name="T27" fmla="*/ 83 h 398"/>
              <a:gd name="T28" fmla="*/ 240 w 327"/>
              <a:gd name="T29" fmla="*/ 389 h 398"/>
              <a:gd name="T30" fmla="*/ 10 w 327"/>
              <a:gd name="T31" fmla="*/ 16 h 398"/>
              <a:gd name="T32" fmla="*/ 240 w 327"/>
              <a:gd name="T33" fmla="*/ 389 h 398"/>
              <a:gd name="T34" fmla="*/ 249 w 327"/>
              <a:gd name="T35" fmla="*/ 382 h 398"/>
              <a:gd name="T36" fmla="*/ 318 w 327"/>
              <a:gd name="T37" fmla="*/ 85 h 398"/>
              <a:gd name="T38" fmla="*/ 50 w 327"/>
              <a:gd name="T39" fmla="*/ 175 h 398"/>
              <a:gd name="T40" fmla="*/ 197 w 327"/>
              <a:gd name="T41" fmla="*/ 175 h 398"/>
              <a:gd name="T42" fmla="*/ 202 w 327"/>
              <a:gd name="T43" fmla="*/ 111 h 398"/>
              <a:gd name="T44" fmla="*/ 200 w 327"/>
              <a:gd name="T45" fmla="*/ 49 h 398"/>
              <a:gd name="T46" fmla="*/ 50 w 327"/>
              <a:gd name="T47" fmla="*/ 51 h 398"/>
              <a:gd name="T48" fmla="*/ 45 w 327"/>
              <a:gd name="T49" fmla="*/ 113 h 398"/>
              <a:gd name="T50" fmla="*/ 46 w 327"/>
              <a:gd name="T51" fmla="*/ 174 h 398"/>
              <a:gd name="T52" fmla="*/ 54 w 327"/>
              <a:gd name="T53" fmla="*/ 60 h 398"/>
              <a:gd name="T54" fmla="*/ 192 w 327"/>
              <a:gd name="T55" fmla="*/ 107 h 398"/>
              <a:gd name="T56" fmla="*/ 54 w 327"/>
              <a:gd name="T57" fmla="*/ 60 h 398"/>
              <a:gd name="T58" fmla="*/ 192 w 327"/>
              <a:gd name="T59" fmla="*/ 116 h 398"/>
              <a:gd name="T60" fmla="*/ 54 w 327"/>
              <a:gd name="T61" fmla="*/ 166 h 398"/>
              <a:gd name="T62" fmla="*/ 123 w 327"/>
              <a:gd name="T63" fmla="*/ 224 h 398"/>
              <a:gd name="T64" fmla="*/ 123 w 327"/>
              <a:gd name="T65" fmla="*/ 278 h 398"/>
              <a:gd name="T66" fmla="*/ 150 w 327"/>
              <a:gd name="T67" fmla="*/ 251 h 398"/>
              <a:gd name="T68" fmla="*/ 123 w 327"/>
              <a:gd name="T69" fmla="*/ 269 h 398"/>
              <a:gd name="T70" fmla="*/ 123 w 327"/>
              <a:gd name="T71" fmla="*/ 269 h 398"/>
              <a:gd name="T72" fmla="*/ 123 w 327"/>
              <a:gd name="T73" fmla="*/ 233 h 398"/>
              <a:gd name="T74" fmla="*/ 123 w 327"/>
              <a:gd name="T75" fmla="*/ 269 h 398"/>
              <a:gd name="T76" fmla="*/ 122 w 327"/>
              <a:gd name="T77" fmla="*/ 288 h 398"/>
              <a:gd name="T78" fmla="*/ 123 w 327"/>
              <a:gd name="T79" fmla="*/ 342 h 398"/>
              <a:gd name="T80" fmla="*/ 150 w 327"/>
              <a:gd name="T81" fmla="*/ 315 h 398"/>
              <a:gd name="T82" fmla="*/ 123 w 327"/>
              <a:gd name="T83" fmla="*/ 332 h 398"/>
              <a:gd name="T84" fmla="*/ 105 w 327"/>
              <a:gd name="T85" fmla="*/ 314 h 398"/>
              <a:gd name="T86" fmla="*/ 123 w 327"/>
              <a:gd name="T87" fmla="*/ 297 h 398"/>
              <a:gd name="T88" fmla="*/ 123 w 327"/>
              <a:gd name="T89" fmla="*/ 33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7" h="398">
                <a:moveTo>
                  <a:pt x="326" y="80"/>
                </a:moveTo>
                <a:cubicBezTo>
                  <a:pt x="248" y="2"/>
                  <a:pt x="248" y="2"/>
                  <a:pt x="248" y="2"/>
                </a:cubicBezTo>
                <a:cubicBezTo>
                  <a:pt x="248" y="2"/>
                  <a:pt x="248" y="2"/>
                  <a:pt x="248" y="2"/>
                </a:cubicBezTo>
                <a:cubicBezTo>
                  <a:pt x="248" y="2"/>
                  <a:pt x="248" y="2"/>
                  <a:pt x="248" y="2"/>
                </a:cubicBezTo>
                <a:cubicBezTo>
                  <a:pt x="248" y="1"/>
                  <a:pt x="247" y="1"/>
                  <a:pt x="247" y="1"/>
                </a:cubicBezTo>
                <a:cubicBezTo>
                  <a:pt x="247" y="1"/>
                  <a:pt x="247" y="1"/>
                  <a:pt x="247" y="1"/>
                </a:cubicBezTo>
                <a:cubicBezTo>
                  <a:pt x="246" y="1"/>
                  <a:pt x="246" y="0"/>
                  <a:pt x="246" y="0"/>
                </a:cubicBezTo>
                <a:cubicBezTo>
                  <a:pt x="246" y="0"/>
                  <a:pt x="246" y="0"/>
                  <a:pt x="246" y="0"/>
                </a:cubicBezTo>
                <a:cubicBezTo>
                  <a:pt x="245" y="0"/>
                  <a:pt x="245" y="0"/>
                  <a:pt x="244" y="0"/>
                </a:cubicBezTo>
                <a:cubicBezTo>
                  <a:pt x="5" y="7"/>
                  <a:pt x="5" y="7"/>
                  <a:pt x="5" y="7"/>
                </a:cubicBezTo>
                <a:cubicBezTo>
                  <a:pt x="2" y="7"/>
                  <a:pt x="0" y="9"/>
                  <a:pt x="0" y="12"/>
                </a:cubicBezTo>
                <a:cubicBezTo>
                  <a:pt x="0" y="387"/>
                  <a:pt x="0" y="387"/>
                  <a:pt x="0" y="387"/>
                </a:cubicBezTo>
                <a:cubicBezTo>
                  <a:pt x="0" y="389"/>
                  <a:pt x="2" y="392"/>
                  <a:pt x="5" y="392"/>
                </a:cubicBezTo>
                <a:cubicBezTo>
                  <a:pt x="244" y="398"/>
                  <a:pt x="244" y="398"/>
                  <a:pt x="244" y="398"/>
                </a:cubicBezTo>
                <a:cubicBezTo>
                  <a:pt x="245" y="398"/>
                  <a:pt x="245" y="398"/>
                  <a:pt x="245" y="398"/>
                </a:cubicBezTo>
                <a:cubicBezTo>
                  <a:pt x="245" y="398"/>
                  <a:pt x="245" y="398"/>
                  <a:pt x="245" y="398"/>
                </a:cubicBezTo>
                <a:cubicBezTo>
                  <a:pt x="245" y="398"/>
                  <a:pt x="245" y="398"/>
                  <a:pt x="246" y="398"/>
                </a:cubicBezTo>
                <a:cubicBezTo>
                  <a:pt x="246" y="398"/>
                  <a:pt x="246" y="398"/>
                  <a:pt x="246" y="398"/>
                </a:cubicBezTo>
                <a:cubicBezTo>
                  <a:pt x="246" y="398"/>
                  <a:pt x="246" y="398"/>
                  <a:pt x="246" y="398"/>
                </a:cubicBezTo>
                <a:cubicBezTo>
                  <a:pt x="246" y="398"/>
                  <a:pt x="247" y="398"/>
                  <a:pt x="247" y="398"/>
                </a:cubicBezTo>
                <a:cubicBezTo>
                  <a:pt x="247" y="398"/>
                  <a:pt x="247" y="398"/>
                  <a:pt x="247" y="398"/>
                </a:cubicBezTo>
                <a:cubicBezTo>
                  <a:pt x="247" y="398"/>
                  <a:pt x="247" y="398"/>
                  <a:pt x="247" y="397"/>
                </a:cubicBezTo>
                <a:cubicBezTo>
                  <a:pt x="248" y="397"/>
                  <a:pt x="248" y="397"/>
                  <a:pt x="248" y="397"/>
                </a:cubicBezTo>
                <a:cubicBezTo>
                  <a:pt x="248" y="397"/>
                  <a:pt x="248" y="397"/>
                  <a:pt x="248" y="397"/>
                </a:cubicBezTo>
                <a:cubicBezTo>
                  <a:pt x="248" y="397"/>
                  <a:pt x="248" y="397"/>
                  <a:pt x="248" y="397"/>
                </a:cubicBezTo>
                <a:cubicBezTo>
                  <a:pt x="326" y="319"/>
                  <a:pt x="326" y="319"/>
                  <a:pt x="326" y="319"/>
                </a:cubicBezTo>
                <a:cubicBezTo>
                  <a:pt x="327" y="318"/>
                  <a:pt x="327" y="317"/>
                  <a:pt x="327" y="315"/>
                </a:cubicBezTo>
                <a:cubicBezTo>
                  <a:pt x="327" y="83"/>
                  <a:pt x="327" y="83"/>
                  <a:pt x="327" y="83"/>
                </a:cubicBezTo>
                <a:cubicBezTo>
                  <a:pt x="327" y="82"/>
                  <a:pt x="327" y="81"/>
                  <a:pt x="326" y="80"/>
                </a:cubicBezTo>
                <a:close/>
                <a:moveTo>
                  <a:pt x="240" y="389"/>
                </a:moveTo>
                <a:cubicBezTo>
                  <a:pt x="10" y="382"/>
                  <a:pt x="10" y="382"/>
                  <a:pt x="10" y="382"/>
                </a:cubicBezTo>
                <a:cubicBezTo>
                  <a:pt x="10" y="16"/>
                  <a:pt x="10" y="16"/>
                  <a:pt x="10" y="16"/>
                </a:cubicBezTo>
                <a:cubicBezTo>
                  <a:pt x="240" y="10"/>
                  <a:pt x="240" y="10"/>
                  <a:pt x="240" y="10"/>
                </a:cubicBezTo>
                <a:lnTo>
                  <a:pt x="240" y="389"/>
                </a:lnTo>
                <a:close/>
                <a:moveTo>
                  <a:pt x="318" y="313"/>
                </a:moveTo>
                <a:cubicBezTo>
                  <a:pt x="249" y="382"/>
                  <a:pt x="249" y="382"/>
                  <a:pt x="249" y="382"/>
                </a:cubicBezTo>
                <a:cubicBezTo>
                  <a:pt x="249" y="16"/>
                  <a:pt x="249" y="16"/>
                  <a:pt x="249" y="16"/>
                </a:cubicBezTo>
                <a:cubicBezTo>
                  <a:pt x="318" y="85"/>
                  <a:pt x="318" y="85"/>
                  <a:pt x="318" y="85"/>
                </a:cubicBezTo>
                <a:lnTo>
                  <a:pt x="318" y="313"/>
                </a:lnTo>
                <a:close/>
                <a:moveTo>
                  <a:pt x="50" y="175"/>
                </a:moveTo>
                <a:cubicBezTo>
                  <a:pt x="50" y="175"/>
                  <a:pt x="50" y="175"/>
                  <a:pt x="50" y="175"/>
                </a:cubicBezTo>
                <a:cubicBezTo>
                  <a:pt x="197" y="175"/>
                  <a:pt x="197" y="175"/>
                  <a:pt x="197" y="175"/>
                </a:cubicBezTo>
                <a:cubicBezTo>
                  <a:pt x="200" y="175"/>
                  <a:pt x="202" y="173"/>
                  <a:pt x="202" y="170"/>
                </a:cubicBezTo>
                <a:cubicBezTo>
                  <a:pt x="202" y="111"/>
                  <a:pt x="202" y="111"/>
                  <a:pt x="202" y="111"/>
                </a:cubicBezTo>
                <a:cubicBezTo>
                  <a:pt x="202" y="52"/>
                  <a:pt x="202" y="52"/>
                  <a:pt x="202" y="52"/>
                </a:cubicBezTo>
                <a:cubicBezTo>
                  <a:pt x="202" y="51"/>
                  <a:pt x="201" y="50"/>
                  <a:pt x="200" y="49"/>
                </a:cubicBezTo>
                <a:cubicBezTo>
                  <a:pt x="199" y="48"/>
                  <a:pt x="198" y="48"/>
                  <a:pt x="197" y="48"/>
                </a:cubicBezTo>
                <a:cubicBezTo>
                  <a:pt x="50" y="51"/>
                  <a:pt x="50" y="51"/>
                  <a:pt x="50" y="51"/>
                </a:cubicBezTo>
                <a:cubicBezTo>
                  <a:pt x="47" y="51"/>
                  <a:pt x="45" y="53"/>
                  <a:pt x="45" y="55"/>
                </a:cubicBezTo>
                <a:cubicBezTo>
                  <a:pt x="45" y="113"/>
                  <a:pt x="45" y="113"/>
                  <a:pt x="45" y="113"/>
                </a:cubicBezTo>
                <a:cubicBezTo>
                  <a:pt x="45" y="171"/>
                  <a:pt x="45" y="171"/>
                  <a:pt x="45" y="171"/>
                </a:cubicBezTo>
                <a:cubicBezTo>
                  <a:pt x="45" y="172"/>
                  <a:pt x="46" y="173"/>
                  <a:pt x="46" y="174"/>
                </a:cubicBezTo>
                <a:cubicBezTo>
                  <a:pt x="47" y="175"/>
                  <a:pt x="49" y="175"/>
                  <a:pt x="50" y="175"/>
                </a:cubicBezTo>
                <a:close/>
                <a:moveTo>
                  <a:pt x="54" y="60"/>
                </a:moveTo>
                <a:cubicBezTo>
                  <a:pt x="192" y="57"/>
                  <a:pt x="192" y="57"/>
                  <a:pt x="192" y="57"/>
                </a:cubicBezTo>
                <a:cubicBezTo>
                  <a:pt x="192" y="107"/>
                  <a:pt x="192" y="107"/>
                  <a:pt x="192" y="107"/>
                </a:cubicBezTo>
                <a:cubicBezTo>
                  <a:pt x="54" y="108"/>
                  <a:pt x="54" y="108"/>
                  <a:pt x="54" y="108"/>
                </a:cubicBezTo>
                <a:lnTo>
                  <a:pt x="54" y="60"/>
                </a:lnTo>
                <a:close/>
                <a:moveTo>
                  <a:pt x="54" y="118"/>
                </a:moveTo>
                <a:cubicBezTo>
                  <a:pt x="192" y="116"/>
                  <a:pt x="192" y="116"/>
                  <a:pt x="192" y="116"/>
                </a:cubicBezTo>
                <a:cubicBezTo>
                  <a:pt x="192" y="165"/>
                  <a:pt x="192" y="165"/>
                  <a:pt x="192" y="165"/>
                </a:cubicBezTo>
                <a:cubicBezTo>
                  <a:pt x="54" y="166"/>
                  <a:pt x="54" y="166"/>
                  <a:pt x="54" y="166"/>
                </a:cubicBezTo>
                <a:lnTo>
                  <a:pt x="54" y="118"/>
                </a:lnTo>
                <a:close/>
                <a:moveTo>
                  <a:pt x="123" y="224"/>
                </a:moveTo>
                <a:cubicBezTo>
                  <a:pt x="107" y="224"/>
                  <a:pt x="95" y="236"/>
                  <a:pt x="95" y="251"/>
                </a:cubicBezTo>
                <a:cubicBezTo>
                  <a:pt x="95" y="266"/>
                  <a:pt x="107" y="278"/>
                  <a:pt x="123" y="278"/>
                </a:cubicBezTo>
                <a:cubicBezTo>
                  <a:pt x="123" y="278"/>
                  <a:pt x="123" y="278"/>
                  <a:pt x="123" y="278"/>
                </a:cubicBezTo>
                <a:cubicBezTo>
                  <a:pt x="138" y="278"/>
                  <a:pt x="150" y="266"/>
                  <a:pt x="150" y="251"/>
                </a:cubicBezTo>
                <a:cubicBezTo>
                  <a:pt x="150" y="236"/>
                  <a:pt x="138" y="224"/>
                  <a:pt x="123" y="224"/>
                </a:cubicBezTo>
                <a:close/>
                <a:moveTo>
                  <a:pt x="123" y="269"/>
                </a:moveTo>
                <a:cubicBezTo>
                  <a:pt x="123" y="274"/>
                  <a:pt x="123" y="274"/>
                  <a:pt x="123" y="274"/>
                </a:cubicBezTo>
                <a:cubicBezTo>
                  <a:pt x="123" y="269"/>
                  <a:pt x="123" y="269"/>
                  <a:pt x="123" y="269"/>
                </a:cubicBezTo>
                <a:cubicBezTo>
                  <a:pt x="113" y="269"/>
                  <a:pt x="105" y="261"/>
                  <a:pt x="105" y="251"/>
                </a:cubicBezTo>
                <a:cubicBezTo>
                  <a:pt x="105" y="241"/>
                  <a:pt x="113" y="233"/>
                  <a:pt x="123" y="233"/>
                </a:cubicBezTo>
                <a:cubicBezTo>
                  <a:pt x="133" y="234"/>
                  <a:pt x="141" y="242"/>
                  <a:pt x="141" y="251"/>
                </a:cubicBezTo>
                <a:cubicBezTo>
                  <a:pt x="141" y="261"/>
                  <a:pt x="133" y="269"/>
                  <a:pt x="123" y="269"/>
                </a:cubicBezTo>
                <a:close/>
                <a:moveTo>
                  <a:pt x="123" y="288"/>
                </a:moveTo>
                <a:cubicBezTo>
                  <a:pt x="122" y="288"/>
                  <a:pt x="122" y="288"/>
                  <a:pt x="122" y="288"/>
                </a:cubicBezTo>
                <a:cubicBezTo>
                  <a:pt x="107" y="288"/>
                  <a:pt x="95" y="300"/>
                  <a:pt x="95" y="314"/>
                </a:cubicBezTo>
                <a:cubicBezTo>
                  <a:pt x="95" y="329"/>
                  <a:pt x="107" y="341"/>
                  <a:pt x="123" y="342"/>
                </a:cubicBezTo>
                <a:cubicBezTo>
                  <a:pt x="123" y="342"/>
                  <a:pt x="123" y="342"/>
                  <a:pt x="123" y="342"/>
                </a:cubicBezTo>
                <a:cubicBezTo>
                  <a:pt x="138" y="342"/>
                  <a:pt x="150" y="330"/>
                  <a:pt x="150" y="315"/>
                </a:cubicBezTo>
                <a:cubicBezTo>
                  <a:pt x="150" y="300"/>
                  <a:pt x="138" y="288"/>
                  <a:pt x="123" y="288"/>
                </a:cubicBezTo>
                <a:close/>
                <a:moveTo>
                  <a:pt x="123" y="332"/>
                </a:moveTo>
                <a:cubicBezTo>
                  <a:pt x="123" y="332"/>
                  <a:pt x="123" y="332"/>
                  <a:pt x="123" y="332"/>
                </a:cubicBezTo>
                <a:cubicBezTo>
                  <a:pt x="113" y="332"/>
                  <a:pt x="105" y="324"/>
                  <a:pt x="105" y="314"/>
                </a:cubicBezTo>
                <a:cubicBezTo>
                  <a:pt x="105" y="305"/>
                  <a:pt x="113" y="297"/>
                  <a:pt x="123" y="297"/>
                </a:cubicBezTo>
                <a:cubicBezTo>
                  <a:pt x="123" y="297"/>
                  <a:pt x="123" y="297"/>
                  <a:pt x="123" y="297"/>
                </a:cubicBezTo>
                <a:cubicBezTo>
                  <a:pt x="133" y="297"/>
                  <a:pt x="141" y="305"/>
                  <a:pt x="141" y="315"/>
                </a:cubicBezTo>
                <a:cubicBezTo>
                  <a:pt x="141" y="325"/>
                  <a:pt x="133" y="332"/>
                  <a:pt x="123" y="332"/>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6" name="Freeform 36">
            <a:extLst>
              <a:ext uri="{FF2B5EF4-FFF2-40B4-BE49-F238E27FC236}">
                <a16:creationId xmlns:a16="http://schemas.microsoft.com/office/drawing/2014/main" id="{127D643D-7FB7-43C6-AAEA-40CB1E80F383}"/>
              </a:ext>
            </a:extLst>
          </p:cNvPr>
          <p:cNvSpPr>
            <a:spLocks noEditPoints="1"/>
          </p:cNvSpPr>
          <p:nvPr/>
        </p:nvSpPr>
        <p:spPr bwMode="auto">
          <a:xfrm>
            <a:off x="8057116" y="2765423"/>
            <a:ext cx="418707" cy="405531"/>
          </a:xfrm>
          <a:custGeom>
            <a:avLst/>
            <a:gdLst>
              <a:gd name="T0" fmla="*/ 367 w 484"/>
              <a:gd name="T1" fmla="*/ 1 h 469"/>
              <a:gd name="T2" fmla="*/ 367 w 484"/>
              <a:gd name="T3" fmla="*/ 10 h 469"/>
              <a:gd name="T4" fmla="*/ 331 w 484"/>
              <a:gd name="T5" fmla="*/ 45 h 469"/>
              <a:gd name="T6" fmla="*/ 162 w 484"/>
              <a:gd name="T7" fmla="*/ 44 h 469"/>
              <a:gd name="T8" fmla="*/ 118 w 484"/>
              <a:gd name="T9" fmla="*/ 89 h 469"/>
              <a:gd name="T10" fmla="*/ 118 w 484"/>
              <a:gd name="T11" fmla="*/ 79 h 469"/>
              <a:gd name="T12" fmla="*/ 482 w 484"/>
              <a:gd name="T13" fmla="*/ 263 h 469"/>
              <a:gd name="T14" fmla="*/ 436 w 484"/>
              <a:gd name="T15" fmla="*/ 127 h 469"/>
              <a:gd name="T16" fmla="*/ 256 w 484"/>
              <a:gd name="T17" fmla="*/ 246 h 469"/>
              <a:gd name="T18" fmla="*/ 263 w 484"/>
              <a:gd name="T19" fmla="*/ 283 h 469"/>
              <a:gd name="T20" fmla="*/ 307 w 484"/>
              <a:gd name="T21" fmla="*/ 220 h 469"/>
              <a:gd name="T22" fmla="*/ 291 w 484"/>
              <a:gd name="T23" fmla="*/ 347 h 469"/>
              <a:gd name="T24" fmla="*/ 310 w 484"/>
              <a:gd name="T25" fmla="*/ 451 h 469"/>
              <a:gd name="T26" fmla="*/ 365 w 484"/>
              <a:gd name="T27" fmla="*/ 347 h 469"/>
              <a:gd name="T28" fmla="*/ 402 w 484"/>
              <a:gd name="T29" fmla="*/ 469 h 469"/>
              <a:gd name="T30" fmla="*/ 423 w 484"/>
              <a:gd name="T31" fmla="*/ 450 h 469"/>
              <a:gd name="T32" fmla="*/ 446 w 484"/>
              <a:gd name="T33" fmla="*/ 343 h 469"/>
              <a:gd name="T34" fmla="*/ 449 w 484"/>
              <a:gd name="T35" fmla="*/ 274 h 469"/>
              <a:gd name="T36" fmla="*/ 470 w 484"/>
              <a:gd name="T37" fmla="*/ 283 h 469"/>
              <a:gd name="T38" fmla="*/ 464 w 484"/>
              <a:gd name="T39" fmla="*/ 274 h 469"/>
              <a:gd name="T40" fmla="*/ 419 w 484"/>
              <a:gd name="T41" fmla="*/ 179 h 469"/>
              <a:gd name="T42" fmla="*/ 436 w 484"/>
              <a:gd name="T43" fmla="*/ 338 h 469"/>
              <a:gd name="T44" fmla="*/ 411 w 484"/>
              <a:gd name="T45" fmla="*/ 343 h 469"/>
              <a:gd name="T46" fmla="*/ 414 w 484"/>
              <a:gd name="T47" fmla="*/ 450 h 469"/>
              <a:gd name="T48" fmla="*/ 402 w 484"/>
              <a:gd name="T49" fmla="*/ 464 h 469"/>
              <a:gd name="T50" fmla="*/ 377 w 484"/>
              <a:gd name="T51" fmla="*/ 342 h 469"/>
              <a:gd name="T52" fmla="*/ 356 w 484"/>
              <a:gd name="T53" fmla="*/ 342 h 469"/>
              <a:gd name="T54" fmla="*/ 319 w 484"/>
              <a:gd name="T55" fmla="*/ 450 h 469"/>
              <a:gd name="T56" fmla="*/ 320 w 484"/>
              <a:gd name="T57" fmla="*/ 433 h 469"/>
              <a:gd name="T58" fmla="*/ 321 w 484"/>
              <a:gd name="T59" fmla="*/ 340 h 469"/>
              <a:gd name="T60" fmla="*/ 323 w 484"/>
              <a:gd name="T61" fmla="*/ 182 h 469"/>
              <a:gd name="T62" fmla="*/ 276 w 484"/>
              <a:gd name="T63" fmla="*/ 270 h 469"/>
              <a:gd name="T64" fmla="*/ 260 w 484"/>
              <a:gd name="T65" fmla="*/ 265 h 469"/>
              <a:gd name="T66" fmla="*/ 305 w 484"/>
              <a:gd name="T67" fmla="*/ 131 h 469"/>
              <a:gd name="T68" fmla="*/ 468 w 484"/>
              <a:gd name="T69" fmla="*/ 248 h 469"/>
              <a:gd name="T70" fmla="*/ 473 w 484"/>
              <a:gd name="T71" fmla="*/ 265 h 469"/>
              <a:gd name="T72" fmla="*/ 228 w 484"/>
              <a:gd name="T73" fmla="*/ 246 h 469"/>
              <a:gd name="T74" fmla="*/ 48 w 484"/>
              <a:gd name="T75" fmla="*/ 127 h 469"/>
              <a:gd name="T76" fmla="*/ 2 w 484"/>
              <a:gd name="T77" fmla="*/ 263 h 469"/>
              <a:gd name="T78" fmla="*/ 36 w 484"/>
              <a:gd name="T79" fmla="*/ 274 h 469"/>
              <a:gd name="T80" fmla="*/ 61 w 484"/>
              <a:gd name="T81" fmla="*/ 451 h 469"/>
              <a:gd name="T82" fmla="*/ 118 w 484"/>
              <a:gd name="T83" fmla="*/ 332 h 469"/>
              <a:gd name="T84" fmla="*/ 153 w 484"/>
              <a:gd name="T85" fmla="*/ 469 h 469"/>
              <a:gd name="T86" fmla="*/ 168 w 484"/>
              <a:gd name="T87" fmla="*/ 204 h 469"/>
              <a:gd name="T88" fmla="*/ 222 w 484"/>
              <a:gd name="T89" fmla="*/ 283 h 469"/>
              <a:gd name="T90" fmla="*/ 219 w 484"/>
              <a:gd name="T91" fmla="*/ 274 h 469"/>
              <a:gd name="T92" fmla="*/ 162 w 484"/>
              <a:gd name="T93" fmla="*/ 176 h 469"/>
              <a:gd name="T94" fmla="*/ 164 w 484"/>
              <a:gd name="T95" fmla="*/ 408 h 469"/>
              <a:gd name="T96" fmla="*/ 165 w 484"/>
              <a:gd name="T97" fmla="*/ 450 h 469"/>
              <a:gd name="T98" fmla="*/ 153 w 484"/>
              <a:gd name="T99" fmla="*/ 459 h 469"/>
              <a:gd name="T100" fmla="*/ 118 w 484"/>
              <a:gd name="T101" fmla="*/ 287 h 469"/>
              <a:gd name="T102" fmla="*/ 83 w 484"/>
              <a:gd name="T103" fmla="*/ 459 h 469"/>
              <a:gd name="T104" fmla="*/ 71 w 484"/>
              <a:gd name="T105" fmla="*/ 439 h 469"/>
              <a:gd name="T106" fmla="*/ 77 w 484"/>
              <a:gd name="T107" fmla="*/ 181 h 469"/>
              <a:gd name="T108" fmla="*/ 27 w 484"/>
              <a:gd name="T109" fmla="*/ 270 h 469"/>
              <a:gd name="T110" fmla="*/ 11 w 484"/>
              <a:gd name="T111" fmla="*/ 265 h 469"/>
              <a:gd name="T112" fmla="*/ 17 w 484"/>
              <a:gd name="T113" fmla="*/ 249 h 469"/>
              <a:gd name="T114" fmla="*/ 179 w 484"/>
              <a:gd name="T115" fmla="*/ 131 h 469"/>
              <a:gd name="T116" fmla="*/ 225 w 484"/>
              <a:gd name="T117" fmla="*/ 26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469">
                <a:moveTo>
                  <a:pt x="367" y="90"/>
                </a:moveTo>
                <a:cubicBezTo>
                  <a:pt x="391" y="90"/>
                  <a:pt x="411" y="70"/>
                  <a:pt x="411" y="45"/>
                </a:cubicBezTo>
                <a:cubicBezTo>
                  <a:pt x="411" y="21"/>
                  <a:pt x="391" y="1"/>
                  <a:pt x="367" y="1"/>
                </a:cubicBezTo>
                <a:cubicBezTo>
                  <a:pt x="342" y="1"/>
                  <a:pt x="322" y="21"/>
                  <a:pt x="322" y="45"/>
                </a:cubicBezTo>
                <a:cubicBezTo>
                  <a:pt x="322" y="70"/>
                  <a:pt x="342" y="90"/>
                  <a:pt x="367" y="90"/>
                </a:cubicBezTo>
                <a:close/>
                <a:moveTo>
                  <a:pt x="367" y="10"/>
                </a:moveTo>
                <a:cubicBezTo>
                  <a:pt x="386" y="10"/>
                  <a:pt x="402" y="26"/>
                  <a:pt x="402" y="45"/>
                </a:cubicBezTo>
                <a:cubicBezTo>
                  <a:pt x="402" y="64"/>
                  <a:pt x="386" y="80"/>
                  <a:pt x="367" y="80"/>
                </a:cubicBezTo>
                <a:cubicBezTo>
                  <a:pt x="347" y="80"/>
                  <a:pt x="331" y="64"/>
                  <a:pt x="331" y="45"/>
                </a:cubicBezTo>
                <a:cubicBezTo>
                  <a:pt x="331" y="26"/>
                  <a:pt x="347" y="10"/>
                  <a:pt x="367" y="10"/>
                </a:cubicBezTo>
                <a:close/>
                <a:moveTo>
                  <a:pt x="118" y="89"/>
                </a:moveTo>
                <a:cubicBezTo>
                  <a:pt x="142" y="89"/>
                  <a:pt x="162" y="69"/>
                  <a:pt x="162" y="44"/>
                </a:cubicBezTo>
                <a:cubicBezTo>
                  <a:pt x="162" y="20"/>
                  <a:pt x="142" y="0"/>
                  <a:pt x="118" y="0"/>
                </a:cubicBezTo>
                <a:cubicBezTo>
                  <a:pt x="93" y="0"/>
                  <a:pt x="74" y="20"/>
                  <a:pt x="74" y="44"/>
                </a:cubicBezTo>
                <a:cubicBezTo>
                  <a:pt x="74" y="69"/>
                  <a:pt x="93" y="89"/>
                  <a:pt x="118" y="89"/>
                </a:cubicBezTo>
                <a:close/>
                <a:moveTo>
                  <a:pt x="118" y="9"/>
                </a:moveTo>
                <a:cubicBezTo>
                  <a:pt x="137" y="9"/>
                  <a:pt x="153" y="25"/>
                  <a:pt x="153" y="44"/>
                </a:cubicBezTo>
                <a:cubicBezTo>
                  <a:pt x="153" y="64"/>
                  <a:pt x="137" y="79"/>
                  <a:pt x="118" y="79"/>
                </a:cubicBezTo>
                <a:cubicBezTo>
                  <a:pt x="99" y="79"/>
                  <a:pt x="83" y="64"/>
                  <a:pt x="83" y="44"/>
                </a:cubicBezTo>
                <a:cubicBezTo>
                  <a:pt x="83" y="25"/>
                  <a:pt x="99" y="9"/>
                  <a:pt x="118" y="9"/>
                </a:cubicBezTo>
                <a:close/>
                <a:moveTo>
                  <a:pt x="482" y="263"/>
                </a:moveTo>
                <a:cubicBezTo>
                  <a:pt x="482" y="262"/>
                  <a:pt x="482" y="262"/>
                  <a:pt x="482" y="262"/>
                </a:cubicBezTo>
                <a:cubicBezTo>
                  <a:pt x="481" y="261"/>
                  <a:pt x="479" y="254"/>
                  <a:pt x="477" y="246"/>
                </a:cubicBezTo>
                <a:cubicBezTo>
                  <a:pt x="465" y="211"/>
                  <a:pt x="442" y="140"/>
                  <a:pt x="436" y="127"/>
                </a:cubicBezTo>
                <a:cubicBezTo>
                  <a:pt x="427" y="107"/>
                  <a:pt x="406" y="99"/>
                  <a:pt x="367" y="99"/>
                </a:cubicBezTo>
                <a:cubicBezTo>
                  <a:pt x="327" y="99"/>
                  <a:pt x="306" y="107"/>
                  <a:pt x="297" y="127"/>
                </a:cubicBezTo>
                <a:cubicBezTo>
                  <a:pt x="291" y="140"/>
                  <a:pt x="268" y="211"/>
                  <a:pt x="256" y="246"/>
                </a:cubicBezTo>
                <a:cubicBezTo>
                  <a:pt x="254" y="254"/>
                  <a:pt x="252" y="261"/>
                  <a:pt x="251" y="262"/>
                </a:cubicBezTo>
                <a:cubicBezTo>
                  <a:pt x="251" y="262"/>
                  <a:pt x="251" y="262"/>
                  <a:pt x="251" y="263"/>
                </a:cubicBezTo>
                <a:cubicBezTo>
                  <a:pt x="249" y="271"/>
                  <a:pt x="254" y="280"/>
                  <a:pt x="263" y="283"/>
                </a:cubicBezTo>
                <a:cubicBezTo>
                  <a:pt x="265" y="283"/>
                  <a:pt x="267" y="284"/>
                  <a:pt x="269" y="284"/>
                </a:cubicBezTo>
                <a:cubicBezTo>
                  <a:pt x="276" y="284"/>
                  <a:pt x="282" y="280"/>
                  <a:pt x="284" y="274"/>
                </a:cubicBezTo>
                <a:cubicBezTo>
                  <a:pt x="307" y="220"/>
                  <a:pt x="307" y="220"/>
                  <a:pt x="307" y="220"/>
                </a:cubicBezTo>
                <a:cubicBezTo>
                  <a:pt x="287" y="342"/>
                  <a:pt x="287" y="342"/>
                  <a:pt x="287" y="342"/>
                </a:cubicBezTo>
                <a:cubicBezTo>
                  <a:pt x="287" y="343"/>
                  <a:pt x="287" y="345"/>
                  <a:pt x="288" y="346"/>
                </a:cubicBezTo>
                <a:cubicBezTo>
                  <a:pt x="289" y="347"/>
                  <a:pt x="290" y="347"/>
                  <a:pt x="291" y="347"/>
                </a:cubicBezTo>
                <a:cubicBezTo>
                  <a:pt x="313" y="347"/>
                  <a:pt x="313" y="347"/>
                  <a:pt x="313" y="347"/>
                </a:cubicBezTo>
                <a:cubicBezTo>
                  <a:pt x="312" y="379"/>
                  <a:pt x="310" y="446"/>
                  <a:pt x="310" y="450"/>
                </a:cubicBezTo>
                <a:cubicBezTo>
                  <a:pt x="310" y="450"/>
                  <a:pt x="310" y="450"/>
                  <a:pt x="310" y="451"/>
                </a:cubicBezTo>
                <a:cubicBezTo>
                  <a:pt x="311" y="461"/>
                  <a:pt x="320" y="469"/>
                  <a:pt x="331" y="469"/>
                </a:cubicBezTo>
                <a:cubicBezTo>
                  <a:pt x="342" y="469"/>
                  <a:pt x="352" y="461"/>
                  <a:pt x="353" y="451"/>
                </a:cubicBezTo>
                <a:cubicBezTo>
                  <a:pt x="365" y="347"/>
                  <a:pt x="365" y="347"/>
                  <a:pt x="365" y="347"/>
                </a:cubicBezTo>
                <a:cubicBezTo>
                  <a:pt x="368" y="347"/>
                  <a:pt x="368" y="347"/>
                  <a:pt x="368" y="347"/>
                </a:cubicBezTo>
                <a:cubicBezTo>
                  <a:pt x="380" y="451"/>
                  <a:pt x="380" y="451"/>
                  <a:pt x="380" y="451"/>
                </a:cubicBezTo>
                <a:cubicBezTo>
                  <a:pt x="381" y="461"/>
                  <a:pt x="391" y="469"/>
                  <a:pt x="402" y="469"/>
                </a:cubicBezTo>
                <a:cubicBezTo>
                  <a:pt x="402" y="469"/>
                  <a:pt x="402" y="469"/>
                  <a:pt x="402" y="469"/>
                </a:cubicBezTo>
                <a:cubicBezTo>
                  <a:pt x="413" y="469"/>
                  <a:pt x="422" y="461"/>
                  <a:pt x="423" y="451"/>
                </a:cubicBezTo>
                <a:cubicBezTo>
                  <a:pt x="423" y="450"/>
                  <a:pt x="423" y="450"/>
                  <a:pt x="423" y="450"/>
                </a:cubicBezTo>
                <a:cubicBezTo>
                  <a:pt x="423" y="446"/>
                  <a:pt x="421" y="379"/>
                  <a:pt x="420" y="347"/>
                </a:cubicBezTo>
                <a:cubicBezTo>
                  <a:pt x="442" y="347"/>
                  <a:pt x="442" y="347"/>
                  <a:pt x="442" y="347"/>
                </a:cubicBezTo>
                <a:cubicBezTo>
                  <a:pt x="444" y="347"/>
                  <a:pt x="446" y="345"/>
                  <a:pt x="446" y="343"/>
                </a:cubicBezTo>
                <a:cubicBezTo>
                  <a:pt x="446" y="342"/>
                  <a:pt x="446" y="342"/>
                  <a:pt x="446" y="341"/>
                </a:cubicBezTo>
                <a:cubicBezTo>
                  <a:pt x="426" y="220"/>
                  <a:pt x="426" y="220"/>
                  <a:pt x="426" y="220"/>
                </a:cubicBezTo>
                <a:cubicBezTo>
                  <a:pt x="449" y="274"/>
                  <a:pt x="449" y="274"/>
                  <a:pt x="449" y="274"/>
                </a:cubicBezTo>
                <a:cubicBezTo>
                  <a:pt x="451" y="280"/>
                  <a:pt x="457" y="284"/>
                  <a:pt x="464" y="284"/>
                </a:cubicBezTo>
                <a:cubicBezTo>
                  <a:pt x="464" y="284"/>
                  <a:pt x="464" y="284"/>
                  <a:pt x="464" y="284"/>
                </a:cubicBezTo>
                <a:cubicBezTo>
                  <a:pt x="466" y="284"/>
                  <a:pt x="468" y="283"/>
                  <a:pt x="470" y="283"/>
                </a:cubicBezTo>
                <a:cubicBezTo>
                  <a:pt x="479" y="280"/>
                  <a:pt x="484" y="271"/>
                  <a:pt x="482" y="263"/>
                </a:cubicBezTo>
                <a:close/>
                <a:moveTo>
                  <a:pt x="467" y="274"/>
                </a:moveTo>
                <a:cubicBezTo>
                  <a:pt x="466" y="274"/>
                  <a:pt x="465" y="274"/>
                  <a:pt x="464" y="274"/>
                </a:cubicBezTo>
                <a:cubicBezTo>
                  <a:pt x="464" y="274"/>
                  <a:pt x="464" y="274"/>
                  <a:pt x="464" y="274"/>
                </a:cubicBezTo>
                <a:cubicBezTo>
                  <a:pt x="461" y="274"/>
                  <a:pt x="458" y="273"/>
                  <a:pt x="457" y="270"/>
                </a:cubicBezTo>
                <a:cubicBezTo>
                  <a:pt x="419" y="179"/>
                  <a:pt x="419" y="179"/>
                  <a:pt x="419" y="179"/>
                </a:cubicBezTo>
                <a:cubicBezTo>
                  <a:pt x="418" y="177"/>
                  <a:pt x="415" y="176"/>
                  <a:pt x="413" y="176"/>
                </a:cubicBezTo>
                <a:cubicBezTo>
                  <a:pt x="411" y="177"/>
                  <a:pt x="409" y="179"/>
                  <a:pt x="410" y="182"/>
                </a:cubicBezTo>
                <a:cubicBezTo>
                  <a:pt x="436" y="338"/>
                  <a:pt x="436" y="338"/>
                  <a:pt x="436" y="338"/>
                </a:cubicBezTo>
                <a:cubicBezTo>
                  <a:pt x="416" y="338"/>
                  <a:pt x="416" y="338"/>
                  <a:pt x="416" y="338"/>
                </a:cubicBezTo>
                <a:cubicBezTo>
                  <a:pt x="414" y="338"/>
                  <a:pt x="413" y="339"/>
                  <a:pt x="412" y="340"/>
                </a:cubicBezTo>
                <a:cubicBezTo>
                  <a:pt x="411" y="340"/>
                  <a:pt x="411" y="342"/>
                  <a:pt x="411" y="343"/>
                </a:cubicBezTo>
                <a:cubicBezTo>
                  <a:pt x="411" y="343"/>
                  <a:pt x="412" y="370"/>
                  <a:pt x="412" y="397"/>
                </a:cubicBezTo>
                <a:cubicBezTo>
                  <a:pt x="413" y="410"/>
                  <a:pt x="413" y="423"/>
                  <a:pt x="413" y="433"/>
                </a:cubicBezTo>
                <a:cubicBezTo>
                  <a:pt x="414" y="443"/>
                  <a:pt x="414" y="447"/>
                  <a:pt x="414" y="450"/>
                </a:cubicBezTo>
                <a:cubicBezTo>
                  <a:pt x="414" y="450"/>
                  <a:pt x="414" y="450"/>
                  <a:pt x="414" y="450"/>
                </a:cubicBezTo>
                <a:cubicBezTo>
                  <a:pt x="413" y="455"/>
                  <a:pt x="408" y="459"/>
                  <a:pt x="402" y="459"/>
                </a:cubicBezTo>
                <a:cubicBezTo>
                  <a:pt x="402" y="464"/>
                  <a:pt x="402" y="464"/>
                  <a:pt x="402" y="464"/>
                </a:cubicBezTo>
                <a:cubicBezTo>
                  <a:pt x="402" y="459"/>
                  <a:pt x="402" y="459"/>
                  <a:pt x="402" y="459"/>
                </a:cubicBezTo>
                <a:cubicBezTo>
                  <a:pt x="396" y="459"/>
                  <a:pt x="390" y="455"/>
                  <a:pt x="390" y="450"/>
                </a:cubicBezTo>
                <a:cubicBezTo>
                  <a:pt x="377" y="342"/>
                  <a:pt x="377" y="342"/>
                  <a:pt x="377" y="342"/>
                </a:cubicBezTo>
                <a:cubicBezTo>
                  <a:pt x="377" y="340"/>
                  <a:pt x="375" y="338"/>
                  <a:pt x="372" y="338"/>
                </a:cubicBezTo>
                <a:cubicBezTo>
                  <a:pt x="361" y="338"/>
                  <a:pt x="361" y="338"/>
                  <a:pt x="361" y="338"/>
                </a:cubicBezTo>
                <a:cubicBezTo>
                  <a:pt x="358" y="338"/>
                  <a:pt x="356" y="340"/>
                  <a:pt x="356" y="342"/>
                </a:cubicBezTo>
                <a:cubicBezTo>
                  <a:pt x="343" y="450"/>
                  <a:pt x="343" y="450"/>
                  <a:pt x="343" y="450"/>
                </a:cubicBezTo>
                <a:cubicBezTo>
                  <a:pt x="343" y="455"/>
                  <a:pt x="338" y="459"/>
                  <a:pt x="331" y="459"/>
                </a:cubicBezTo>
                <a:cubicBezTo>
                  <a:pt x="325" y="459"/>
                  <a:pt x="320" y="455"/>
                  <a:pt x="319" y="450"/>
                </a:cubicBezTo>
                <a:cubicBezTo>
                  <a:pt x="319" y="450"/>
                  <a:pt x="319" y="450"/>
                  <a:pt x="319" y="450"/>
                </a:cubicBezTo>
                <a:cubicBezTo>
                  <a:pt x="319" y="449"/>
                  <a:pt x="319" y="447"/>
                  <a:pt x="319" y="446"/>
                </a:cubicBezTo>
                <a:cubicBezTo>
                  <a:pt x="319" y="443"/>
                  <a:pt x="320" y="439"/>
                  <a:pt x="320" y="433"/>
                </a:cubicBezTo>
                <a:cubicBezTo>
                  <a:pt x="320" y="423"/>
                  <a:pt x="320" y="410"/>
                  <a:pt x="321" y="397"/>
                </a:cubicBezTo>
                <a:cubicBezTo>
                  <a:pt x="321" y="370"/>
                  <a:pt x="322" y="343"/>
                  <a:pt x="322" y="343"/>
                </a:cubicBezTo>
                <a:cubicBezTo>
                  <a:pt x="322" y="342"/>
                  <a:pt x="322" y="340"/>
                  <a:pt x="321" y="340"/>
                </a:cubicBezTo>
                <a:cubicBezTo>
                  <a:pt x="320" y="339"/>
                  <a:pt x="319" y="338"/>
                  <a:pt x="317" y="338"/>
                </a:cubicBezTo>
                <a:cubicBezTo>
                  <a:pt x="297" y="338"/>
                  <a:pt x="297" y="338"/>
                  <a:pt x="297" y="338"/>
                </a:cubicBezTo>
                <a:cubicBezTo>
                  <a:pt x="323" y="182"/>
                  <a:pt x="323" y="182"/>
                  <a:pt x="323" y="182"/>
                </a:cubicBezTo>
                <a:cubicBezTo>
                  <a:pt x="324" y="179"/>
                  <a:pt x="322" y="177"/>
                  <a:pt x="320" y="176"/>
                </a:cubicBezTo>
                <a:cubicBezTo>
                  <a:pt x="318" y="176"/>
                  <a:pt x="315" y="177"/>
                  <a:pt x="314" y="179"/>
                </a:cubicBezTo>
                <a:cubicBezTo>
                  <a:pt x="276" y="270"/>
                  <a:pt x="276" y="270"/>
                  <a:pt x="276" y="270"/>
                </a:cubicBezTo>
                <a:cubicBezTo>
                  <a:pt x="274" y="273"/>
                  <a:pt x="270" y="275"/>
                  <a:pt x="266" y="274"/>
                </a:cubicBezTo>
                <a:cubicBezTo>
                  <a:pt x="262" y="272"/>
                  <a:pt x="259" y="268"/>
                  <a:pt x="260" y="265"/>
                </a:cubicBezTo>
                <a:cubicBezTo>
                  <a:pt x="260" y="265"/>
                  <a:pt x="260" y="265"/>
                  <a:pt x="260" y="265"/>
                </a:cubicBezTo>
                <a:cubicBezTo>
                  <a:pt x="260" y="264"/>
                  <a:pt x="261" y="263"/>
                  <a:pt x="261" y="261"/>
                </a:cubicBezTo>
                <a:cubicBezTo>
                  <a:pt x="262" y="258"/>
                  <a:pt x="264" y="254"/>
                  <a:pt x="265" y="249"/>
                </a:cubicBezTo>
                <a:cubicBezTo>
                  <a:pt x="276" y="217"/>
                  <a:pt x="300" y="143"/>
                  <a:pt x="305" y="131"/>
                </a:cubicBezTo>
                <a:cubicBezTo>
                  <a:pt x="311" y="120"/>
                  <a:pt x="322" y="108"/>
                  <a:pt x="367" y="108"/>
                </a:cubicBezTo>
                <a:cubicBezTo>
                  <a:pt x="411" y="108"/>
                  <a:pt x="422" y="120"/>
                  <a:pt x="428" y="131"/>
                </a:cubicBezTo>
                <a:cubicBezTo>
                  <a:pt x="433" y="143"/>
                  <a:pt x="457" y="217"/>
                  <a:pt x="468" y="248"/>
                </a:cubicBezTo>
                <a:cubicBezTo>
                  <a:pt x="469" y="254"/>
                  <a:pt x="471" y="258"/>
                  <a:pt x="472" y="261"/>
                </a:cubicBezTo>
                <a:cubicBezTo>
                  <a:pt x="472" y="262"/>
                  <a:pt x="473" y="264"/>
                  <a:pt x="473" y="265"/>
                </a:cubicBezTo>
                <a:cubicBezTo>
                  <a:pt x="473" y="265"/>
                  <a:pt x="473" y="265"/>
                  <a:pt x="473" y="265"/>
                </a:cubicBezTo>
                <a:cubicBezTo>
                  <a:pt x="474" y="268"/>
                  <a:pt x="471" y="272"/>
                  <a:pt x="467" y="274"/>
                </a:cubicBezTo>
                <a:close/>
                <a:moveTo>
                  <a:pt x="233" y="262"/>
                </a:moveTo>
                <a:cubicBezTo>
                  <a:pt x="233" y="261"/>
                  <a:pt x="231" y="254"/>
                  <a:pt x="228" y="246"/>
                </a:cubicBezTo>
                <a:cubicBezTo>
                  <a:pt x="217" y="211"/>
                  <a:pt x="194" y="140"/>
                  <a:pt x="188" y="127"/>
                </a:cubicBezTo>
                <a:cubicBezTo>
                  <a:pt x="178" y="107"/>
                  <a:pt x="157" y="99"/>
                  <a:pt x="118" y="99"/>
                </a:cubicBezTo>
                <a:cubicBezTo>
                  <a:pt x="79" y="99"/>
                  <a:pt x="58" y="107"/>
                  <a:pt x="48" y="127"/>
                </a:cubicBezTo>
                <a:cubicBezTo>
                  <a:pt x="42" y="140"/>
                  <a:pt x="19" y="211"/>
                  <a:pt x="8" y="246"/>
                </a:cubicBezTo>
                <a:cubicBezTo>
                  <a:pt x="5" y="254"/>
                  <a:pt x="3" y="261"/>
                  <a:pt x="3" y="262"/>
                </a:cubicBezTo>
                <a:cubicBezTo>
                  <a:pt x="2" y="262"/>
                  <a:pt x="2" y="262"/>
                  <a:pt x="2" y="263"/>
                </a:cubicBezTo>
                <a:cubicBezTo>
                  <a:pt x="0" y="271"/>
                  <a:pt x="5" y="280"/>
                  <a:pt x="14" y="283"/>
                </a:cubicBezTo>
                <a:cubicBezTo>
                  <a:pt x="16" y="283"/>
                  <a:pt x="18" y="284"/>
                  <a:pt x="20" y="284"/>
                </a:cubicBezTo>
                <a:cubicBezTo>
                  <a:pt x="27" y="284"/>
                  <a:pt x="33" y="280"/>
                  <a:pt x="36" y="274"/>
                </a:cubicBezTo>
                <a:cubicBezTo>
                  <a:pt x="68" y="204"/>
                  <a:pt x="68" y="204"/>
                  <a:pt x="68" y="204"/>
                </a:cubicBezTo>
                <a:cubicBezTo>
                  <a:pt x="65" y="298"/>
                  <a:pt x="62" y="443"/>
                  <a:pt x="61" y="450"/>
                </a:cubicBezTo>
                <a:cubicBezTo>
                  <a:pt x="61" y="450"/>
                  <a:pt x="61" y="450"/>
                  <a:pt x="61" y="451"/>
                </a:cubicBezTo>
                <a:cubicBezTo>
                  <a:pt x="62" y="461"/>
                  <a:pt x="71" y="469"/>
                  <a:pt x="83" y="469"/>
                </a:cubicBezTo>
                <a:cubicBezTo>
                  <a:pt x="94" y="469"/>
                  <a:pt x="103" y="461"/>
                  <a:pt x="104" y="451"/>
                </a:cubicBezTo>
                <a:cubicBezTo>
                  <a:pt x="118" y="332"/>
                  <a:pt x="118" y="332"/>
                  <a:pt x="118" y="332"/>
                </a:cubicBezTo>
                <a:cubicBezTo>
                  <a:pt x="132" y="451"/>
                  <a:pt x="132" y="451"/>
                  <a:pt x="132" y="451"/>
                </a:cubicBezTo>
                <a:cubicBezTo>
                  <a:pt x="133" y="461"/>
                  <a:pt x="142" y="469"/>
                  <a:pt x="153" y="469"/>
                </a:cubicBezTo>
                <a:cubicBezTo>
                  <a:pt x="153" y="469"/>
                  <a:pt x="153" y="469"/>
                  <a:pt x="153" y="469"/>
                </a:cubicBezTo>
                <a:cubicBezTo>
                  <a:pt x="165" y="469"/>
                  <a:pt x="174" y="461"/>
                  <a:pt x="175" y="451"/>
                </a:cubicBezTo>
                <a:cubicBezTo>
                  <a:pt x="175" y="450"/>
                  <a:pt x="175" y="450"/>
                  <a:pt x="175" y="450"/>
                </a:cubicBezTo>
                <a:cubicBezTo>
                  <a:pt x="174" y="443"/>
                  <a:pt x="171" y="298"/>
                  <a:pt x="168" y="204"/>
                </a:cubicBezTo>
                <a:cubicBezTo>
                  <a:pt x="200" y="274"/>
                  <a:pt x="200" y="274"/>
                  <a:pt x="200" y="274"/>
                </a:cubicBezTo>
                <a:cubicBezTo>
                  <a:pt x="203" y="280"/>
                  <a:pt x="209" y="284"/>
                  <a:pt x="216" y="284"/>
                </a:cubicBezTo>
                <a:cubicBezTo>
                  <a:pt x="218" y="284"/>
                  <a:pt x="220" y="283"/>
                  <a:pt x="222" y="283"/>
                </a:cubicBezTo>
                <a:cubicBezTo>
                  <a:pt x="230" y="280"/>
                  <a:pt x="236" y="271"/>
                  <a:pt x="234" y="263"/>
                </a:cubicBezTo>
                <a:cubicBezTo>
                  <a:pt x="234" y="262"/>
                  <a:pt x="233" y="262"/>
                  <a:pt x="233" y="262"/>
                </a:cubicBezTo>
                <a:close/>
                <a:moveTo>
                  <a:pt x="219" y="274"/>
                </a:moveTo>
                <a:cubicBezTo>
                  <a:pt x="215" y="275"/>
                  <a:pt x="210" y="274"/>
                  <a:pt x="209" y="270"/>
                </a:cubicBezTo>
                <a:cubicBezTo>
                  <a:pt x="167" y="179"/>
                  <a:pt x="167" y="179"/>
                  <a:pt x="167" y="179"/>
                </a:cubicBezTo>
                <a:cubicBezTo>
                  <a:pt x="167" y="177"/>
                  <a:pt x="164" y="176"/>
                  <a:pt x="162" y="176"/>
                </a:cubicBezTo>
                <a:cubicBezTo>
                  <a:pt x="160" y="177"/>
                  <a:pt x="158" y="179"/>
                  <a:pt x="158" y="181"/>
                </a:cubicBezTo>
                <a:cubicBezTo>
                  <a:pt x="158" y="181"/>
                  <a:pt x="160" y="248"/>
                  <a:pt x="162" y="316"/>
                </a:cubicBezTo>
                <a:cubicBezTo>
                  <a:pt x="163" y="349"/>
                  <a:pt x="163" y="383"/>
                  <a:pt x="164" y="408"/>
                </a:cubicBezTo>
                <a:cubicBezTo>
                  <a:pt x="164" y="421"/>
                  <a:pt x="165" y="431"/>
                  <a:pt x="165" y="439"/>
                </a:cubicBezTo>
                <a:cubicBezTo>
                  <a:pt x="165" y="444"/>
                  <a:pt x="165" y="448"/>
                  <a:pt x="165" y="450"/>
                </a:cubicBezTo>
                <a:cubicBezTo>
                  <a:pt x="165" y="450"/>
                  <a:pt x="165" y="450"/>
                  <a:pt x="165" y="450"/>
                </a:cubicBezTo>
                <a:cubicBezTo>
                  <a:pt x="165" y="455"/>
                  <a:pt x="160" y="459"/>
                  <a:pt x="153" y="459"/>
                </a:cubicBezTo>
                <a:cubicBezTo>
                  <a:pt x="153" y="464"/>
                  <a:pt x="153" y="464"/>
                  <a:pt x="153" y="464"/>
                </a:cubicBezTo>
                <a:cubicBezTo>
                  <a:pt x="153" y="459"/>
                  <a:pt x="153" y="459"/>
                  <a:pt x="153" y="459"/>
                </a:cubicBezTo>
                <a:cubicBezTo>
                  <a:pt x="147" y="459"/>
                  <a:pt x="142" y="455"/>
                  <a:pt x="141" y="450"/>
                </a:cubicBezTo>
                <a:cubicBezTo>
                  <a:pt x="123" y="292"/>
                  <a:pt x="123" y="292"/>
                  <a:pt x="123" y="292"/>
                </a:cubicBezTo>
                <a:cubicBezTo>
                  <a:pt x="122" y="289"/>
                  <a:pt x="120" y="287"/>
                  <a:pt x="118" y="287"/>
                </a:cubicBezTo>
                <a:cubicBezTo>
                  <a:pt x="116" y="287"/>
                  <a:pt x="114" y="289"/>
                  <a:pt x="113" y="292"/>
                </a:cubicBezTo>
                <a:cubicBezTo>
                  <a:pt x="95" y="450"/>
                  <a:pt x="95" y="450"/>
                  <a:pt x="95" y="450"/>
                </a:cubicBezTo>
                <a:cubicBezTo>
                  <a:pt x="94" y="455"/>
                  <a:pt x="89" y="459"/>
                  <a:pt x="83" y="459"/>
                </a:cubicBezTo>
                <a:cubicBezTo>
                  <a:pt x="76" y="459"/>
                  <a:pt x="71" y="455"/>
                  <a:pt x="71" y="450"/>
                </a:cubicBezTo>
                <a:cubicBezTo>
                  <a:pt x="71" y="449"/>
                  <a:pt x="71" y="448"/>
                  <a:pt x="71" y="447"/>
                </a:cubicBezTo>
                <a:cubicBezTo>
                  <a:pt x="71" y="445"/>
                  <a:pt x="71" y="442"/>
                  <a:pt x="71" y="439"/>
                </a:cubicBezTo>
                <a:cubicBezTo>
                  <a:pt x="71" y="431"/>
                  <a:pt x="71" y="421"/>
                  <a:pt x="72" y="408"/>
                </a:cubicBezTo>
                <a:cubicBezTo>
                  <a:pt x="72" y="383"/>
                  <a:pt x="73" y="349"/>
                  <a:pt x="74" y="316"/>
                </a:cubicBezTo>
                <a:cubicBezTo>
                  <a:pt x="76" y="248"/>
                  <a:pt x="77" y="181"/>
                  <a:pt x="77" y="181"/>
                </a:cubicBezTo>
                <a:cubicBezTo>
                  <a:pt x="78" y="179"/>
                  <a:pt x="76" y="177"/>
                  <a:pt x="74" y="176"/>
                </a:cubicBezTo>
                <a:cubicBezTo>
                  <a:pt x="72" y="176"/>
                  <a:pt x="69" y="177"/>
                  <a:pt x="68" y="179"/>
                </a:cubicBezTo>
                <a:cubicBezTo>
                  <a:pt x="27" y="270"/>
                  <a:pt x="27" y="270"/>
                  <a:pt x="27" y="270"/>
                </a:cubicBezTo>
                <a:cubicBezTo>
                  <a:pt x="26" y="273"/>
                  <a:pt x="23" y="274"/>
                  <a:pt x="20" y="274"/>
                </a:cubicBezTo>
                <a:cubicBezTo>
                  <a:pt x="19" y="274"/>
                  <a:pt x="18" y="274"/>
                  <a:pt x="17" y="274"/>
                </a:cubicBezTo>
                <a:cubicBezTo>
                  <a:pt x="13" y="272"/>
                  <a:pt x="11" y="268"/>
                  <a:pt x="11" y="265"/>
                </a:cubicBezTo>
                <a:cubicBezTo>
                  <a:pt x="11" y="265"/>
                  <a:pt x="11" y="265"/>
                  <a:pt x="11" y="265"/>
                </a:cubicBezTo>
                <a:cubicBezTo>
                  <a:pt x="12" y="264"/>
                  <a:pt x="12" y="263"/>
                  <a:pt x="13" y="261"/>
                </a:cubicBezTo>
                <a:cubicBezTo>
                  <a:pt x="14" y="258"/>
                  <a:pt x="15" y="254"/>
                  <a:pt x="17" y="249"/>
                </a:cubicBezTo>
                <a:cubicBezTo>
                  <a:pt x="27" y="217"/>
                  <a:pt x="51" y="143"/>
                  <a:pt x="57" y="131"/>
                </a:cubicBezTo>
                <a:cubicBezTo>
                  <a:pt x="62" y="120"/>
                  <a:pt x="74" y="108"/>
                  <a:pt x="118" y="108"/>
                </a:cubicBezTo>
                <a:cubicBezTo>
                  <a:pt x="162" y="108"/>
                  <a:pt x="174" y="120"/>
                  <a:pt x="179" y="131"/>
                </a:cubicBezTo>
                <a:cubicBezTo>
                  <a:pt x="185" y="143"/>
                  <a:pt x="209" y="217"/>
                  <a:pt x="219" y="249"/>
                </a:cubicBezTo>
                <a:cubicBezTo>
                  <a:pt x="221" y="254"/>
                  <a:pt x="222" y="258"/>
                  <a:pt x="223" y="261"/>
                </a:cubicBezTo>
                <a:cubicBezTo>
                  <a:pt x="224" y="262"/>
                  <a:pt x="224" y="264"/>
                  <a:pt x="225" y="265"/>
                </a:cubicBezTo>
                <a:cubicBezTo>
                  <a:pt x="224" y="265"/>
                  <a:pt x="224" y="265"/>
                  <a:pt x="224" y="265"/>
                </a:cubicBezTo>
                <a:cubicBezTo>
                  <a:pt x="225" y="268"/>
                  <a:pt x="223" y="272"/>
                  <a:pt x="219" y="274"/>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7" name="Rectangle 41">
            <a:extLst>
              <a:ext uri="{FF2B5EF4-FFF2-40B4-BE49-F238E27FC236}">
                <a16:creationId xmlns:a16="http://schemas.microsoft.com/office/drawing/2014/main" id="{68484FB5-5D81-4A65-88ED-2629FCABF5AB}"/>
              </a:ext>
            </a:extLst>
          </p:cNvPr>
          <p:cNvSpPr/>
          <p:nvPr/>
        </p:nvSpPr>
        <p:spPr>
          <a:xfrm>
            <a:off x="8730226" y="3943131"/>
            <a:ext cx="2023815" cy="529504"/>
          </a:xfrm>
          <a:prstGeom prst="rect">
            <a:avLst/>
          </a:prstGeom>
        </p:spPr>
        <p:txBody>
          <a:bodyPr wrap="square" lIns="0" tIns="0" rIns="0" bIns="0">
            <a:spAutoFit/>
          </a:bodyPr>
          <a:lstStyle/>
          <a:p>
            <a:pPr defTabSz="1219140"/>
            <a:r>
              <a:rPr lang="de-DE" sz="1200" b="1" dirty="0">
                <a:solidFill>
                  <a:srgbClr val="BBE0E3">
                    <a:lumMod val="50000"/>
                  </a:srgbClr>
                </a:solidFill>
                <a:latin typeface="Open Sans Light"/>
                <a:ea typeface="ＭＳ Ｐゴシック"/>
              </a:rPr>
              <a:t>Akzeptanz</a:t>
            </a:r>
          </a:p>
          <a:p>
            <a:pPr defTabSz="1219140">
              <a:lnSpc>
                <a:spcPct val="130000"/>
              </a:lnSpc>
            </a:pPr>
            <a:r>
              <a:rPr lang="de-DE" sz="900" dirty="0">
                <a:solidFill>
                  <a:srgbClr val="000000"/>
                </a:solidFill>
                <a:latin typeface="Open Sans Light"/>
                <a:ea typeface="ＭＳ Ｐゴシック"/>
              </a:rPr>
              <a:t>Bedürfnisorientierter Einsatz </a:t>
            </a:r>
          </a:p>
          <a:p>
            <a:pPr defTabSz="1219140">
              <a:lnSpc>
                <a:spcPct val="130000"/>
              </a:lnSpc>
            </a:pPr>
            <a:r>
              <a:rPr lang="de-DE" sz="900" dirty="0">
                <a:solidFill>
                  <a:srgbClr val="000000"/>
                </a:solidFill>
                <a:latin typeface="Open Sans Light"/>
                <a:ea typeface="ＭＳ Ｐゴシック"/>
              </a:rPr>
              <a:t>von Technologien</a:t>
            </a:r>
          </a:p>
        </p:txBody>
      </p:sp>
      <p:sp>
        <p:nvSpPr>
          <p:cNvPr id="168" name="Rectangle 41">
            <a:extLst>
              <a:ext uri="{FF2B5EF4-FFF2-40B4-BE49-F238E27FC236}">
                <a16:creationId xmlns:a16="http://schemas.microsoft.com/office/drawing/2014/main" id="{464B34AC-82DF-48DD-8602-C4328C34D2FE}"/>
              </a:ext>
            </a:extLst>
          </p:cNvPr>
          <p:cNvSpPr/>
          <p:nvPr/>
        </p:nvSpPr>
        <p:spPr>
          <a:xfrm>
            <a:off x="8608690" y="5296533"/>
            <a:ext cx="2023815" cy="709553"/>
          </a:xfrm>
          <a:prstGeom prst="rect">
            <a:avLst/>
          </a:prstGeom>
        </p:spPr>
        <p:txBody>
          <a:bodyPr wrap="square" lIns="0" tIns="0" rIns="0" bIns="0">
            <a:spAutoFit/>
          </a:bodyPr>
          <a:lstStyle/>
          <a:p>
            <a:pPr defTabSz="1219140"/>
            <a:r>
              <a:rPr lang="de-DE" sz="1200" b="1" dirty="0">
                <a:solidFill>
                  <a:srgbClr val="BBE0E3">
                    <a:lumMod val="50000"/>
                  </a:srgbClr>
                </a:solidFill>
                <a:latin typeface="Open Sans Light"/>
                <a:ea typeface="ＭＳ Ｐゴシック"/>
              </a:rPr>
              <a:t>Nachhaltiger Erfolg</a:t>
            </a:r>
          </a:p>
          <a:p>
            <a:pPr defTabSz="1219140">
              <a:lnSpc>
                <a:spcPct val="130000"/>
              </a:lnSpc>
            </a:pPr>
            <a:r>
              <a:rPr lang="de-DE" sz="900" dirty="0">
                <a:solidFill>
                  <a:srgbClr val="000000"/>
                </a:solidFill>
                <a:latin typeface="Open Sans Light"/>
                <a:ea typeface="ＭＳ Ｐゴシック"/>
              </a:rPr>
              <a:t>Klimaneutraler, energieeffizienter und langfristig erfolgreicher Einsatz von Technologien</a:t>
            </a:r>
          </a:p>
        </p:txBody>
      </p:sp>
      <p:sp>
        <p:nvSpPr>
          <p:cNvPr id="169" name="Freeform 43">
            <a:extLst>
              <a:ext uri="{FF2B5EF4-FFF2-40B4-BE49-F238E27FC236}">
                <a16:creationId xmlns:a16="http://schemas.microsoft.com/office/drawing/2014/main" id="{4F10D402-4764-43F1-A21F-B35AFE4DA923}"/>
              </a:ext>
            </a:extLst>
          </p:cNvPr>
          <p:cNvSpPr>
            <a:spLocks noEditPoints="1"/>
          </p:cNvSpPr>
          <p:nvPr/>
        </p:nvSpPr>
        <p:spPr bwMode="auto">
          <a:xfrm>
            <a:off x="8093378" y="4039753"/>
            <a:ext cx="522903" cy="524369"/>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70" name="Freeform 28">
            <a:extLst>
              <a:ext uri="{FF2B5EF4-FFF2-40B4-BE49-F238E27FC236}">
                <a16:creationId xmlns:a16="http://schemas.microsoft.com/office/drawing/2014/main" id="{957CED05-1B2C-4BD1-AD9F-B23B0B2EE45F}"/>
              </a:ext>
            </a:extLst>
          </p:cNvPr>
          <p:cNvSpPr>
            <a:spLocks noEditPoints="1"/>
          </p:cNvSpPr>
          <p:nvPr/>
        </p:nvSpPr>
        <p:spPr bwMode="auto">
          <a:xfrm>
            <a:off x="7936874" y="5279711"/>
            <a:ext cx="501119" cy="522181"/>
          </a:xfrm>
          <a:custGeom>
            <a:avLst/>
            <a:gdLst>
              <a:gd name="T0" fmla="*/ 633 w 647"/>
              <a:gd name="T1" fmla="*/ 245 h 674"/>
              <a:gd name="T2" fmla="*/ 546 w 647"/>
              <a:gd name="T3" fmla="*/ 172 h 674"/>
              <a:gd name="T4" fmla="*/ 536 w 647"/>
              <a:gd name="T5" fmla="*/ 173 h 674"/>
              <a:gd name="T6" fmla="*/ 565 w 647"/>
              <a:gd name="T7" fmla="*/ 124 h 674"/>
              <a:gd name="T8" fmla="*/ 331 w 647"/>
              <a:gd name="T9" fmla="*/ 15 h 674"/>
              <a:gd name="T10" fmla="*/ 324 w 647"/>
              <a:gd name="T11" fmla="*/ 83 h 674"/>
              <a:gd name="T12" fmla="*/ 317 w 647"/>
              <a:gd name="T13" fmla="*/ 15 h 674"/>
              <a:gd name="T14" fmla="*/ 82 w 647"/>
              <a:gd name="T15" fmla="*/ 124 h 674"/>
              <a:gd name="T16" fmla="*/ 111 w 647"/>
              <a:gd name="T17" fmla="*/ 173 h 674"/>
              <a:gd name="T18" fmla="*/ 101 w 647"/>
              <a:gd name="T19" fmla="*/ 172 h 674"/>
              <a:gd name="T20" fmla="*/ 14 w 647"/>
              <a:gd name="T21" fmla="*/ 245 h 674"/>
              <a:gd name="T22" fmla="*/ 6 w 647"/>
              <a:gd name="T23" fmla="*/ 250 h 674"/>
              <a:gd name="T24" fmla="*/ 67 w 647"/>
              <a:gd name="T25" fmla="*/ 120 h 674"/>
              <a:gd name="T26" fmla="*/ 69 w 647"/>
              <a:gd name="T27" fmla="*/ 118 h 674"/>
              <a:gd name="T28" fmla="*/ 324 w 647"/>
              <a:gd name="T29" fmla="*/ 0 h 674"/>
              <a:gd name="T30" fmla="*/ 324 w 647"/>
              <a:gd name="T31" fmla="*/ 0 h 674"/>
              <a:gd name="T32" fmla="*/ 526 w 647"/>
              <a:gd name="T33" fmla="*/ 68 h 674"/>
              <a:gd name="T34" fmla="*/ 579 w 647"/>
              <a:gd name="T35" fmla="*/ 118 h 674"/>
              <a:gd name="T36" fmla="*/ 646 w 647"/>
              <a:gd name="T37" fmla="*/ 241 h 674"/>
              <a:gd name="T38" fmla="*/ 607 w 647"/>
              <a:gd name="T39" fmla="*/ 505 h 674"/>
              <a:gd name="T40" fmla="*/ 324 w 647"/>
              <a:gd name="T41" fmla="*/ 660 h 674"/>
              <a:gd name="T42" fmla="*/ 40 w 647"/>
              <a:gd name="T43" fmla="*/ 505 h 674"/>
              <a:gd name="T44" fmla="*/ 324 w 647"/>
              <a:gd name="T45" fmla="*/ 674 h 674"/>
              <a:gd name="T46" fmla="*/ 607 w 647"/>
              <a:gd name="T47" fmla="*/ 505 h 674"/>
              <a:gd name="T48" fmla="*/ 403 w 647"/>
              <a:gd name="T49" fmla="*/ 439 h 674"/>
              <a:gd name="T50" fmla="*/ 446 w 647"/>
              <a:gd name="T51" fmla="*/ 516 h 674"/>
              <a:gd name="T52" fmla="*/ 206 w 647"/>
              <a:gd name="T53" fmla="*/ 518 h 674"/>
              <a:gd name="T54" fmla="*/ 200 w 647"/>
              <a:gd name="T55" fmla="*/ 510 h 674"/>
              <a:gd name="T56" fmla="*/ 391 w 647"/>
              <a:gd name="T57" fmla="*/ 431 h 674"/>
              <a:gd name="T58" fmla="*/ 552 w 647"/>
              <a:gd name="T59" fmla="*/ 273 h 674"/>
              <a:gd name="T60" fmla="*/ 389 w 647"/>
              <a:gd name="T61" fmla="*/ 446 h 674"/>
              <a:gd name="T62" fmla="*/ 387 w 647"/>
              <a:gd name="T63" fmla="*/ 445 h 674"/>
              <a:gd name="T64" fmla="*/ 216 w 647"/>
              <a:gd name="T65" fmla="*/ 504 h 674"/>
              <a:gd name="T66" fmla="*/ 389 w 647"/>
              <a:gd name="T67" fmla="*/ 44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7" h="674">
                <a:moveTo>
                  <a:pt x="641" y="250"/>
                </a:moveTo>
                <a:cubicBezTo>
                  <a:pt x="638" y="251"/>
                  <a:pt x="634" y="249"/>
                  <a:pt x="633" y="245"/>
                </a:cubicBezTo>
                <a:cubicBezTo>
                  <a:pt x="621" y="205"/>
                  <a:pt x="601" y="167"/>
                  <a:pt x="574" y="135"/>
                </a:cubicBezTo>
                <a:cubicBezTo>
                  <a:pt x="546" y="172"/>
                  <a:pt x="546" y="172"/>
                  <a:pt x="546" y="172"/>
                </a:cubicBezTo>
                <a:cubicBezTo>
                  <a:pt x="544" y="174"/>
                  <a:pt x="542" y="174"/>
                  <a:pt x="540" y="174"/>
                </a:cubicBezTo>
                <a:cubicBezTo>
                  <a:pt x="539" y="174"/>
                  <a:pt x="537" y="174"/>
                  <a:pt x="536" y="173"/>
                </a:cubicBezTo>
                <a:cubicBezTo>
                  <a:pt x="533" y="171"/>
                  <a:pt x="532" y="166"/>
                  <a:pt x="535" y="163"/>
                </a:cubicBezTo>
                <a:cubicBezTo>
                  <a:pt x="565" y="124"/>
                  <a:pt x="565" y="124"/>
                  <a:pt x="565" y="124"/>
                </a:cubicBezTo>
                <a:cubicBezTo>
                  <a:pt x="551" y="107"/>
                  <a:pt x="535" y="93"/>
                  <a:pt x="518" y="80"/>
                </a:cubicBezTo>
                <a:cubicBezTo>
                  <a:pt x="464" y="38"/>
                  <a:pt x="399" y="16"/>
                  <a:pt x="331" y="15"/>
                </a:cubicBezTo>
                <a:cubicBezTo>
                  <a:pt x="331" y="76"/>
                  <a:pt x="331" y="76"/>
                  <a:pt x="331" y="76"/>
                </a:cubicBezTo>
                <a:cubicBezTo>
                  <a:pt x="331" y="79"/>
                  <a:pt x="327" y="83"/>
                  <a:pt x="324" y="83"/>
                </a:cubicBezTo>
                <a:cubicBezTo>
                  <a:pt x="320" y="83"/>
                  <a:pt x="317" y="79"/>
                  <a:pt x="317" y="76"/>
                </a:cubicBezTo>
                <a:cubicBezTo>
                  <a:pt x="317" y="15"/>
                  <a:pt x="317" y="15"/>
                  <a:pt x="317" y="15"/>
                </a:cubicBezTo>
                <a:cubicBezTo>
                  <a:pt x="248" y="16"/>
                  <a:pt x="184" y="38"/>
                  <a:pt x="129" y="80"/>
                </a:cubicBezTo>
                <a:cubicBezTo>
                  <a:pt x="112" y="93"/>
                  <a:pt x="96" y="107"/>
                  <a:pt x="82" y="124"/>
                </a:cubicBezTo>
                <a:cubicBezTo>
                  <a:pt x="112" y="163"/>
                  <a:pt x="112" y="163"/>
                  <a:pt x="112" y="163"/>
                </a:cubicBezTo>
                <a:cubicBezTo>
                  <a:pt x="115" y="166"/>
                  <a:pt x="114" y="171"/>
                  <a:pt x="111" y="173"/>
                </a:cubicBezTo>
                <a:cubicBezTo>
                  <a:pt x="110" y="174"/>
                  <a:pt x="108" y="174"/>
                  <a:pt x="107" y="174"/>
                </a:cubicBezTo>
                <a:cubicBezTo>
                  <a:pt x="105" y="174"/>
                  <a:pt x="103" y="174"/>
                  <a:pt x="101" y="172"/>
                </a:cubicBezTo>
                <a:cubicBezTo>
                  <a:pt x="73" y="135"/>
                  <a:pt x="73" y="135"/>
                  <a:pt x="73" y="135"/>
                </a:cubicBezTo>
                <a:cubicBezTo>
                  <a:pt x="46" y="167"/>
                  <a:pt x="26" y="205"/>
                  <a:pt x="14" y="245"/>
                </a:cubicBezTo>
                <a:cubicBezTo>
                  <a:pt x="14" y="248"/>
                  <a:pt x="11" y="250"/>
                  <a:pt x="8" y="250"/>
                </a:cubicBezTo>
                <a:cubicBezTo>
                  <a:pt x="7" y="250"/>
                  <a:pt x="6" y="250"/>
                  <a:pt x="6" y="250"/>
                </a:cubicBezTo>
                <a:cubicBezTo>
                  <a:pt x="2" y="248"/>
                  <a:pt x="0" y="245"/>
                  <a:pt x="1" y="241"/>
                </a:cubicBezTo>
                <a:cubicBezTo>
                  <a:pt x="14" y="197"/>
                  <a:pt x="37" y="155"/>
                  <a:pt x="67" y="120"/>
                </a:cubicBezTo>
                <a:cubicBezTo>
                  <a:pt x="67" y="119"/>
                  <a:pt x="68" y="118"/>
                  <a:pt x="68" y="118"/>
                </a:cubicBezTo>
                <a:cubicBezTo>
                  <a:pt x="68" y="118"/>
                  <a:pt x="69" y="118"/>
                  <a:pt x="69" y="118"/>
                </a:cubicBezTo>
                <a:cubicBezTo>
                  <a:pt x="84" y="99"/>
                  <a:pt x="102" y="83"/>
                  <a:pt x="121" y="68"/>
                </a:cubicBezTo>
                <a:cubicBezTo>
                  <a:pt x="179" y="24"/>
                  <a:pt x="250" y="0"/>
                  <a:pt x="324" y="0"/>
                </a:cubicBezTo>
                <a:cubicBezTo>
                  <a:pt x="324" y="0"/>
                  <a:pt x="324" y="0"/>
                  <a:pt x="324" y="0"/>
                </a:cubicBezTo>
                <a:cubicBezTo>
                  <a:pt x="324" y="0"/>
                  <a:pt x="324" y="0"/>
                  <a:pt x="324" y="0"/>
                </a:cubicBezTo>
                <a:cubicBezTo>
                  <a:pt x="324" y="0"/>
                  <a:pt x="324" y="0"/>
                  <a:pt x="324" y="0"/>
                </a:cubicBezTo>
                <a:cubicBezTo>
                  <a:pt x="398" y="0"/>
                  <a:pt x="468" y="24"/>
                  <a:pt x="526" y="68"/>
                </a:cubicBezTo>
                <a:cubicBezTo>
                  <a:pt x="546" y="83"/>
                  <a:pt x="563" y="99"/>
                  <a:pt x="579" y="118"/>
                </a:cubicBezTo>
                <a:cubicBezTo>
                  <a:pt x="579" y="118"/>
                  <a:pt x="579" y="118"/>
                  <a:pt x="579" y="118"/>
                </a:cubicBezTo>
                <a:cubicBezTo>
                  <a:pt x="579" y="118"/>
                  <a:pt x="580" y="119"/>
                  <a:pt x="581" y="120"/>
                </a:cubicBezTo>
                <a:cubicBezTo>
                  <a:pt x="610" y="155"/>
                  <a:pt x="633" y="197"/>
                  <a:pt x="646" y="241"/>
                </a:cubicBezTo>
                <a:cubicBezTo>
                  <a:pt x="647" y="245"/>
                  <a:pt x="645" y="248"/>
                  <a:pt x="641" y="250"/>
                </a:cubicBezTo>
                <a:close/>
                <a:moveTo>
                  <a:pt x="607" y="505"/>
                </a:moveTo>
                <a:cubicBezTo>
                  <a:pt x="603" y="503"/>
                  <a:pt x="599" y="504"/>
                  <a:pt x="597" y="508"/>
                </a:cubicBezTo>
                <a:cubicBezTo>
                  <a:pt x="537" y="603"/>
                  <a:pt x="435" y="660"/>
                  <a:pt x="324" y="660"/>
                </a:cubicBezTo>
                <a:cubicBezTo>
                  <a:pt x="212" y="660"/>
                  <a:pt x="110" y="603"/>
                  <a:pt x="50" y="508"/>
                </a:cubicBezTo>
                <a:cubicBezTo>
                  <a:pt x="48" y="504"/>
                  <a:pt x="44" y="503"/>
                  <a:pt x="40" y="505"/>
                </a:cubicBezTo>
                <a:cubicBezTo>
                  <a:pt x="37" y="507"/>
                  <a:pt x="36" y="512"/>
                  <a:pt x="38" y="515"/>
                </a:cubicBezTo>
                <a:cubicBezTo>
                  <a:pt x="100" y="614"/>
                  <a:pt x="207" y="674"/>
                  <a:pt x="324" y="674"/>
                </a:cubicBezTo>
                <a:cubicBezTo>
                  <a:pt x="440" y="674"/>
                  <a:pt x="547" y="614"/>
                  <a:pt x="609" y="515"/>
                </a:cubicBezTo>
                <a:cubicBezTo>
                  <a:pt x="611" y="512"/>
                  <a:pt x="610" y="507"/>
                  <a:pt x="607" y="505"/>
                </a:cubicBezTo>
                <a:close/>
                <a:moveTo>
                  <a:pt x="552" y="283"/>
                </a:moveTo>
                <a:cubicBezTo>
                  <a:pt x="403" y="439"/>
                  <a:pt x="403" y="439"/>
                  <a:pt x="403" y="439"/>
                </a:cubicBezTo>
                <a:cubicBezTo>
                  <a:pt x="425" y="456"/>
                  <a:pt x="441" y="481"/>
                  <a:pt x="447" y="510"/>
                </a:cubicBezTo>
                <a:cubicBezTo>
                  <a:pt x="448" y="512"/>
                  <a:pt x="447" y="514"/>
                  <a:pt x="446" y="516"/>
                </a:cubicBezTo>
                <a:cubicBezTo>
                  <a:pt x="445" y="517"/>
                  <a:pt x="443" y="518"/>
                  <a:pt x="441" y="518"/>
                </a:cubicBezTo>
                <a:cubicBezTo>
                  <a:pt x="206" y="518"/>
                  <a:pt x="206" y="518"/>
                  <a:pt x="206" y="518"/>
                </a:cubicBezTo>
                <a:cubicBezTo>
                  <a:pt x="204" y="518"/>
                  <a:pt x="202" y="517"/>
                  <a:pt x="201" y="516"/>
                </a:cubicBezTo>
                <a:cubicBezTo>
                  <a:pt x="200" y="514"/>
                  <a:pt x="199" y="512"/>
                  <a:pt x="200" y="510"/>
                </a:cubicBezTo>
                <a:cubicBezTo>
                  <a:pt x="213" y="452"/>
                  <a:pt x="264" y="411"/>
                  <a:pt x="324" y="411"/>
                </a:cubicBezTo>
                <a:cubicBezTo>
                  <a:pt x="348" y="411"/>
                  <a:pt x="371" y="418"/>
                  <a:pt x="391" y="431"/>
                </a:cubicBezTo>
                <a:cubicBezTo>
                  <a:pt x="542" y="273"/>
                  <a:pt x="542" y="273"/>
                  <a:pt x="542" y="273"/>
                </a:cubicBezTo>
                <a:cubicBezTo>
                  <a:pt x="545" y="270"/>
                  <a:pt x="549" y="270"/>
                  <a:pt x="552" y="273"/>
                </a:cubicBezTo>
                <a:cubicBezTo>
                  <a:pt x="555" y="275"/>
                  <a:pt x="555" y="280"/>
                  <a:pt x="552" y="283"/>
                </a:cubicBezTo>
                <a:close/>
                <a:moveTo>
                  <a:pt x="389" y="446"/>
                </a:moveTo>
                <a:cubicBezTo>
                  <a:pt x="388" y="446"/>
                  <a:pt x="388" y="445"/>
                  <a:pt x="387" y="445"/>
                </a:cubicBezTo>
                <a:cubicBezTo>
                  <a:pt x="387" y="445"/>
                  <a:pt x="387" y="445"/>
                  <a:pt x="387" y="445"/>
                </a:cubicBezTo>
                <a:cubicBezTo>
                  <a:pt x="369" y="432"/>
                  <a:pt x="347" y="425"/>
                  <a:pt x="324" y="425"/>
                </a:cubicBezTo>
                <a:cubicBezTo>
                  <a:pt x="274" y="425"/>
                  <a:pt x="230" y="457"/>
                  <a:pt x="216" y="504"/>
                </a:cubicBezTo>
                <a:cubicBezTo>
                  <a:pt x="431" y="504"/>
                  <a:pt x="431" y="504"/>
                  <a:pt x="431" y="504"/>
                </a:cubicBezTo>
                <a:cubicBezTo>
                  <a:pt x="424" y="480"/>
                  <a:pt x="409" y="460"/>
                  <a:pt x="389" y="446"/>
                </a:cubicBezTo>
                <a:close/>
              </a:path>
            </a:pathLst>
          </a:custGeom>
          <a:solidFill>
            <a:srgbClr val="FFFFFF"/>
          </a:solidFill>
          <a:ln>
            <a:noFill/>
          </a:ln>
        </p:spPr>
        <p:txBody>
          <a:bodyPr vert="horz" wrap="square" lIns="68580" tIns="34291" rIns="68580" bIns="34291"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Tree>
    <p:extLst>
      <p:ext uri="{BB962C8B-B14F-4D97-AF65-F5344CB8AC3E}">
        <p14:creationId xmlns:p14="http://schemas.microsoft.com/office/powerpoint/2010/main" val="315132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981AB2B7-6E12-4CA0-8C0D-9C5BAFCE9D81}"/>
              </a:ext>
            </a:extLst>
          </p:cNvPr>
          <p:cNvSpPr>
            <a:spLocks noGrp="1"/>
          </p:cNvSpPr>
          <p:nvPr>
            <p:ph type="title"/>
          </p:nvPr>
        </p:nvSpPr>
        <p:spPr/>
        <p:txBody>
          <a:bodyPr/>
          <a:lstStyle/>
          <a:p>
            <a:r>
              <a:rPr lang="de-DE" dirty="0"/>
              <a:t>Typische Fragestellungen des Faches</a:t>
            </a:r>
          </a:p>
        </p:txBody>
      </p:sp>
      <p:sp>
        <p:nvSpPr>
          <p:cNvPr id="7" name="Inhaltsplatzhalter 6">
            <a:extLst>
              <a:ext uri="{FF2B5EF4-FFF2-40B4-BE49-F238E27FC236}">
                <a16:creationId xmlns:a16="http://schemas.microsoft.com/office/drawing/2014/main" id="{5E061A13-88E7-4FAA-B94F-243EBB9C9D39}"/>
              </a:ext>
            </a:extLst>
          </p:cNvPr>
          <p:cNvSpPr>
            <a:spLocks noGrp="1"/>
          </p:cNvSpPr>
          <p:nvPr>
            <p:ph idx="1"/>
          </p:nvPr>
        </p:nvSpPr>
        <p:spPr/>
        <p:txBody>
          <a:bodyPr>
            <a:normAutofit fontScale="77500" lnSpcReduction="20000"/>
          </a:bodyPr>
          <a:lstStyle/>
          <a:p>
            <a:r>
              <a:rPr lang="de-DE" dirty="0"/>
              <a:t>In welchen Bereichen kann ein Unternehmen künstliche Intelligenz einsetzen?</a:t>
            </a:r>
          </a:p>
          <a:p>
            <a:r>
              <a:rPr lang="de-DE" dirty="0"/>
              <a:t>Wie schützt man persönliche Daten?</a:t>
            </a:r>
          </a:p>
          <a:p>
            <a:r>
              <a:rPr lang="de-DE" dirty="0"/>
              <a:t>Wie lässt sich digitale Arbeit in und für Unternehmen gestalten?</a:t>
            </a:r>
          </a:p>
          <a:p>
            <a:r>
              <a:rPr lang="de-DE" dirty="0"/>
              <a:t>Wie erreicht man, dass Mitarbeiter neue IT- Lösungen nutzen?</a:t>
            </a:r>
          </a:p>
          <a:p>
            <a:r>
              <a:rPr lang="de-DE" dirty="0"/>
              <a:t>Wie können Unternehmen Apps entwickeln und erfolgreich auf den Markt bringen?</a:t>
            </a:r>
          </a:p>
          <a:p>
            <a:r>
              <a:rPr lang="de-DE" dirty="0"/>
              <a:t>Wie kommen Produktbewertungen auf digitalen Marktplätzen zustande, und inwiefern beeinflussen sie Kaufentscheidungen?</a:t>
            </a:r>
          </a:p>
          <a:p>
            <a:r>
              <a:rPr lang="de-DE" dirty="0"/>
              <a:t>Wie funktioniert die Plattformökonomie?</a:t>
            </a:r>
          </a:p>
          <a:p>
            <a:r>
              <a:rPr lang="de-DE" dirty="0"/>
              <a:t>Wie muss ein Geschäftsprozess gestaltet sein, damit bei einer Bestellung im Online-Shop die Lieferung der Artikel noch am gleichen Tag erfolgen kann?</a:t>
            </a:r>
          </a:p>
          <a:p>
            <a:r>
              <a:rPr lang="de-DE" dirty="0"/>
              <a:t>Welche Software passt zu welcher Art von Unternehmen, und wie implementiert man sie am besten?</a:t>
            </a:r>
          </a:p>
          <a:p>
            <a:r>
              <a:rPr lang="de-DE" dirty="0"/>
              <a:t>Wie verändert die Digitalisierung Geschäftsmodelle und die Gesellschaft?</a:t>
            </a:r>
          </a:p>
          <a:p>
            <a:endParaRPr lang="de-DE" dirty="0"/>
          </a:p>
        </p:txBody>
      </p:sp>
      <p:sp>
        <p:nvSpPr>
          <p:cNvPr id="2" name="Textfeld 1">
            <a:extLst>
              <a:ext uri="{FF2B5EF4-FFF2-40B4-BE49-F238E27FC236}">
                <a16:creationId xmlns:a16="http://schemas.microsoft.com/office/drawing/2014/main" id="{B19AF58E-D3D2-420E-9102-24EB1D89AA85}"/>
              </a:ext>
            </a:extLst>
          </p:cNvPr>
          <p:cNvSpPr txBox="1"/>
          <p:nvPr/>
        </p:nvSpPr>
        <p:spPr>
          <a:xfrm>
            <a:off x="9263378" y="6492873"/>
            <a:ext cx="2767104" cy="246221"/>
          </a:xfrm>
          <a:prstGeom prst="rect">
            <a:avLst/>
          </a:prstGeom>
          <a:noFill/>
        </p:spPr>
        <p:txBody>
          <a:bodyPr wrap="none" rtlCol="0">
            <a:spAutoFit/>
          </a:bodyPr>
          <a:lstStyle/>
          <a:p>
            <a:r>
              <a:rPr lang="de-DE" sz="1000" dirty="0"/>
              <a:t>Quelle: https://ranking.zeit.de/che/de/fachinfo/2</a:t>
            </a:r>
          </a:p>
        </p:txBody>
      </p:sp>
    </p:spTree>
    <p:extLst>
      <p:ext uri="{BB962C8B-B14F-4D97-AF65-F5344CB8AC3E}">
        <p14:creationId xmlns:p14="http://schemas.microsoft.com/office/powerpoint/2010/main" val="539623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4"/>
          <p:cNvSpPr>
            <a:spLocks noChangeArrowheads="1"/>
          </p:cNvSpPr>
          <p:nvPr/>
        </p:nvSpPr>
        <p:spPr bwMode="auto">
          <a:xfrm>
            <a:off x="2183185" y="1412777"/>
            <a:ext cx="7920880" cy="1514261"/>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wrap="square">
            <a:spAutoFit/>
          </a:bodyPr>
          <a:lstStyle/>
          <a:p>
            <a:pPr algn="ctr" eaLnBrk="0" hangingPunct="0">
              <a:lnSpc>
                <a:spcPct val="130000"/>
              </a:lnSpc>
              <a:defRPr/>
            </a:pPr>
            <a:r>
              <a:rPr lang="de-DE" sz="2400" dirty="0">
                <a:solidFill>
                  <a:schemeClr val="bg1"/>
                </a:solidFill>
                <a:latin typeface="+mj-lt"/>
              </a:rPr>
              <a:t>Aufgabe der Wirtschaftsinformatik ist die Gestaltung von Informationssystemen in Wirtschaft und Verwaltung sowie zunehmend auch in privaten Haushalten.</a:t>
            </a:r>
          </a:p>
        </p:txBody>
      </p:sp>
      <p:sp>
        <p:nvSpPr>
          <p:cNvPr id="15" name="Title 14"/>
          <p:cNvSpPr>
            <a:spLocks noGrp="1"/>
          </p:cNvSpPr>
          <p:nvPr>
            <p:ph type="title"/>
          </p:nvPr>
        </p:nvSpPr>
        <p:spPr/>
        <p:txBody>
          <a:bodyPr/>
          <a:lstStyle/>
          <a:p>
            <a:r>
              <a:rPr lang="de-DE" dirty="0"/>
              <a:t>Studium der Wirtschaftsinformatik</a:t>
            </a:r>
          </a:p>
        </p:txBody>
      </p:sp>
      <p:sp>
        <p:nvSpPr>
          <p:cNvPr id="3" name="Textfeld 2"/>
          <p:cNvSpPr txBox="1"/>
          <p:nvPr/>
        </p:nvSpPr>
        <p:spPr>
          <a:xfrm>
            <a:off x="4558958" y="3520663"/>
            <a:ext cx="5261761" cy="2308324"/>
          </a:xfrm>
          <a:prstGeom prst="rect">
            <a:avLst/>
          </a:prstGeom>
          <a:noFill/>
        </p:spPr>
        <p:txBody>
          <a:bodyPr wrap="none" rtlCol="0">
            <a:spAutoFit/>
          </a:bodyPr>
          <a:lstStyle/>
          <a:p>
            <a:r>
              <a:rPr lang="de-DE" b="1" dirty="0">
                <a:solidFill>
                  <a:schemeClr val="accent1">
                    <a:lumMod val="75000"/>
                  </a:schemeClr>
                </a:solidFill>
              </a:rPr>
              <a:t>Informationssystem:</a:t>
            </a:r>
          </a:p>
          <a:p>
            <a:endParaRPr lang="de-DE" dirty="0"/>
          </a:p>
          <a:p>
            <a:pPr marL="285750" indent="-285750">
              <a:buFont typeface="Arial" charset="0"/>
              <a:buChar char="•"/>
            </a:pPr>
            <a:r>
              <a:rPr lang="de-DE" dirty="0"/>
              <a:t>Software, Hardware und Mensch für die Wirtschaft</a:t>
            </a:r>
          </a:p>
          <a:p>
            <a:pPr marL="285750" indent="-285750">
              <a:buFont typeface="Arial" charset="0"/>
              <a:buChar char="•"/>
            </a:pPr>
            <a:r>
              <a:rPr lang="de-DE" dirty="0"/>
              <a:t>Unternehmen und Geschäftsmodelle mit IT</a:t>
            </a:r>
          </a:p>
          <a:p>
            <a:endParaRPr lang="de-DE" dirty="0"/>
          </a:p>
          <a:p>
            <a:r>
              <a:rPr lang="de-DE" dirty="0"/>
              <a:t>Kunden mit Apps, Unternehmensangeboten ...</a:t>
            </a:r>
          </a:p>
          <a:p>
            <a:r>
              <a:rPr lang="de-DE" dirty="0"/>
              <a:t>Mitarbeiter mit Computern, Arbeitsaufgaben...</a:t>
            </a:r>
          </a:p>
          <a:p>
            <a:r>
              <a:rPr lang="de-DE" dirty="0"/>
              <a:t>Manager mit ihrer Software, allen Daten, Fabriken ...</a:t>
            </a:r>
          </a:p>
        </p:txBody>
      </p:sp>
    </p:spTree>
    <p:extLst>
      <p:ext uri="{BB962C8B-B14F-4D97-AF65-F5344CB8AC3E}">
        <p14:creationId xmlns:p14="http://schemas.microsoft.com/office/powerpoint/2010/main" val="35389240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de-DE" dirty="0"/>
              <a:t>Beziehungsdreieck in Informationssystemen</a:t>
            </a:r>
          </a:p>
        </p:txBody>
      </p:sp>
      <p:grpSp>
        <p:nvGrpSpPr>
          <p:cNvPr id="2" name="Gruppieren 32"/>
          <p:cNvGrpSpPr>
            <a:grpSpLocks/>
          </p:cNvGrpSpPr>
          <p:nvPr/>
        </p:nvGrpSpPr>
        <p:grpSpPr bwMode="auto">
          <a:xfrm>
            <a:off x="1535202" y="1484784"/>
            <a:ext cx="5773879" cy="4248472"/>
            <a:chOff x="383151" y="1093069"/>
            <a:chExt cx="4392240" cy="3242738"/>
          </a:xfrm>
        </p:grpSpPr>
        <p:sp>
          <p:nvSpPr>
            <p:cNvPr id="18" name="Oval 3"/>
            <p:cNvSpPr>
              <a:spLocks noChangeArrowheads="1"/>
            </p:cNvSpPr>
            <p:nvPr/>
          </p:nvSpPr>
          <p:spPr bwMode="auto">
            <a:xfrm>
              <a:off x="2357737" y="1428995"/>
              <a:ext cx="532562" cy="528298"/>
            </a:xfrm>
            <a:prstGeom prst="ellipse">
              <a:avLst/>
            </a:prstGeom>
            <a:ln>
              <a:headEnd type="none" w="sm" len="sm"/>
              <a:tailEnd type="none" w="lg"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de-DE" sz="2000">
                <a:latin typeface="Arial"/>
                <a:cs typeface="Arial"/>
              </a:endParaRPr>
            </a:p>
          </p:txBody>
        </p:sp>
        <p:sp>
          <p:nvSpPr>
            <p:cNvPr id="19" name="Oval 4"/>
            <p:cNvSpPr>
              <a:spLocks noChangeArrowheads="1"/>
            </p:cNvSpPr>
            <p:nvPr/>
          </p:nvSpPr>
          <p:spPr bwMode="auto">
            <a:xfrm>
              <a:off x="856659" y="3286522"/>
              <a:ext cx="533770" cy="528298"/>
            </a:xfrm>
            <a:prstGeom prst="ellipse">
              <a:avLst/>
            </a:prstGeom>
            <a:solidFill>
              <a:schemeClr val="accent6"/>
            </a:solidFill>
            <a:ln>
              <a:solidFill>
                <a:srgbClr val="4C204C"/>
              </a:solidFill>
              <a:headEnd type="none" w="sm" len="sm"/>
              <a:tailEnd type="none" w="lg"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de-DE" sz="2000">
                <a:latin typeface="Arial"/>
                <a:cs typeface="Arial"/>
              </a:endParaRPr>
            </a:p>
          </p:txBody>
        </p:sp>
        <p:sp>
          <p:nvSpPr>
            <p:cNvPr id="20" name="Oval 5"/>
            <p:cNvSpPr>
              <a:spLocks noChangeArrowheads="1"/>
            </p:cNvSpPr>
            <p:nvPr/>
          </p:nvSpPr>
          <p:spPr bwMode="auto">
            <a:xfrm>
              <a:off x="3857607" y="3286522"/>
              <a:ext cx="532562" cy="528298"/>
            </a:xfrm>
            <a:prstGeom prst="ellipse">
              <a:avLst/>
            </a:prstGeom>
            <a:ln>
              <a:headEnd type="none" w="sm" len="sm"/>
              <a:tailEnd type="none" w="lg"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defRPr/>
              </a:pPr>
              <a:endParaRPr lang="de-DE" sz="2000">
                <a:latin typeface="Arial"/>
                <a:cs typeface="Arial"/>
              </a:endParaRPr>
            </a:p>
          </p:txBody>
        </p:sp>
        <p:sp>
          <p:nvSpPr>
            <p:cNvPr id="8202" name="Text Box 6"/>
            <p:cNvSpPr txBox="1">
              <a:spLocks noChangeArrowheads="1"/>
            </p:cNvSpPr>
            <p:nvPr/>
          </p:nvSpPr>
          <p:spPr bwMode="auto">
            <a:xfrm>
              <a:off x="2240597" y="1093069"/>
              <a:ext cx="755114" cy="281874"/>
            </a:xfrm>
            <a:prstGeom prst="rect">
              <a:avLst/>
            </a:prstGeom>
            <a:noFill/>
            <a:ln w="38100" algn="ctr">
              <a:noFill/>
              <a:miter lim="800000"/>
              <a:headEnd type="none" w="sm" len="sm"/>
              <a:tailEnd type="none" w="lg" len="med"/>
            </a:ln>
          </p:spPr>
          <p:txBody>
            <a:bodyPr wrap="none">
              <a:spAutoFit/>
            </a:bodyPr>
            <a:lstStyle/>
            <a:p>
              <a:pPr algn="ctr"/>
              <a:r>
                <a:rPr lang="de-DE" dirty="0">
                  <a:latin typeface="Arial"/>
                  <a:cs typeface="Arial"/>
                </a:rPr>
                <a:t>Mensch</a:t>
              </a:r>
            </a:p>
          </p:txBody>
        </p:sp>
        <p:sp>
          <p:nvSpPr>
            <p:cNvPr id="8203" name="Text Box 7"/>
            <p:cNvSpPr txBox="1">
              <a:spLocks noChangeArrowheads="1"/>
            </p:cNvSpPr>
            <p:nvPr/>
          </p:nvSpPr>
          <p:spPr bwMode="auto">
            <a:xfrm>
              <a:off x="3532559" y="3786190"/>
              <a:ext cx="1242832" cy="493326"/>
            </a:xfrm>
            <a:prstGeom prst="rect">
              <a:avLst/>
            </a:prstGeom>
            <a:noFill/>
            <a:ln w="38100" algn="ctr">
              <a:noFill/>
              <a:miter lim="800000"/>
              <a:headEnd type="none" w="sm" len="sm"/>
              <a:tailEnd type="none" w="lg" len="med"/>
            </a:ln>
          </p:spPr>
          <p:txBody>
            <a:bodyPr wrap="none">
              <a:spAutoFit/>
            </a:bodyPr>
            <a:lstStyle/>
            <a:p>
              <a:pPr algn="ctr"/>
              <a:r>
                <a:rPr lang="de-DE" dirty="0">
                  <a:latin typeface="Arial"/>
                  <a:cs typeface="Arial"/>
                </a:rPr>
                <a:t>Technik</a:t>
              </a:r>
            </a:p>
            <a:p>
              <a:pPr algn="ctr"/>
              <a:r>
                <a:rPr lang="de-DE" dirty="0">
                  <a:latin typeface="Arial"/>
                  <a:cs typeface="Arial"/>
                </a:rPr>
                <a:t>Computer etc.</a:t>
              </a:r>
            </a:p>
          </p:txBody>
        </p:sp>
        <p:sp>
          <p:nvSpPr>
            <p:cNvPr id="8204" name="Text Box 8"/>
            <p:cNvSpPr txBox="1">
              <a:spLocks noChangeArrowheads="1"/>
            </p:cNvSpPr>
            <p:nvPr/>
          </p:nvSpPr>
          <p:spPr bwMode="auto">
            <a:xfrm>
              <a:off x="383151" y="3842481"/>
              <a:ext cx="1389162" cy="493326"/>
            </a:xfrm>
            <a:prstGeom prst="rect">
              <a:avLst/>
            </a:prstGeom>
            <a:noFill/>
            <a:ln w="38100" algn="ctr">
              <a:noFill/>
              <a:miter lim="800000"/>
              <a:headEnd type="none" w="sm" len="sm"/>
              <a:tailEnd type="none" w="lg" len="med"/>
            </a:ln>
          </p:spPr>
          <p:txBody>
            <a:bodyPr wrap="none">
              <a:spAutoFit/>
            </a:bodyPr>
            <a:lstStyle/>
            <a:p>
              <a:pPr algn="ctr"/>
              <a:r>
                <a:rPr lang="de-DE" dirty="0">
                  <a:latin typeface="Arial"/>
                  <a:cs typeface="Arial"/>
                </a:rPr>
                <a:t>Aufgabe:</a:t>
              </a:r>
            </a:p>
            <a:p>
              <a:pPr algn="ctr"/>
              <a:r>
                <a:rPr lang="de-DE" dirty="0">
                  <a:latin typeface="Arial"/>
                  <a:cs typeface="Arial"/>
                </a:rPr>
                <a:t>in Unternehmen</a:t>
              </a:r>
            </a:p>
          </p:txBody>
        </p:sp>
        <p:cxnSp>
          <p:nvCxnSpPr>
            <p:cNvPr id="8205" name="AutoShape 9"/>
            <p:cNvCxnSpPr>
              <a:cxnSpLocks noChangeShapeType="1"/>
              <a:stCxn id="18" idx="5"/>
              <a:endCxn id="20" idx="1"/>
            </p:cNvCxnSpPr>
            <p:nvPr/>
          </p:nvCxnSpPr>
          <p:spPr bwMode="auto">
            <a:xfrm rot="16200000" flipH="1">
              <a:off x="2632418" y="2060347"/>
              <a:ext cx="1483312" cy="1123189"/>
            </a:xfrm>
            <a:prstGeom prst="straightConnector1">
              <a:avLst/>
            </a:prstGeom>
            <a:noFill/>
            <a:ln w="38100">
              <a:solidFill>
                <a:srgbClr val="4C204C"/>
              </a:solidFill>
              <a:round/>
              <a:headEnd type="none" w="sm" len="sm"/>
              <a:tailEnd type="none" w="lg" len="med"/>
            </a:ln>
          </p:spPr>
        </p:cxnSp>
        <p:cxnSp>
          <p:nvCxnSpPr>
            <p:cNvPr id="8206" name="AutoShape 10"/>
            <p:cNvCxnSpPr>
              <a:cxnSpLocks noChangeShapeType="1"/>
              <a:stCxn id="19" idx="6"/>
              <a:endCxn id="20" idx="2"/>
            </p:cNvCxnSpPr>
            <p:nvPr/>
          </p:nvCxnSpPr>
          <p:spPr bwMode="auto">
            <a:xfrm>
              <a:off x="1390363" y="3550636"/>
              <a:ext cx="2467225" cy="1588"/>
            </a:xfrm>
            <a:prstGeom prst="straightConnector1">
              <a:avLst/>
            </a:prstGeom>
            <a:noFill/>
            <a:ln w="38100">
              <a:solidFill>
                <a:srgbClr val="4C204C"/>
              </a:solidFill>
              <a:round/>
              <a:headEnd type="none" w="sm" len="sm"/>
              <a:tailEnd type="none" w="lg" len="med"/>
            </a:ln>
          </p:spPr>
        </p:cxnSp>
        <p:cxnSp>
          <p:nvCxnSpPr>
            <p:cNvPr id="8207" name="AutoShape 11"/>
            <p:cNvCxnSpPr>
              <a:cxnSpLocks noChangeShapeType="1"/>
              <a:stCxn id="19" idx="7"/>
              <a:endCxn id="18" idx="3"/>
            </p:cNvCxnSpPr>
            <p:nvPr/>
          </p:nvCxnSpPr>
          <p:spPr bwMode="auto">
            <a:xfrm rot="5400000" flipH="1" flipV="1">
              <a:off x="1132220" y="2060348"/>
              <a:ext cx="1483312" cy="1123189"/>
            </a:xfrm>
            <a:prstGeom prst="straightConnector1">
              <a:avLst/>
            </a:prstGeom>
            <a:noFill/>
            <a:ln w="38100">
              <a:solidFill>
                <a:srgbClr val="4C204C"/>
              </a:solidFill>
              <a:round/>
              <a:headEnd type="none" w="sm" len="sm"/>
              <a:tailEnd type="none" w="lg" len="med"/>
            </a:ln>
          </p:spPr>
        </p:cxnSp>
        <p:sp>
          <p:nvSpPr>
            <p:cNvPr id="27" name="AutoShape 13"/>
            <p:cNvSpPr>
              <a:spLocks noChangeArrowheads="1"/>
            </p:cNvSpPr>
            <p:nvPr/>
          </p:nvSpPr>
          <p:spPr bwMode="auto">
            <a:xfrm>
              <a:off x="2142780" y="2571623"/>
              <a:ext cx="1008366" cy="1000859"/>
            </a:xfrm>
            <a:custGeom>
              <a:avLst/>
              <a:gdLst>
                <a:gd name="T0" fmla="*/ 482332 w 21600"/>
                <a:gd name="T1" fmla="*/ 13826 h 21600"/>
                <a:gd name="T2" fmla="*/ 190791 w 21600"/>
                <a:gd name="T3" fmla="*/ 760556 h 21600"/>
                <a:gd name="T4" fmla="*/ 552370 w 21600"/>
                <a:gd name="T5" fmla="*/ 337043 h 21600"/>
                <a:gd name="T6" fmla="*/ 1374011 w 21600"/>
                <a:gd name="T7" fmla="*/ 545060 h 21600"/>
                <a:gd name="T8" fmla="*/ 1084736 w 21600"/>
                <a:gd name="T9" fmla="*/ 889979 h 21600"/>
                <a:gd name="T10" fmla="*/ 739760 w 21600"/>
                <a:gd name="T11" fmla="*/ 60076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744" y="10365"/>
                  </a:moveTo>
                  <a:cubicBezTo>
                    <a:pt x="15520" y="7802"/>
                    <a:pt x="13373" y="5836"/>
                    <a:pt x="10800" y="5836"/>
                  </a:cubicBezTo>
                  <a:cubicBezTo>
                    <a:pt x="8058" y="5836"/>
                    <a:pt x="5836" y="8058"/>
                    <a:pt x="5836" y="10800"/>
                  </a:cubicBezTo>
                  <a:cubicBezTo>
                    <a:pt x="5835" y="11362"/>
                    <a:pt x="5931" y="11921"/>
                    <a:pt x="6118" y="12451"/>
                  </a:cubicBezTo>
                  <a:lnTo>
                    <a:pt x="615" y="14393"/>
                  </a:lnTo>
                  <a:cubicBezTo>
                    <a:pt x="208" y="13239"/>
                    <a:pt x="0" y="12024"/>
                    <a:pt x="0" y="10800"/>
                  </a:cubicBezTo>
                  <a:cubicBezTo>
                    <a:pt x="0" y="4835"/>
                    <a:pt x="4835" y="0"/>
                    <a:pt x="10800" y="0"/>
                  </a:cubicBezTo>
                  <a:cubicBezTo>
                    <a:pt x="16398" y="-1"/>
                    <a:pt x="21069" y="4278"/>
                    <a:pt x="21558" y="9855"/>
                  </a:cubicBezTo>
                  <a:lnTo>
                    <a:pt x="24248" y="9619"/>
                  </a:lnTo>
                  <a:lnTo>
                    <a:pt x="19143" y="15706"/>
                  </a:lnTo>
                  <a:lnTo>
                    <a:pt x="13055" y="10602"/>
                  </a:lnTo>
                  <a:lnTo>
                    <a:pt x="15744" y="10365"/>
                  </a:lnTo>
                  <a:close/>
                </a:path>
              </a:pathLst>
            </a:custGeom>
            <a:ln>
              <a:headEnd type="none" w="sm" len="sm"/>
              <a:tailEnd type="none" w="lg" len="me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defRPr/>
              </a:pPr>
              <a:endParaRPr lang="en-US">
                <a:solidFill>
                  <a:schemeClr val="bg1"/>
                </a:solidFill>
                <a:latin typeface="Arial"/>
                <a:cs typeface="Arial"/>
              </a:endParaRPr>
            </a:p>
          </p:txBody>
        </p:sp>
        <p:sp>
          <p:nvSpPr>
            <p:cNvPr id="8209" name="Text Box 14"/>
            <p:cNvSpPr txBox="1">
              <a:spLocks noChangeArrowheads="1"/>
            </p:cNvSpPr>
            <p:nvPr/>
          </p:nvSpPr>
          <p:spPr bwMode="auto">
            <a:xfrm>
              <a:off x="2500266" y="2571744"/>
              <a:ext cx="355118" cy="281874"/>
            </a:xfrm>
            <a:prstGeom prst="rect">
              <a:avLst/>
            </a:prstGeom>
            <a:noFill/>
            <a:ln w="38100" algn="ctr">
              <a:noFill/>
              <a:miter lim="800000"/>
              <a:headEnd type="none" w="sm" len="sm"/>
              <a:tailEnd type="none" w="lg" len="med"/>
            </a:ln>
          </p:spPr>
          <p:txBody>
            <a:bodyPr wrap="none">
              <a:spAutoFit/>
            </a:bodyPr>
            <a:lstStyle/>
            <a:p>
              <a:pPr algn="ctr"/>
              <a:r>
                <a:rPr lang="de-DE" b="1" dirty="0">
                  <a:solidFill>
                    <a:schemeClr val="bg1"/>
                  </a:solidFill>
                  <a:latin typeface="Arial"/>
                  <a:cs typeface="Arial"/>
                </a:rPr>
                <a:t>WI</a:t>
              </a:r>
            </a:p>
          </p:txBody>
        </p:sp>
      </p:grpSp>
      <p:sp>
        <p:nvSpPr>
          <p:cNvPr id="4" name="Textfeld 3"/>
          <p:cNvSpPr txBox="1"/>
          <p:nvPr/>
        </p:nvSpPr>
        <p:spPr>
          <a:xfrm>
            <a:off x="7224974" y="1516508"/>
            <a:ext cx="4559750" cy="3016210"/>
          </a:xfrm>
          <a:prstGeom prst="rect">
            <a:avLst/>
          </a:prstGeom>
          <a:noFill/>
        </p:spPr>
        <p:txBody>
          <a:bodyPr wrap="square" rtlCol="0">
            <a:spAutoFit/>
          </a:bodyPr>
          <a:lstStyle/>
          <a:p>
            <a:pPr marL="285750" indent="-285750">
              <a:spcAft>
                <a:spcPts val="300"/>
              </a:spcAft>
              <a:buFont typeface="Arial" charset="0"/>
              <a:buChar char="•"/>
            </a:pPr>
            <a:r>
              <a:rPr lang="de-DE" dirty="0"/>
              <a:t>Wirtschaft, Unternehmen verstehen</a:t>
            </a:r>
          </a:p>
          <a:p>
            <a:pPr marL="285750" indent="-285750">
              <a:spcAft>
                <a:spcPts val="300"/>
              </a:spcAft>
              <a:buFont typeface="Arial" charset="0"/>
              <a:buChar char="•"/>
            </a:pPr>
            <a:r>
              <a:rPr lang="de-DE" dirty="0"/>
              <a:t>Dienstleistungen (z. B. </a:t>
            </a:r>
            <a:r>
              <a:rPr lang="de-DE" dirty="0" err="1"/>
              <a:t>CarSharing</a:t>
            </a:r>
            <a:r>
              <a:rPr lang="de-DE" dirty="0"/>
              <a:t>) analysieren, neue Dienstleistungen konzipieren</a:t>
            </a:r>
          </a:p>
          <a:p>
            <a:pPr marL="285750" indent="-285750">
              <a:spcAft>
                <a:spcPts val="300"/>
              </a:spcAft>
              <a:buFont typeface="Arial" charset="0"/>
              <a:buChar char="•"/>
            </a:pPr>
            <a:r>
              <a:rPr lang="de-DE" dirty="0"/>
              <a:t>Algorithmen entwickeln (z. B. „Kunden, die ... kauften, kaufen auch“)</a:t>
            </a:r>
          </a:p>
          <a:p>
            <a:pPr marL="285750" indent="-285750">
              <a:spcAft>
                <a:spcPts val="300"/>
              </a:spcAft>
              <a:buFont typeface="Arial" charset="0"/>
              <a:buChar char="•"/>
            </a:pPr>
            <a:r>
              <a:rPr lang="de-DE" dirty="0"/>
              <a:t>„gut“ programmieren: anwenderfreundlich wiederverwendbar, hohe Qualität</a:t>
            </a:r>
          </a:p>
          <a:p>
            <a:pPr marL="285750" indent="-285750">
              <a:spcAft>
                <a:spcPts val="300"/>
              </a:spcAft>
              <a:buFont typeface="Arial" charset="0"/>
              <a:buChar char="•"/>
            </a:pPr>
            <a:r>
              <a:rPr lang="de-DE" dirty="0"/>
              <a:t>Wissen, wie Netze, Hardware etc. funktionieren</a:t>
            </a:r>
          </a:p>
        </p:txBody>
      </p:sp>
    </p:spTree>
    <p:extLst>
      <p:ext uri="{BB962C8B-B14F-4D97-AF65-F5344CB8AC3E}">
        <p14:creationId xmlns:p14="http://schemas.microsoft.com/office/powerpoint/2010/main" val="1442394733"/>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364A40-DF0D-4B15-9A99-29F7B8E1E170}"/>
              </a:ext>
            </a:extLst>
          </p:cNvPr>
          <p:cNvSpPr>
            <a:spLocks noGrp="1"/>
          </p:cNvSpPr>
          <p:nvPr>
            <p:ph type="title"/>
          </p:nvPr>
        </p:nvSpPr>
        <p:spPr>
          <a:xfrm>
            <a:off x="838200" y="2766219"/>
            <a:ext cx="10515600" cy="1325563"/>
          </a:xfrm>
        </p:spPr>
        <p:txBody>
          <a:bodyPr>
            <a:normAutofit/>
          </a:bodyPr>
          <a:lstStyle/>
          <a:p>
            <a:r>
              <a:rPr lang="de-DE" dirty="0"/>
              <a:t>Anwendungsbeispiele -</a:t>
            </a:r>
            <a:br>
              <a:rPr lang="de-DE" dirty="0"/>
            </a:br>
            <a:r>
              <a:rPr lang="de-DE" sz="3600" dirty="0"/>
              <a:t>Was kann man mit Wirtschaftsinformatik alles machen?</a:t>
            </a:r>
            <a:endParaRPr lang="de-DE" dirty="0"/>
          </a:p>
        </p:txBody>
      </p:sp>
    </p:spTree>
    <p:extLst>
      <p:ext uri="{BB962C8B-B14F-4D97-AF65-F5344CB8AC3E}">
        <p14:creationId xmlns:p14="http://schemas.microsoft.com/office/powerpoint/2010/main" val="3357110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pPr>
              <a:buNone/>
            </a:pPr>
            <a:r>
              <a:rPr lang="de-DE" dirty="0"/>
              <a:t>SmartMarket² in Paderborn</a:t>
            </a:r>
          </a:p>
        </p:txBody>
      </p:sp>
      <p:sp>
        <p:nvSpPr>
          <p:cNvPr id="3" name="Titel 2"/>
          <p:cNvSpPr>
            <a:spLocks noGrp="1"/>
          </p:cNvSpPr>
          <p:nvPr>
            <p:ph type="title"/>
          </p:nvPr>
        </p:nvSpPr>
        <p:spPr/>
        <p:txBody>
          <a:bodyPr/>
          <a:lstStyle/>
          <a:p>
            <a:r>
              <a:rPr lang="de-DE" sz="2800" dirty="0"/>
              <a:t>Fallbeispiel: </a:t>
            </a:r>
            <a:br>
              <a:rPr lang="de-DE" sz="2800" dirty="0"/>
            </a:br>
            <a:r>
              <a:rPr lang="de-DE" sz="2800" dirty="0"/>
              <a:t>Digitale Einkaufserlebnisse in Innenstädten</a:t>
            </a:r>
          </a:p>
        </p:txBody>
      </p:sp>
    </p:spTree>
    <p:extLst>
      <p:ext uri="{BB962C8B-B14F-4D97-AF65-F5344CB8AC3E}">
        <p14:creationId xmlns:p14="http://schemas.microsoft.com/office/powerpoint/2010/main" val="2079756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pPr>
              <a:buNone/>
            </a:pPr>
            <a:r>
              <a:rPr lang="de-DE" dirty="0"/>
              <a:t>Vom Marktplatz zum digitalen, interaktiven Einkaufserlebnis in Innenstädten</a:t>
            </a:r>
          </a:p>
        </p:txBody>
      </p:sp>
      <p:sp>
        <p:nvSpPr>
          <p:cNvPr id="4" name="Titel 3"/>
          <p:cNvSpPr>
            <a:spLocks noGrp="1"/>
          </p:cNvSpPr>
          <p:nvPr>
            <p:ph type="title"/>
          </p:nvPr>
        </p:nvSpPr>
        <p:spPr/>
        <p:txBody>
          <a:bodyPr/>
          <a:lstStyle/>
          <a:p>
            <a:r>
              <a:rPr lang="de-DE" dirty="0"/>
              <a:t>Revolution des innerstädtischen Handels</a:t>
            </a:r>
            <a:endParaRPr lang="en-US" dirty="0"/>
          </a:p>
        </p:txBody>
      </p:sp>
      <p:sp>
        <p:nvSpPr>
          <p:cNvPr id="5" name="Foliennummernplatzhalter 4"/>
          <p:cNvSpPr>
            <a:spLocks noGrp="1"/>
          </p:cNvSpPr>
          <p:nvPr>
            <p:ph type="sldNum" sz="quarter" idx="19"/>
          </p:nvPr>
        </p:nvSpPr>
        <p:spPr/>
        <p:txBody>
          <a:bodyPr/>
          <a:lstStyle/>
          <a:p>
            <a:fld id="{8E03DEA5-F689-4FDE-9636-7DBEE2EAF987}" type="slidenum">
              <a:rPr lang="de-DE" smtClean="0"/>
              <a:pPr/>
              <a:t>49</a:t>
            </a:fld>
            <a:endParaRPr lang="de-DE" dirty="0"/>
          </a:p>
        </p:txBody>
      </p:sp>
      <p:sp>
        <p:nvSpPr>
          <p:cNvPr id="6" name="Rechteck 5"/>
          <p:cNvSpPr/>
          <p:nvPr/>
        </p:nvSpPr>
        <p:spPr>
          <a:xfrm>
            <a:off x="9014263" y="1888593"/>
            <a:ext cx="2783413" cy="1334711"/>
          </a:xfrm>
          <a:prstGeom prst="rect">
            <a:avLst/>
          </a:prstGeom>
          <a:noFill/>
          <a:ln w="12700">
            <a:solidFill>
              <a:srgbClr val="EDA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p:nvSpPr>
        <p:spPr>
          <a:xfrm>
            <a:off x="3401783" y="2092584"/>
            <a:ext cx="2880320" cy="1566563"/>
          </a:xfrm>
          <a:prstGeom prst="rect">
            <a:avLst/>
          </a:prstGeom>
          <a:noFill/>
          <a:ln w="12700">
            <a:solidFill>
              <a:srgbClr val="F36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Bil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3775" y="3399060"/>
            <a:ext cx="3121983" cy="1189627"/>
          </a:xfrm>
          <a:prstGeom prst="rect">
            <a:avLst/>
          </a:prstGeom>
        </p:spPr>
      </p:pic>
      <p:sp>
        <p:nvSpPr>
          <p:cNvPr id="9" name="Textfeld 8"/>
          <p:cNvSpPr txBox="1"/>
          <p:nvPr/>
        </p:nvSpPr>
        <p:spPr>
          <a:xfrm>
            <a:off x="3473791" y="2161465"/>
            <a:ext cx="2736304" cy="1384995"/>
          </a:xfrm>
          <a:prstGeom prst="rect">
            <a:avLst/>
          </a:prstGeom>
          <a:noFill/>
        </p:spPr>
        <p:txBody>
          <a:bodyPr wrap="square" rtlCol="0">
            <a:spAutoFit/>
          </a:bodyPr>
          <a:lstStyle/>
          <a:p>
            <a:pPr marL="285744" indent="-285744">
              <a:buFont typeface="Wingdings" charset="2"/>
              <a:buChar char="§"/>
            </a:pPr>
            <a:r>
              <a:rPr lang="de-DE" sz="1200" dirty="0">
                <a:solidFill>
                  <a:srgbClr val="5F5F5F"/>
                </a:solidFill>
              </a:rPr>
              <a:t>Händler und Produktsuche</a:t>
            </a:r>
          </a:p>
          <a:p>
            <a:pPr marL="285744" indent="-285744">
              <a:buFont typeface="Wingdings" charset="2"/>
              <a:buChar char="§"/>
            </a:pPr>
            <a:r>
              <a:rPr lang="de-DE" sz="1200" dirty="0">
                <a:solidFill>
                  <a:srgbClr val="5F5F5F"/>
                </a:solidFill>
              </a:rPr>
              <a:t>Ratings und Reviews</a:t>
            </a:r>
          </a:p>
          <a:p>
            <a:pPr marL="285744" indent="-285744">
              <a:buFont typeface="Wingdings" charset="2"/>
              <a:buChar char="§"/>
            </a:pPr>
            <a:r>
              <a:rPr lang="de-DE" sz="1200" dirty="0">
                <a:solidFill>
                  <a:srgbClr val="5F5F5F"/>
                </a:solidFill>
              </a:rPr>
              <a:t>Händlernavigation</a:t>
            </a:r>
          </a:p>
          <a:p>
            <a:pPr marL="285744" indent="-285744">
              <a:buFont typeface="Wingdings" charset="2"/>
              <a:buChar char="§"/>
            </a:pPr>
            <a:r>
              <a:rPr lang="de-DE" sz="1200" dirty="0">
                <a:solidFill>
                  <a:srgbClr val="5F5F5F"/>
                </a:solidFill>
              </a:rPr>
              <a:t>Direkter Kontakt zu Händlern</a:t>
            </a:r>
          </a:p>
          <a:p>
            <a:pPr marL="285744" indent="-285744">
              <a:buFont typeface="Wingdings" charset="2"/>
              <a:buChar char="§"/>
            </a:pPr>
            <a:r>
              <a:rPr lang="de-DE" sz="1200" dirty="0">
                <a:solidFill>
                  <a:srgbClr val="5F5F5F"/>
                </a:solidFill>
              </a:rPr>
              <a:t>Interaktion mit anderen Kunden</a:t>
            </a:r>
          </a:p>
          <a:p>
            <a:pPr marL="285744" indent="-285744">
              <a:buFont typeface="Wingdings" charset="2"/>
              <a:buChar char="§"/>
            </a:pPr>
            <a:r>
              <a:rPr lang="de-DE" sz="1200" dirty="0">
                <a:solidFill>
                  <a:srgbClr val="5F5F5F"/>
                </a:solidFill>
              </a:rPr>
              <a:t>Exklusive Angebote </a:t>
            </a:r>
          </a:p>
          <a:p>
            <a:pPr marL="285744" indent="-285744">
              <a:buFont typeface="Wingdings" charset="2"/>
              <a:buChar char="§"/>
            </a:pPr>
            <a:r>
              <a:rPr lang="de-DE" sz="1200" dirty="0">
                <a:solidFill>
                  <a:srgbClr val="5F5F5F"/>
                </a:solidFill>
              </a:rPr>
              <a:t>Empfehlungen neuer Geschäfte</a:t>
            </a:r>
          </a:p>
        </p:txBody>
      </p:sp>
      <p:sp>
        <p:nvSpPr>
          <p:cNvPr id="10" name="Textfeld 9"/>
          <p:cNvSpPr txBox="1"/>
          <p:nvPr/>
        </p:nvSpPr>
        <p:spPr>
          <a:xfrm>
            <a:off x="9277397" y="1936294"/>
            <a:ext cx="2601207" cy="1015663"/>
          </a:xfrm>
          <a:prstGeom prst="rect">
            <a:avLst/>
          </a:prstGeom>
          <a:noFill/>
        </p:spPr>
        <p:txBody>
          <a:bodyPr wrap="square" rtlCol="0">
            <a:spAutoFit/>
          </a:bodyPr>
          <a:lstStyle/>
          <a:p>
            <a:pPr marL="285744" indent="-285744">
              <a:buFont typeface="Wingdings" charset="2"/>
              <a:buChar char="§"/>
            </a:pPr>
            <a:r>
              <a:rPr lang="de-DE" sz="1200" dirty="0">
                <a:solidFill>
                  <a:srgbClr val="5F5F5F"/>
                </a:solidFill>
              </a:rPr>
              <a:t>Analyse des „Zustands“ der Innenstadt</a:t>
            </a:r>
          </a:p>
          <a:p>
            <a:pPr marL="285744" indent="-285744">
              <a:buFont typeface="Wingdings" charset="2"/>
              <a:buChar char="§"/>
            </a:pPr>
            <a:r>
              <a:rPr lang="de-DE" sz="1200" dirty="0">
                <a:solidFill>
                  <a:srgbClr val="5F5F5F"/>
                </a:solidFill>
              </a:rPr>
              <a:t>Live und historische Betrachtung von Kundenfrequenzen,</a:t>
            </a:r>
            <a:br>
              <a:rPr lang="de-DE" sz="1200" dirty="0">
                <a:solidFill>
                  <a:srgbClr val="5F5F5F"/>
                </a:solidFill>
              </a:rPr>
            </a:br>
            <a:r>
              <a:rPr lang="de-DE" sz="1200" dirty="0">
                <a:solidFill>
                  <a:srgbClr val="5F5F5F"/>
                </a:solidFill>
              </a:rPr>
              <a:t>Laufwegen und Hotspots</a:t>
            </a:r>
          </a:p>
        </p:txBody>
      </p:sp>
      <p:sp>
        <p:nvSpPr>
          <p:cNvPr id="11" name="Textfeld 10"/>
          <p:cNvSpPr txBox="1"/>
          <p:nvPr/>
        </p:nvSpPr>
        <p:spPr>
          <a:xfrm>
            <a:off x="9315996" y="4515854"/>
            <a:ext cx="2736304" cy="1015663"/>
          </a:xfrm>
          <a:prstGeom prst="rect">
            <a:avLst/>
          </a:prstGeom>
          <a:noFill/>
        </p:spPr>
        <p:txBody>
          <a:bodyPr wrap="square" rtlCol="0">
            <a:spAutoFit/>
          </a:bodyPr>
          <a:lstStyle/>
          <a:p>
            <a:pPr marL="285744" indent="-285744">
              <a:buFont typeface="Wingdings" charset="2"/>
              <a:buChar char="§"/>
            </a:pPr>
            <a:r>
              <a:rPr lang="de-DE" sz="1200" dirty="0">
                <a:solidFill>
                  <a:srgbClr val="5F5F5F"/>
                </a:solidFill>
              </a:rPr>
              <a:t>Marketing und Akquise von Händlern</a:t>
            </a:r>
          </a:p>
          <a:p>
            <a:pPr marL="285744" indent="-285744">
              <a:buFont typeface="Wingdings" charset="2"/>
              <a:buChar char="§"/>
            </a:pPr>
            <a:r>
              <a:rPr lang="de-DE" sz="1200" dirty="0">
                <a:solidFill>
                  <a:srgbClr val="5F5F5F"/>
                </a:solidFill>
              </a:rPr>
              <a:t>Bereitstellung von Hardware</a:t>
            </a:r>
          </a:p>
          <a:p>
            <a:pPr marL="285744" indent="-285744">
              <a:buFont typeface="Wingdings" charset="2"/>
              <a:buChar char="§"/>
            </a:pPr>
            <a:r>
              <a:rPr lang="de-DE" sz="1200" dirty="0">
                <a:solidFill>
                  <a:srgbClr val="5F5F5F"/>
                </a:solidFill>
              </a:rPr>
              <a:t>Persönlicher Ansprechpartner und Support</a:t>
            </a:r>
          </a:p>
        </p:txBody>
      </p:sp>
      <p:grpSp>
        <p:nvGrpSpPr>
          <p:cNvPr id="12" name="Gruppierung 19"/>
          <p:cNvGrpSpPr/>
          <p:nvPr/>
        </p:nvGrpSpPr>
        <p:grpSpPr>
          <a:xfrm>
            <a:off x="7812905" y="2002572"/>
            <a:ext cx="2904876" cy="1656571"/>
            <a:chOff x="6222359" y="4336113"/>
            <a:chExt cx="2904876" cy="1656572"/>
          </a:xfrm>
        </p:grpSpPr>
        <p:pic>
          <p:nvPicPr>
            <p:cNvPr id="13"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8968" y="4336113"/>
              <a:ext cx="1285829" cy="1280114"/>
            </a:xfrm>
            <a:prstGeom prst="flowChartConnector">
              <a:avLst/>
            </a:prstGeom>
            <a:ln w="38100">
              <a:solidFill>
                <a:srgbClr val="EDA038"/>
              </a:solidFill>
            </a:ln>
          </p:spPr>
        </p:pic>
        <p:sp>
          <p:nvSpPr>
            <p:cNvPr id="14" name="Textfeld 13"/>
            <p:cNvSpPr txBox="1"/>
            <p:nvPr/>
          </p:nvSpPr>
          <p:spPr>
            <a:xfrm>
              <a:off x="6222359" y="5684908"/>
              <a:ext cx="2904876" cy="307777"/>
            </a:xfrm>
            <a:prstGeom prst="rect">
              <a:avLst/>
            </a:prstGeom>
            <a:noFill/>
          </p:spPr>
          <p:txBody>
            <a:bodyPr wrap="square" rtlCol="0">
              <a:spAutoFit/>
            </a:bodyPr>
            <a:lstStyle/>
            <a:p>
              <a:r>
                <a:rPr lang="de-DE" sz="1400" dirty="0">
                  <a:solidFill>
                    <a:srgbClr val="5F5F5F"/>
                  </a:solidFill>
                </a:rPr>
                <a:t>Einzelhändlerin</a:t>
              </a:r>
            </a:p>
          </p:txBody>
        </p:sp>
      </p:grpSp>
      <p:grpSp>
        <p:nvGrpSpPr>
          <p:cNvPr id="15" name="Gruppierung 22"/>
          <p:cNvGrpSpPr/>
          <p:nvPr/>
        </p:nvGrpSpPr>
        <p:grpSpPr>
          <a:xfrm>
            <a:off x="6050242" y="1984556"/>
            <a:ext cx="1302207" cy="1659427"/>
            <a:chOff x="6388968" y="4333256"/>
            <a:chExt cx="1302206" cy="1659428"/>
          </a:xfrm>
        </p:grpSpPr>
        <p:pic>
          <p:nvPicPr>
            <p:cNvPr id="16"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968" y="4333256"/>
              <a:ext cx="1285829" cy="1285829"/>
            </a:xfrm>
            <a:prstGeom prst="flowChartConnector">
              <a:avLst/>
            </a:prstGeom>
            <a:ln w="38100">
              <a:solidFill>
                <a:srgbClr val="F36866"/>
              </a:solidFill>
            </a:ln>
          </p:spPr>
        </p:pic>
        <p:sp>
          <p:nvSpPr>
            <p:cNvPr id="17" name="Textfeld 16"/>
            <p:cNvSpPr txBox="1"/>
            <p:nvPr/>
          </p:nvSpPr>
          <p:spPr>
            <a:xfrm>
              <a:off x="6476812" y="5684907"/>
              <a:ext cx="1214362" cy="307777"/>
            </a:xfrm>
            <a:prstGeom prst="rect">
              <a:avLst/>
            </a:prstGeom>
            <a:noFill/>
            <a:ln>
              <a:noFill/>
            </a:ln>
          </p:spPr>
          <p:txBody>
            <a:bodyPr wrap="square" rtlCol="0">
              <a:spAutoFit/>
            </a:bodyPr>
            <a:lstStyle/>
            <a:p>
              <a:pPr algn="ctr"/>
              <a:r>
                <a:rPr lang="de-DE" sz="1400" dirty="0">
                  <a:solidFill>
                    <a:srgbClr val="5F5F5F"/>
                  </a:solidFill>
                </a:rPr>
                <a:t>Kundin</a:t>
              </a:r>
            </a:p>
          </p:txBody>
        </p:sp>
      </p:grpSp>
      <p:grpSp>
        <p:nvGrpSpPr>
          <p:cNvPr id="18" name="Gruppierung 1"/>
          <p:cNvGrpSpPr/>
          <p:nvPr/>
        </p:nvGrpSpPr>
        <p:grpSpPr>
          <a:xfrm>
            <a:off x="3401783" y="4437387"/>
            <a:ext cx="3992087" cy="1706847"/>
            <a:chOff x="280563" y="4277633"/>
            <a:chExt cx="3992087" cy="1706847"/>
          </a:xfrm>
        </p:grpSpPr>
        <p:sp>
          <p:nvSpPr>
            <p:cNvPr id="19" name="Rechteck 18"/>
            <p:cNvSpPr/>
            <p:nvPr/>
          </p:nvSpPr>
          <p:spPr>
            <a:xfrm>
              <a:off x="280563" y="4277633"/>
              <a:ext cx="2706258" cy="1502797"/>
            </a:xfrm>
            <a:prstGeom prst="rect">
              <a:avLst/>
            </a:prstGeom>
            <a:noFill/>
            <a:ln w="12700">
              <a:solidFill>
                <a:srgbClr val="8FC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p:cNvSpPr txBox="1"/>
            <p:nvPr/>
          </p:nvSpPr>
          <p:spPr>
            <a:xfrm>
              <a:off x="370800" y="4345708"/>
              <a:ext cx="2545016" cy="1200329"/>
            </a:xfrm>
            <a:prstGeom prst="rect">
              <a:avLst/>
            </a:prstGeom>
            <a:noFill/>
          </p:spPr>
          <p:txBody>
            <a:bodyPr wrap="square" rtlCol="0">
              <a:spAutoFit/>
            </a:bodyPr>
            <a:lstStyle/>
            <a:p>
              <a:pPr marL="285744" indent="-285744">
                <a:buFont typeface="Wingdings" charset="2"/>
                <a:buChar char="§"/>
              </a:pPr>
              <a:r>
                <a:rPr lang="de-DE" sz="1200" dirty="0">
                  <a:solidFill>
                    <a:srgbClr val="5F5F5F"/>
                  </a:solidFill>
                </a:rPr>
                <a:t>Analyse des „Zustands“ der Innenstadt</a:t>
              </a:r>
            </a:p>
            <a:p>
              <a:pPr marL="285744" indent="-285744">
                <a:buFont typeface="Wingdings" charset="2"/>
                <a:buChar char="§"/>
              </a:pPr>
              <a:r>
                <a:rPr lang="de-DE" sz="1200" dirty="0">
                  <a:solidFill>
                    <a:srgbClr val="5F5F5F"/>
                  </a:solidFill>
                </a:rPr>
                <a:t>Live und historische Betrachtung von Kundenfrequenzen,</a:t>
              </a:r>
              <a:br>
                <a:rPr lang="de-DE" sz="1200" dirty="0">
                  <a:solidFill>
                    <a:srgbClr val="5F5F5F"/>
                  </a:solidFill>
                </a:rPr>
              </a:br>
              <a:r>
                <a:rPr lang="de-DE" sz="1200" dirty="0">
                  <a:solidFill>
                    <a:srgbClr val="5F5F5F"/>
                  </a:solidFill>
                </a:rPr>
                <a:t>Laufwegen und Hotspots</a:t>
              </a:r>
            </a:p>
            <a:p>
              <a:pPr marL="285744" indent="-285744">
                <a:buFont typeface="Wingdings" charset="2"/>
                <a:buChar char="§"/>
              </a:pPr>
              <a:endParaRPr lang="de-DE" sz="1200" dirty="0">
                <a:solidFill>
                  <a:srgbClr val="5F5F5F"/>
                </a:solidFill>
              </a:endParaRPr>
            </a:p>
          </p:txBody>
        </p:sp>
        <p:grpSp>
          <p:nvGrpSpPr>
            <p:cNvPr id="21" name="Gruppierung 25"/>
            <p:cNvGrpSpPr/>
            <p:nvPr/>
          </p:nvGrpSpPr>
          <p:grpSpPr>
            <a:xfrm>
              <a:off x="2830597" y="4278017"/>
              <a:ext cx="1442053" cy="1706463"/>
              <a:chOff x="6388968" y="4333256"/>
              <a:chExt cx="1442053" cy="1706463"/>
            </a:xfrm>
          </p:grpSpPr>
          <p:pic>
            <p:nvPicPr>
              <p:cNvPr id="22"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8968" y="4333256"/>
                <a:ext cx="1285829" cy="1285829"/>
              </a:xfrm>
              <a:prstGeom prst="flowChartConnector">
                <a:avLst/>
              </a:prstGeom>
              <a:ln w="38100">
                <a:solidFill>
                  <a:srgbClr val="8FC4B7"/>
                </a:solidFill>
              </a:ln>
            </p:spPr>
          </p:pic>
          <p:sp>
            <p:nvSpPr>
              <p:cNvPr id="23" name="Textfeld 22"/>
              <p:cNvSpPr txBox="1"/>
              <p:nvPr/>
            </p:nvSpPr>
            <p:spPr>
              <a:xfrm>
                <a:off x="6545192" y="5731942"/>
                <a:ext cx="1285829" cy="307777"/>
              </a:xfrm>
              <a:prstGeom prst="rect">
                <a:avLst/>
              </a:prstGeom>
              <a:noFill/>
            </p:spPr>
            <p:txBody>
              <a:bodyPr wrap="square" rtlCol="0">
                <a:spAutoFit/>
              </a:bodyPr>
              <a:lstStyle/>
              <a:p>
                <a:pPr algn="ctr"/>
                <a:r>
                  <a:rPr lang="de-DE" sz="1400" dirty="0">
                    <a:solidFill>
                      <a:srgbClr val="5F5F5F"/>
                    </a:solidFill>
                  </a:rPr>
                  <a:t>City Manager</a:t>
                </a:r>
              </a:p>
            </p:txBody>
          </p:sp>
        </p:grpSp>
      </p:grpSp>
      <p:sp>
        <p:nvSpPr>
          <p:cNvPr id="24" name="Rechteck 23"/>
          <p:cNvSpPr/>
          <p:nvPr/>
        </p:nvSpPr>
        <p:spPr>
          <a:xfrm>
            <a:off x="8917356" y="4408289"/>
            <a:ext cx="2880320" cy="1219255"/>
          </a:xfrm>
          <a:prstGeom prst="rect">
            <a:avLst/>
          </a:prstGeom>
          <a:noFill/>
          <a:ln w="127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ung 16"/>
          <p:cNvGrpSpPr/>
          <p:nvPr/>
        </p:nvGrpSpPr>
        <p:grpSpPr>
          <a:xfrm>
            <a:off x="7891072" y="4438645"/>
            <a:ext cx="1806648" cy="1921035"/>
            <a:chOff x="6373901" y="4333256"/>
            <a:chExt cx="1806648" cy="1921035"/>
          </a:xfrm>
        </p:grpSpPr>
        <p:pic>
          <p:nvPicPr>
            <p:cNvPr id="26"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8968" y="4333256"/>
              <a:ext cx="1285829" cy="1285829"/>
            </a:xfrm>
            <a:prstGeom prst="flowChartConnector">
              <a:avLst/>
            </a:prstGeom>
            <a:ln w="38100">
              <a:solidFill>
                <a:srgbClr val="5F5F5F"/>
              </a:solidFill>
            </a:ln>
          </p:spPr>
        </p:pic>
        <p:sp>
          <p:nvSpPr>
            <p:cNvPr id="27" name="Textfeld 26"/>
            <p:cNvSpPr txBox="1"/>
            <p:nvPr/>
          </p:nvSpPr>
          <p:spPr>
            <a:xfrm>
              <a:off x="6373901" y="5731071"/>
              <a:ext cx="1806648" cy="523220"/>
            </a:xfrm>
            <a:prstGeom prst="rect">
              <a:avLst/>
            </a:prstGeom>
            <a:noFill/>
          </p:spPr>
          <p:txBody>
            <a:bodyPr wrap="square" rtlCol="0">
              <a:spAutoFit/>
            </a:bodyPr>
            <a:lstStyle/>
            <a:p>
              <a:r>
                <a:rPr lang="de-DE" sz="1400" dirty="0">
                  <a:solidFill>
                    <a:srgbClr val="5F5F5F"/>
                  </a:solidFill>
                </a:rPr>
                <a:t>Werbegemeinschaft</a:t>
              </a:r>
            </a:p>
            <a:p>
              <a:r>
                <a:rPr lang="de-DE" sz="1400" dirty="0">
                  <a:solidFill>
                    <a:srgbClr val="5F5F5F"/>
                  </a:solidFill>
                </a:rPr>
                <a:t>Paderborn</a:t>
              </a:r>
            </a:p>
          </p:txBody>
        </p:sp>
      </p:grpSp>
      <p:sp>
        <p:nvSpPr>
          <p:cNvPr id="28" name="Textfeld 27"/>
          <p:cNvSpPr txBox="1"/>
          <p:nvPr/>
        </p:nvSpPr>
        <p:spPr>
          <a:xfrm rot="16200000">
            <a:off x="-428009" y="2215494"/>
            <a:ext cx="1598783" cy="276999"/>
          </a:xfrm>
          <a:prstGeom prst="rect">
            <a:avLst/>
          </a:prstGeom>
          <a:noFill/>
        </p:spPr>
        <p:txBody>
          <a:bodyPr wrap="square" rtlCol="0">
            <a:spAutoFit/>
          </a:bodyPr>
          <a:lstStyle/>
          <a:p>
            <a:pPr algn="r"/>
            <a:r>
              <a:rPr lang="en-GB" sz="400" dirty="0">
                <a:solidFill>
                  <a:schemeClr val="tx1">
                    <a:lumMod val="75000"/>
                  </a:schemeClr>
                </a:solidFill>
                <a:hlinkClick r:id="rId8"/>
              </a:rPr>
              <a:t>https://de.wikipedia.org/wiki/Datei:Köln_-_Alter_Markt_Cölnischer_Alden_Marckt_Johann_Toussyn-Abraham_Aubry_1648_%2B1660_RBA.jpg</a:t>
            </a:r>
            <a:r>
              <a:rPr lang="en-GB" sz="400" dirty="0">
                <a:solidFill>
                  <a:schemeClr val="tx1">
                    <a:lumMod val="75000"/>
                  </a:schemeClr>
                </a:solidFill>
              </a:rPr>
              <a:t> </a:t>
            </a:r>
            <a:endParaRPr lang="de-DE" sz="400" dirty="0">
              <a:solidFill>
                <a:schemeClr val="tx1">
                  <a:lumMod val="75000"/>
                </a:schemeClr>
              </a:solidFill>
            </a:endParaRPr>
          </a:p>
        </p:txBody>
      </p:sp>
      <p:pic>
        <p:nvPicPr>
          <p:cNvPr id="29" name="Inhaltsplatzhalter 5"/>
          <p:cNvPicPr>
            <a:picLocks noGrp="1" noChangeAspect="1"/>
          </p:cNvPicPr>
          <p:nvPr>
            <p:ph sz="quarter" idx="13"/>
          </p:nvPr>
        </p:nvPicPr>
        <p:blipFill>
          <a:blip r:embed="rId9">
            <a:extLst>
              <a:ext uri="{28A0092B-C50C-407E-A947-70E740481C1C}">
                <a14:useLocalDpi xmlns:a14="http://schemas.microsoft.com/office/drawing/2010/main" val="0"/>
              </a:ext>
            </a:extLst>
          </a:blip>
          <a:stretch>
            <a:fillRect/>
          </a:stretch>
        </p:blipFill>
        <p:spPr>
          <a:xfrm>
            <a:off x="509884" y="4892003"/>
            <a:ext cx="2351361" cy="1518948"/>
          </a:xfrm>
        </p:spPr>
      </p:pic>
      <p:pic>
        <p:nvPicPr>
          <p:cNvPr id="30" name="Inhaltsplatzhalter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177" y="1554603"/>
            <a:ext cx="2345067" cy="1598783"/>
          </a:xfrm>
          <a:prstGeom prst="rect">
            <a:avLst/>
          </a:prstGeom>
        </p:spPr>
      </p:pic>
      <p:pic>
        <p:nvPicPr>
          <p:cNvPr id="31" name="Inhaltsplatzhalter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883" y="3223303"/>
            <a:ext cx="2357653" cy="1635328"/>
          </a:xfrm>
          <a:prstGeom prst="rect">
            <a:avLst/>
          </a:prstGeom>
        </p:spPr>
      </p:pic>
      <p:sp>
        <p:nvSpPr>
          <p:cNvPr id="32" name="Textfeld 31"/>
          <p:cNvSpPr txBox="1"/>
          <p:nvPr/>
        </p:nvSpPr>
        <p:spPr>
          <a:xfrm rot="16200000">
            <a:off x="-418844" y="3880409"/>
            <a:ext cx="1669492" cy="215444"/>
          </a:xfrm>
          <a:prstGeom prst="rect">
            <a:avLst/>
          </a:prstGeom>
          <a:noFill/>
        </p:spPr>
        <p:txBody>
          <a:bodyPr wrap="square" rtlCol="0">
            <a:spAutoFit/>
          </a:bodyPr>
          <a:lstStyle/>
          <a:p>
            <a:pPr algn="r"/>
            <a:r>
              <a:rPr lang="de-DE" sz="400" dirty="0">
                <a:solidFill>
                  <a:schemeClr val="tx1">
                    <a:lumMod val="50000"/>
                  </a:schemeClr>
                </a:solidFill>
                <a:hlinkClick r:id="rId12"/>
              </a:rPr>
              <a:t>http://i3.birminghammail.co.uk/incoming/article10568295.ece/ALTERNATES/s615b/Christmas-6.jpg</a:t>
            </a:r>
            <a:r>
              <a:rPr lang="de-DE" sz="400" dirty="0">
                <a:solidFill>
                  <a:schemeClr val="tx1">
                    <a:lumMod val="50000"/>
                  </a:schemeClr>
                </a:solidFill>
              </a:rPr>
              <a:t>  </a:t>
            </a:r>
            <a:r>
              <a:rPr lang="en-GB" sz="400" dirty="0">
                <a:solidFill>
                  <a:schemeClr val="tx1">
                    <a:lumMod val="50000"/>
                  </a:schemeClr>
                </a:solidFill>
              </a:rPr>
              <a:t> </a:t>
            </a:r>
            <a:endParaRPr lang="de-DE" sz="400" dirty="0">
              <a:solidFill>
                <a:schemeClr val="tx1">
                  <a:lumMod val="50000"/>
                </a:schemeClr>
              </a:solidFill>
            </a:endParaRPr>
          </a:p>
        </p:txBody>
      </p:sp>
    </p:spTree>
    <p:extLst>
      <p:ext uri="{BB962C8B-B14F-4D97-AF65-F5344CB8AC3E}">
        <p14:creationId xmlns:p14="http://schemas.microsoft.com/office/powerpoint/2010/main" val="3192763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A2496E-C14A-4592-B878-1EF501399E09}"/>
              </a:ext>
            </a:extLst>
          </p:cNvPr>
          <p:cNvSpPr>
            <a:spLocks noGrp="1"/>
          </p:cNvSpPr>
          <p:nvPr>
            <p:ph type="title"/>
          </p:nvPr>
        </p:nvSpPr>
        <p:spPr/>
        <p:txBody>
          <a:bodyPr>
            <a:normAutofit fontScale="90000"/>
          </a:bodyPr>
          <a:lstStyle/>
          <a:p>
            <a:r>
              <a:rPr lang="de-DE" dirty="0"/>
              <a:t>Was passiert dem besten Rennpferd der Welt, wenn es im Ozean gegen Delfine antreten muss?</a:t>
            </a:r>
          </a:p>
        </p:txBody>
      </p:sp>
      <p:sp>
        <p:nvSpPr>
          <p:cNvPr id="4" name="Rechteck 3">
            <a:extLst>
              <a:ext uri="{FF2B5EF4-FFF2-40B4-BE49-F238E27FC236}">
                <a16:creationId xmlns:a16="http://schemas.microsoft.com/office/drawing/2014/main" id="{FEC5B3FA-CE11-40F5-9BE0-D7EFEA2F1B11}"/>
              </a:ext>
            </a:extLst>
          </p:cNvPr>
          <p:cNvSpPr/>
          <p:nvPr/>
        </p:nvSpPr>
        <p:spPr>
          <a:xfrm>
            <a:off x="4054864" y="6273840"/>
            <a:ext cx="3521990" cy="500458"/>
          </a:xfrm>
          <a:prstGeom prst="rect">
            <a:avLst/>
          </a:prstGeom>
        </p:spPr>
        <p:txBody>
          <a:bodyPr wrap="none">
            <a:spAutoFit/>
          </a:bodyPr>
          <a:lstStyle/>
          <a:p>
            <a:r>
              <a:rPr lang="de-DE" sz="2652" dirty="0"/>
              <a:t>Es verliert und säuft ab. </a:t>
            </a:r>
          </a:p>
        </p:txBody>
      </p:sp>
      <p:pic>
        <p:nvPicPr>
          <p:cNvPr id="5" name="Picture 2" descr="Pferde, Rennen, Pferderennen, Tier, Fahrt">
            <a:extLst>
              <a:ext uri="{FF2B5EF4-FFF2-40B4-BE49-F238E27FC236}">
                <a16:creationId xmlns:a16="http://schemas.microsoft.com/office/drawing/2014/main" id="{B1C7079F-0A05-4CFC-9F03-5BBA5A726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509" y="1953848"/>
            <a:ext cx="3853940" cy="42954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elphin, Meer, Meeressäuger, Delfin, Tiere, Springen">
            <a:extLst>
              <a:ext uri="{FF2B5EF4-FFF2-40B4-BE49-F238E27FC236}">
                <a16:creationId xmlns:a16="http://schemas.microsoft.com/office/drawing/2014/main" id="{720A0EFB-E1EF-413B-B099-2067383537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34" r="5901"/>
          <a:stretch/>
        </p:blipFill>
        <p:spPr bwMode="auto">
          <a:xfrm>
            <a:off x="5871139" y="1959672"/>
            <a:ext cx="4611039" cy="4295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4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pPr>
              <a:buNone/>
            </a:pPr>
            <a:r>
              <a:rPr lang="de-DE" dirty="0"/>
              <a:t>Die App ermöglicht standortbasierte Aktionen und georeferenzierte Auswertungen</a:t>
            </a:r>
          </a:p>
        </p:txBody>
      </p:sp>
      <p:sp>
        <p:nvSpPr>
          <p:cNvPr id="3" name="Inhaltsplatzhalter 2"/>
          <p:cNvSpPr>
            <a:spLocks noGrp="1"/>
          </p:cNvSpPr>
          <p:nvPr>
            <p:ph sz="quarter" idx="13"/>
          </p:nvPr>
        </p:nvSpPr>
        <p:spPr/>
        <p:txBody>
          <a:bodyPr/>
          <a:lstStyle/>
          <a:p>
            <a:endParaRPr lang="de-DE" dirty="0"/>
          </a:p>
        </p:txBody>
      </p:sp>
      <p:sp>
        <p:nvSpPr>
          <p:cNvPr id="4" name="Titel 3"/>
          <p:cNvSpPr>
            <a:spLocks noGrp="1"/>
          </p:cNvSpPr>
          <p:nvPr>
            <p:ph type="title"/>
          </p:nvPr>
        </p:nvSpPr>
        <p:spPr/>
        <p:txBody>
          <a:bodyPr/>
          <a:lstStyle/>
          <a:p>
            <a:r>
              <a:rPr lang="de-DE" dirty="0"/>
              <a:t>Digitales Einkaufen in Paderborn</a:t>
            </a:r>
          </a:p>
        </p:txBody>
      </p:sp>
      <p:sp>
        <p:nvSpPr>
          <p:cNvPr id="5" name="Foliennummernplatzhalter 4"/>
          <p:cNvSpPr>
            <a:spLocks noGrp="1"/>
          </p:cNvSpPr>
          <p:nvPr>
            <p:ph type="sldNum" sz="quarter" idx="19"/>
          </p:nvPr>
        </p:nvSpPr>
        <p:spPr/>
        <p:txBody>
          <a:bodyPr/>
          <a:lstStyle/>
          <a:p>
            <a:fld id="{8E03DEA5-F689-4FDE-9636-7DBEE2EAF987}" type="slidenum">
              <a:rPr lang="de-DE" smtClean="0"/>
              <a:pPr/>
              <a:t>50</a:t>
            </a:fld>
            <a:endParaRPr lang="de-DE" dirty="0"/>
          </a:p>
        </p:txBody>
      </p:sp>
      <p:grpSp>
        <p:nvGrpSpPr>
          <p:cNvPr id="10" name="Gruppieren 2"/>
          <p:cNvGrpSpPr/>
          <p:nvPr/>
        </p:nvGrpSpPr>
        <p:grpSpPr bwMode="auto">
          <a:xfrm>
            <a:off x="225637" y="3291261"/>
            <a:ext cx="1487339" cy="1471715"/>
            <a:chOff x="53851" y="3345738"/>
            <a:chExt cx="1657200" cy="1687312"/>
          </a:xfrm>
        </p:grpSpPr>
        <p:grpSp>
          <p:nvGrpSpPr>
            <p:cNvPr id="11" name="Gruppieren 153"/>
            <p:cNvGrpSpPr/>
            <p:nvPr/>
          </p:nvGrpSpPr>
          <p:grpSpPr bwMode="auto">
            <a:xfrm>
              <a:off x="53851" y="3383099"/>
              <a:ext cx="1657200" cy="1649951"/>
              <a:chOff x="157910" y="2431975"/>
              <a:chExt cx="1988698" cy="1980000"/>
            </a:xfrm>
          </p:grpSpPr>
          <p:sp>
            <p:nvSpPr>
              <p:cNvPr id="13" name="Rechteck 154"/>
              <p:cNvSpPr/>
              <p:nvPr/>
            </p:nvSpPr>
            <p:spPr bwMode="auto">
              <a:xfrm>
                <a:off x="157910" y="2431975"/>
                <a:ext cx="1980000" cy="1980000"/>
              </a:xfrm>
              <a:prstGeom prst="rect">
                <a:avLst/>
              </a:prstGeom>
              <a:solidFill>
                <a:srgbClr val="564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900">
                  <a:latin typeface="Century Gothic"/>
                </a:endParaRPr>
              </a:p>
            </p:txBody>
          </p:sp>
          <p:pic>
            <p:nvPicPr>
              <p:cNvPr id="14" name="Grafik 155"/>
              <p:cNvPicPr>
                <a:picLocks noChangeAspect="1"/>
              </p:cNvPicPr>
              <p:nvPr/>
            </p:nvPicPr>
            <p:blipFill>
              <a:blip r:embed="rId3"/>
              <a:stretch/>
            </p:blipFill>
            <p:spPr bwMode="auto">
              <a:xfrm>
                <a:off x="277917" y="3734265"/>
                <a:ext cx="377194" cy="561600"/>
              </a:xfrm>
              <a:prstGeom prst="rect">
                <a:avLst/>
              </a:prstGeom>
            </p:spPr>
          </p:pic>
          <p:pic>
            <p:nvPicPr>
              <p:cNvPr id="15" name="Grafik 156"/>
              <p:cNvPicPr>
                <a:picLocks noChangeAspect="1"/>
              </p:cNvPicPr>
              <p:nvPr/>
            </p:nvPicPr>
            <p:blipFill>
              <a:blip r:embed="rId4"/>
              <a:stretch/>
            </p:blipFill>
            <p:spPr bwMode="auto">
              <a:xfrm>
                <a:off x="770162" y="3346327"/>
                <a:ext cx="767670" cy="961200"/>
              </a:xfrm>
              <a:prstGeom prst="rect">
                <a:avLst/>
              </a:prstGeom>
            </p:spPr>
          </p:pic>
          <p:sp>
            <p:nvSpPr>
              <p:cNvPr id="16" name="Textfeld 157"/>
              <p:cNvSpPr/>
              <p:nvPr/>
            </p:nvSpPr>
            <p:spPr bwMode="auto">
              <a:xfrm>
                <a:off x="171481" y="2768219"/>
                <a:ext cx="1975127" cy="508139"/>
              </a:xfrm>
              <a:prstGeom prst="rect">
                <a:avLst/>
              </a:prstGeom>
              <a:noFill/>
            </p:spPr>
            <p:txBody>
              <a:bodyPr wrap="square" lIns="0" rIns="0" rtlCol="0">
                <a:spAutoFit/>
              </a:bodyPr>
              <a:lstStyle/>
              <a:p>
                <a:pPr algn="ctr">
                  <a:defRPr/>
                </a:pPr>
                <a:r>
                  <a:rPr lang="de-DE" sz="900" b="1" dirty="0" err="1">
                    <a:solidFill>
                      <a:schemeClr val="bg1"/>
                    </a:solidFill>
                    <a:latin typeface="Century Gothic"/>
                  </a:rPr>
                  <a:t>Beacons</a:t>
                </a:r>
                <a:r>
                  <a:rPr lang="de-DE" sz="900" b="1" dirty="0">
                    <a:solidFill>
                      <a:schemeClr val="bg1"/>
                    </a:solidFill>
                    <a:latin typeface="Century Gothic"/>
                  </a:rPr>
                  <a:t> bei Händlern </a:t>
                </a:r>
                <a:br>
                  <a:rPr lang="de-DE" sz="900" b="1" dirty="0">
                    <a:solidFill>
                      <a:schemeClr val="bg1"/>
                    </a:solidFill>
                    <a:latin typeface="Century Gothic"/>
                  </a:rPr>
                </a:br>
                <a:r>
                  <a:rPr lang="de-DE" sz="900" b="1" dirty="0">
                    <a:solidFill>
                      <a:schemeClr val="bg1"/>
                    </a:solidFill>
                    <a:latin typeface="Century Gothic"/>
                  </a:rPr>
                  <a:t>und Kulturbetrieben</a:t>
                </a:r>
                <a:endParaRPr sz="1051" dirty="0"/>
              </a:p>
            </p:txBody>
          </p:sp>
        </p:grpSp>
        <p:sp>
          <p:nvSpPr>
            <p:cNvPr id="12" name="Textfeld 215"/>
            <p:cNvSpPr/>
            <p:nvPr/>
          </p:nvSpPr>
          <p:spPr bwMode="auto">
            <a:xfrm>
              <a:off x="53851" y="3345738"/>
              <a:ext cx="1649952" cy="352864"/>
            </a:xfrm>
            <a:prstGeom prst="rect">
              <a:avLst/>
            </a:prstGeom>
            <a:noFill/>
          </p:spPr>
          <p:txBody>
            <a:bodyPr wrap="square" rtlCol="0">
              <a:spAutoFit/>
            </a:bodyPr>
            <a:lstStyle/>
            <a:p>
              <a:pPr algn="ctr">
                <a:defRPr/>
              </a:pPr>
              <a:r>
                <a:rPr lang="de-DE" sz="1400" b="1" dirty="0">
                  <a:solidFill>
                    <a:schemeClr val="bg1"/>
                  </a:solidFill>
                  <a:latin typeface="Century Gothic"/>
                </a:rPr>
                <a:t>200+</a:t>
              </a:r>
              <a:endParaRPr sz="1000" dirty="0"/>
            </a:p>
          </p:txBody>
        </p:sp>
      </p:grpSp>
      <p:grpSp>
        <p:nvGrpSpPr>
          <p:cNvPr id="17" name="Gruppieren 3"/>
          <p:cNvGrpSpPr/>
          <p:nvPr/>
        </p:nvGrpSpPr>
        <p:grpSpPr bwMode="auto">
          <a:xfrm>
            <a:off x="215073" y="4975521"/>
            <a:ext cx="1491235" cy="1485680"/>
            <a:chOff x="1824817" y="3367442"/>
            <a:chExt cx="1671836" cy="1665608"/>
          </a:xfrm>
        </p:grpSpPr>
        <p:grpSp>
          <p:nvGrpSpPr>
            <p:cNvPr id="18" name="Gruppieren 148"/>
            <p:cNvGrpSpPr/>
            <p:nvPr/>
          </p:nvGrpSpPr>
          <p:grpSpPr bwMode="auto">
            <a:xfrm>
              <a:off x="1824817" y="3383099"/>
              <a:ext cx="1671836" cy="1649951"/>
              <a:chOff x="2320247" y="2424977"/>
              <a:chExt cx="2006262" cy="1980000"/>
            </a:xfrm>
          </p:grpSpPr>
          <p:sp>
            <p:nvSpPr>
              <p:cNvPr id="20" name="Rechteck 149"/>
              <p:cNvSpPr/>
              <p:nvPr/>
            </p:nvSpPr>
            <p:spPr bwMode="auto">
              <a:xfrm>
                <a:off x="2346509" y="2424977"/>
                <a:ext cx="1980000" cy="1980000"/>
              </a:xfrm>
              <a:prstGeom prst="rect">
                <a:avLst/>
              </a:prstGeom>
              <a:solidFill>
                <a:srgbClr val="564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900">
                  <a:latin typeface="Century Gothic"/>
                </a:endParaRPr>
              </a:p>
            </p:txBody>
          </p:sp>
          <p:pic>
            <p:nvPicPr>
              <p:cNvPr id="21" name="Grafik 150"/>
              <p:cNvPicPr>
                <a:picLocks noChangeAspect="1"/>
              </p:cNvPicPr>
              <p:nvPr/>
            </p:nvPicPr>
            <p:blipFill>
              <a:blip r:embed="rId5"/>
              <a:stretch/>
            </p:blipFill>
            <p:spPr bwMode="auto">
              <a:xfrm>
                <a:off x="2625999" y="3727267"/>
                <a:ext cx="376526" cy="560605"/>
              </a:xfrm>
              <a:prstGeom prst="rect">
                <a:avLst/>
              </a:prstGeom>
            </p:spPr>
          </p:pic>
          <p:pic>
            <p:nvPicPr>
              <p:cNvPr id="22" name="Grafik 151"/>
              <p:cNvPicPr>
                <a:picLocks noChangeAspect="1"/>
              </p:cNvPicPr>
              <p:nvPr/>
            </p:nvPicPr>
            <p:blipFill>
              <a:blip r:embed="rId6"/>
              <a:srcRect l="17595" r="17349" b="20349"/>
              <a:stretch/>
            </p:blipFill>
            <p:spPr bwMode="auto">
              <a:xfrm>
                <a:off x="2998343" y="3332373"/>
                <a:ext cx="613339" cy="961200"/>
              </a:xfrm>
              <a:prstGeom prst="rect">
                <a:avLst/>
              </a:prstGeom>
            </p:spPr>
          </p:pic>
          <p:sp>
            <p:nvSpPr>
              <p:cNvPr id="23" name="Textfeld 152"/>
              <p:cNvSpPr/>
              <p:nvPr/>
            </p:nvSpPr>
            <p:spPr bwMode="auto">
              <a:xfrm>
                <a:off x="2320247" y="2816680"/>
                <a:ext cx="2001020" cy="538296"/>
              </a:xfrm>
              <a:prstGeom prst="rect">
                <a:avLst/>
              </a:prstGeom>
              <a:noFill/>
            </p:spPr>
            <p:txBody>
              <a:bodyPr wrap="square" lIns="36000" rIns="36000" rtlCol="0">
                <a:spAutoFit/>
              </a:bodyPr>
              <a:lstStyle/>
              <a:p>
                <a:pPr algn="ctr">
                  <a:defRPr/>
                </a:pPr>
                <a:r>
                  <a:rPr lang="de-DE" sz="1000" b="1" dirty="0" err="1">
                    <a:solidFill>
                      <a:schemeClr val="bg1"/>
                    </a:solidFill>
                    <a:latin typeface="Century Gothic"/>
                  </a:rPr>
                  <a:t>Beacons</a:t>
                </a:r>
                <a:r>
                  <a:rPr lang="de-DE" sz="1000" b="1" dirty="0">
                    <a:solidFill>
                      <a:schemeClr val="bg1"/>
                    </a:solidFill>
                    <a:latin typeface="Century Gothic"/>
                  </a:rPr>
                  <a:t> an öffentlichen Orten</a:t>
                </a:r>
                <a:endParaRPr sz="1100" dirty="0"/>
              </a:p>
            </p:txBody>
          </p:sp>
        </p:grpSp>
        <p:sp>
          <p:nvSpPr>
            <p:cNvPr id="19" name="Textfeld 216"/>
            <p:cNvSpPr/>
            <p:nvPr/>
          </p:nvSpPr>
          <p:spPr bwMode="auto">
            <a:xfrm>
              <a:off x="1845418" y="3367442"/>
              <a:ext cx="1649950" cy="379556"/>
            </a:xfrm>
            <a:prstGeom prst="rect">
              <a:avLst/>
            </a:prstGeom>
            <a:noFill/>
          </p:spPr>
          <p:txBody>
            <a:bodyPr wrap="square" rtlCol="0">
              <a:spAutoFit/>
            </a:bodyPr>
            <a:lstStyle/>
            <a:p>
              <a:pPr algn="ctr">
                <a:defRPr/>
              </a:pPr>
              <a:r>
                <a:rPr lang="de-DE" sz="1600" b="1" dirty="0">
                  <a:solidFill>
                    <a:schemeClr val="bg1"/>
                  </a:solidFill>
                  <a:latin typeface="Century Gothic"/>
                </a:rPr>
                <a:t>21</a:t>
              </a:r>
              <a:endParaRPr sz="1051" dirty="0"/>
            </a:p>
          </p:txBody>
        </p:sp>
      </p:grpSp>
      <p:grpSp>
        <p:nvGrpSpPr>
          <p:cNvPr id="120" name="Gruppieren 153"/>
          <p:cNvGrpSpPr/>
          <p:nvPr/>
        </p:nvGrpSpPr>
        <p:grpSpPr bwMode="auto">
          <a:xfrm>
            <a:off x="190702" y="1691749"/>
            <a:ext cx="1511711" cy="1439127"/>
            <a:chOff x="-94131" y="196225"/>
            <a:chExt cx="2021287" cy="1980000"/>
          </a:xfrm>
        </p:grpSpPr>
        <p:sp>
          <p:nvSpPr>
            <p:cNvPr id="122" name="Rechteck 154"/>
            <p:cNvSpPr/>
            <p:nvPr/>
          </p:nvSpPr>
          <p:spPr bwMode="auto">
            <a:xfrm>
              <a:off x="-52844" y="196225"/>
              <a:ext cx="1980000" cy="1980000"/>
            </a:xfrm>
            <a:prstGeom prst="rect">
              <a:avLst/>
            </a:prstGeom>
            <a:solidFill>
              <a:srgbClr val="564A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900">
                <a:latin typeface="Century Gothic"/>
              </a:endParaRPr>
            </a:p>
          </p:txBody>
        </p:sp>
        <p:sp>
          <p:nvSpPr>
            <p:cNvPr id="125" name="Textfeld 157"/>
            <p:cNvSpPr/>
            <p:nvPr/>
          </p:nvSpPr>
          <p:spPr bwMode="auto">
            <a:xfrm>
              <a:off x="-94131" y="318949"/>
              <a:ext cx="1975127" cy="508140"/>
            </a:xfrm>
            <a:prstGeom prst="rect">
              <a:avLst/>
            </a:prstGeom>
            <a:noFill/>
          </p:spPr>
          <p:txBody>
            <a:bodyPr wrap="square" lIns="0" rIns="0" rtlCol="0">
              <a:spAutoFit/>
            </a:bodyPr>
            <a:lstStyle/>
            <a:p>
              <a:pPr algn="ctr">
                <a:defRPr/>
              </a:pPr>
              <a:r>
                <a:rPr lang="de-DE" sz="900" b="1" dirty="0">
                  <a:solidFill>
                    <a:schemeClr val="bg1"/>
                  </a:solidFill>
                  <a:latin typeface="Century Gothic"/>
                </a:rPr>
                <a:t>Bluetooth Low </a:t>
              </a:r>
              <a:r>
                <a:rPr lang="de-DE" sz="900" b="1" dirty="0" err="1">
                  <a:solidFill>
                    <a:schemeClr val="bg1"/>
                  </a:solidFill>
                  <a:latin typeface="Century Gothic"/>
                </a:rPr>
                <a:t>Energy</a:t>
              </a:r>
              <a:r>
                <a:rPr lang="de-DE" sz="900" b="1" dirty="0">
                  <a:solidFill>
                    <a:schemeClr val="bg1"/>
                  </a:solidFill>
                  <a:latin typeface="Century Gothic"/>
                </a:rPr>
                <a:t> </a:t>
              </a:r>
              <a:r>
                <a:rPr lang="de-DE" sz="900" b="1" dirty="0" err="1">
                  <a:solidFill>
                    <a:schemeClr val="bg1"/>
                  </a:solidFill>
                  <a:latin typeface="Century Gothic"/>
                </a:rPr>
                <a:t>Beacons</a:t>
              </a:r>
              <a:endParaRPr sz="1051" dirty="0"/>
            </a:p>
          </p:txBody>
        </p:sp>
      </p:grpSp>
      <p:pic>
        <p:nvPicPr>
          <p:cNvPr id="8" name="Grafik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531" y="2162483"/>
            <a:ext cx="883432" cy="883432"/>
          </a:xfrm>
          <a:prstGeom prst="rect">
            <a:avLst/>
          </a:prstGeom>
          <a:solidFill>
            <a:schemeClr val="bg1"/>
          </a:solidFill>
        </p:spPr>
      </p:pic>
      <p:pic>
        <p:nvPicPr>
          <p:cNvPr id="129" name="Grafik 1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86668" y="6056399"/>
            <a:ext cx="1182161" cy="497663"/>
          </a:xfrm>
          <a:prstGeom prst="rect">
            <a:avLst/>
          </a:prstGeom>
        </p:spPr>
      </p:pic>
      <p:pic>
        <p:nvPicPr>
          <p:cNvPr id="130" name="Grafik 129"/>
          <p:cNvPicPr>
            <a:picLocks noChangeAspect="1"/>
          </p:cNvPicPr>
          <p:nvPr/>
        </p:nvPicPr>
        <p:blipFill>
          <a:blip r:embed="rId9"/>
          <a:stretch>
            <a:fillRect/>
          </a:stretch>
        </p:blipFill>
        <p:spPr>
          <a:xfrm>
            <a:off x="11009071" y="6130622"/>
            <a:ext cx="989676" cy="330580"/>
          </a:xfrm>
          <a:prstGeom prst="rect">
            <a:avLst/>
          </a:prstGeom>
        </p:spPr>
      </p:pic>
      <p:pic>
        <p:nvPicPr>
          <p:cNvPr id="131" name="Grafik 130"/>
          <p:cNvPicPr>
            <a:picLocks noChangeAspect="1"/>
          </p:cNvPicPr>
          <p:nvPr/>
        </p:nvPicPr>
        <p:blipFill>
          <a:blip r:embed="rId10"/>
          <a:stretch>
            <a:fillRect/>
          </a:stretch>
        </p:blipFill>
        <p:spPr>
          <a:xfrm>
            <a:off x="9986383" y="5121187"/>
            <a:ext cx="971928" cy="971928"/>
          </a:xfrm>
          <a:prstGeom prst="rect">
            <a:avLst/>
          </a:prstGeom>
        </p:spPr>
      </p:pic>
      <p:pic>
        <p:nvPicPr>
          <p:cNvPr id="132" name="Grafik 131"/>
          <p:cNvPicPr>
            <a:picLocks noChangeAspect="1"/>
          </p:cNvPicPr>
          <p:nvPr/>
        </p:nvPicPr>
        <p:blipFill>
          <a:blip r:embed="rId11"/>
          <a:stretch>
            <a:fillRect/>
          </a:stretch>
        </p:blipFill>
        <p:spPr>
          <a:xfrm>
            <a:off x="11001323" y="5103835"/>
            <a:ext cx="989676" cy="989676"/>
          </a:xfrm>
          <a:prstGeom prst="rect">
            <a:avLst/>
          </a:prstGeom>
        </p:spPr>
      </p:pic>
      <p:pic>
        <p:nvPicPr>
          <p:cNvPr id="133" name="Inhaltsplatzhalter 5">
            <a:extLst>
              <a:ext uri="{FF2B5EF4-FFF2-40B4-BE49-F238E27FC236}">
                <a16:creationId xmlns:a16="http://schemas.microsoft.com/office/drawing/2014/main" id="{E2AE3F70-F01C-A84D-81B4-11A3D8051ABF}"/>
              </a:ext>
            </a:extLst>
          </p:cNvPr>
          <p:cNvPicPr>
            <a:picLocks noChangeAspect="1"/>
          </p:cNvPicPr>
          <p:nvPr/>
        </p:nvPicPr>
        <p:blipFill rotWithShape="1">
          <a:blip r:embed="rId12"/>
          <a:srcRect l="14936" r="9500"/>
          <a:stretch/>
        </p:blipFill>
        <p:spPr>
          <a:xfrm>
            <a:off x="8513323" y="1491905"/>
            <a:ext cx="3240268" cy="3216003"/>
          </a:xfrm>
          <a:prstGeom prst="rect">
            <a:avLst/>
          </a:prstGeom>
        </p:spPr>
      </p:pic>
      <p:grpSp>
        <p:nvGrpSpPr>
          <p:cNvPr id="136" name="Gruppieren 135"/>
          <p:cNvGrpSpPr/>
          <p:nvPr/>
        </p:nvGrpSpPr>
        <p:grpSpPr>
          <a:xfrm>
            <a:off x="2432472" y="1629949"/>
            <a:ext cx="5643157" cy="3716227"/>
            <a:chOff x="2638969" y="1454584"/>
            <a:chExt cx="5643157" cy="3716226"/>
          </a:xfrm>
        </p:grpSpPr>
        <p:pic>
          <p:nvPicPr>
            <p:cNvPr id="127" name="Bild 6"/>
            <p:cNvPicPr>
              <a:picLocks noChangeAspect="1"/>
            </p:cNvPicPr>
            <p:nvPr/>
          </p:nvPicPr>
          <p:blipFill rotWithShape="1">
            <a:blip r:embed="rId13" cstate="print">
              <a:extLst>
                <a:ext uri="{28A0092B-C50C-407E-A947-70E740481C1C}">
                  <a14:useLocalDpi xmlns:a14="http://schemas.microsoft.com/office/drawing/2010/main" val="0"/>
                </a:ext>
              </a:extLst>
            </a:blip>
            <a:srcRect l="18112" t="22741" r="17314" b="18379"/>
            <a:stretch/>
          </p:blipFill>
          <p:spPr>
            <a:xfrm>
              <a:off x="2638969" y="1454584"/>
              <a:ext cx="5643157" cy="3716226"/>
            </a:xfrm>
            <a:prstGeom prst="rect">
              <a:avLst/>
            </a:prstGeom>
          </p:spPr>
        </p:pic>
        <p:pic>
          <p:nvPicPr>
            <p:cNvPr id="134" name="Bild 4"/>
            <p:cNvPicPr>
              <a:picLocks noChangeAspect="1"/>
            </p:cNvPicPr>
            <p:nvPr/>
          </p:nvPicPr>
          <p:blipFill rotWithShape="1">
            <a:blip r:embed="rId14" cstate="print">
              <a:extLst>
                <a:ext uri="{28A0092B-C50C-407E-A947-70E740481C1C}">
                  <a14:useLocalDpi xmlns:a14="http://schemas.microsoft.com/office/drawing/2010/main" val="0"/>
                </a:ext>
              </a:extLst>
            </a:blip>
            <a:srcRect l="933" t="28039" r="744" b="23979"/>
            <a:stretch/>
          </p:blipFill>
          <p:spPr>
            <a:xfrm>
              <a:off x="7080251" y="3324223"/>
              <a:ext cx="836611" cy="155574"/>
            </a:xfrm>
            <a:prstGeom prst="rect">
              <a:avLst/>
            </a:prstGeom>
            <a:solidFill>
              <a:schemeClr val="bg1"/>
            </a:solidFill>
          </p:spPr>
        </p:pic>
        <p:pic>
          <p:nvPicPr>
            <p:cNvPr id="135" name="Bild 4"/>
            <p:cNvPicPr>
              <a:picLocks noChangeAspect="1"/>
            </p:cNvPicPr>
            <p:nvPr/>
          </p:nvPicPr>
          <p:blipFill rotWithShape="1">
            <a:blip r:embed="rId14" cstate="print">
              <a:extLst>
                <a:ext uri="{28A0092B-C50C-407E-A947-70E740481C1C}">
                  <a14:useLocalDpi xmlns:a14="http://schemas.microsoft.com/office/drawing/2010/main" val="0"/>
                </a:ext>
              </a:extLst>
            </a:blip>
            <a:srcRect l="933" t="28039" r="744" b="23979"/>
            <a:stretch/>
          </p:blipFill>
          <p:spPr>
            <a:xfrm>
              <a:off x="3268664" y="1739341"/>
              <a:ext cx="836611" cy="155574"/>
            </a:xfrm>
            <a:prstGeom prst="rect">
              <a:avLst/>
            </a:prstGeom>
            <a:solidFill>
              <a:schemeClr val="bg1"/>
            </a:solidFill>
          </p:spPr>
        </p:pic>
      </p:grpSp>
      <p:sp>
        <p:nvSpPr>
          <p:cNvPr id="137" name="Rechteck 136"/>
          <p:cNvSpPr/>
          <p:nvPr/>
        </p:nvSpPr>
        <p:spPr>
          <a:xfrm>
            <a:off x="2033318" y="5489071"/>
            <a:ext cx="7634369" cy="972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Font typeface="Wingdings" panose="05000000000000000000" pitchFamily="2" charset="2"/>
              <a:buChar char="ü"/>
            </a:pPr>
            <a:r>
              <a:rPr lang="de-DE" sz="1600" dirty="0">
                <a:solidFill>
                  <a:schemeClr val="bg1"/>
                </a:solidFill>
              </a:rPr>
              <a:t>In der Wirtschaftsinformatik lösen wir reale Probleme mithilfe von IT</a:t>
            </a:r>
          </a:p>
          <a:p>
            <a:pPr marL="285744" indent="-285744">
              <a:buFont typeface="Wingdings" panose="05000000000000000000" pitchFamily="2" charset="2"/>
              <a:buChar char="ü"/>
            </a:pPr>
            <a:r>
              <a:rPr lang="de-DE" sz="1600" dirty="0">
                <a:solidFill>
                  <a:schemeClr val="bg1"/>
                </a:solidFill>
              </a:rPr>
              <a:t>Wir entwickeln coole neue Tools und erproben sie in der realen Welt</a:t>
            </a:r>
          </a:p>
          <a:p>
            <a:pPr marL="285744" indent="-285744">
              <a:buFont typeface="Wingdings" panose="05000000000000000000" pitchFamily="2" charset="2"/>
              <a:buChar char="ü"/>
            </a:pPr>
            <a:r>
              <a:rPr lang="de-DE" sz="1600" dirty="0">
                <a:solidFill>
                  <a:schemeClr val="bg1"/>
                </a:solidFill>
              </a:rPr>
              <a:t>So gestalten wir die digitale Gesellschaft von morgen</a:t>
            </a:r>
          </a:p>
        </p:txBody>
      </p:sp>
    </p:spTree>
    <p:extLst>
      <p:ext uri="{BB962C8B-B14F-4D97-AF65-F5344CB8AC3E}">
        <p14:creationId xmlns:p14="http://schemas.microsoft.com/office/powerpoint/2010/main" val="270368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normAutofit/>
          </a:bodyPr>
          <a:lstStyle/>
          <a:p>
            <a:pPr>
              <a:buNone/>
            </a:pPr>
            <a:r>
              <a:rPr lang="de-DE" dirty="0"/>
              <a:t>Ortsbezogene Daten können mit Geoinformationssystemen ausgewertet werden</a:t>
            </a:r>
          </a:p>
        </p:txBody>
      </p:sp>
      <p:sp>
        <p:nvSpPr>
          <p:cNvPr id="6" name="Titel 5">
            <a:extLst>
              <a:ext uri="{FF2B5EF4-FFF2-40B4-BE49-F238E27FC236}">
                <a16:creationId xmlns:a16="http://schemas.microsoft.com/office/drawing/2014/main" id="{75130876-7DDF-6A4E-B0E3-2AF2C5EC9510}"/>
              </a:ext>
            </a:extLst>
          </p:cNvPr>
          <p:cNvSpPr>
            <a:spLocks noGrp="1"/>
          </p:cNvSpPr>
          <p:nvPr>
            <p:ph type="title"/>
          </p:nvPr>
        </p:nvSpPr>
        <p:spPr/>
        <p:txBody>
          <a:bodyPr/>
          <a:lstStyle/>
          <a:p>
            <a:r>
              <a:rPr lang="de-DE" dirty="0"/>
              <a:t>Geodatenanalyse der Aufenthaltsorte</a:t>
            </a:r>
          </a:p>
        </p:txBody>
      </p:sp>
      <p:sp>
        <p:nvSpPr>
          <p:cNvPr id="5" name="Foliennummernplatzhalter 4">
            <a:extLst>
              <a:ext uri="{FF2B5EF4-FFF2-40B4-BE49-F238E27FC236}">
                <a16:creationId xmlns:a16="http://schemas.microsoft.com/office/drawing/2014/main" id="{BDCBC399-BCD2-2F48-9FF7-D47B270E7223}"/>
              </a:ext>
            </a:extLst>
          </p:cNvPr>
          <p:cNvSpPr>
            <a:spLocks noGrp="1"/>
          </p:cNvSpPr>
          <p:nvPr>
            <p:ph type="sldNum" sz="quarter" idx="4294967295"/>
          </p:nvPr>
        </p:nvSpPr>
        <p:spPr>
          <a:xfrm>
            <a:off x="8913963" y="6604001"/>
            <a:ext cx="2743200" cy="184151"/>
          </a:xfrm>
        </p:spPr>
        <p:txBody>
          <a:bodyPr/>
          <a:lstStyle/>
          <a:p>
            <a:fld id="{8E03DEA5-F689-4FDE-9636-7DBEE2EAF987}" type="slidenum">
              <a:rPr lang="de-DE" smtClean="0"/>
              <a:pPr/>
              <a:t>51</a:t>
            </a:fld>
            <a:endParaRPr lang="de-DE" dirty="0"/>
          </a:p>
        </p:txBody>
      </p:sp>
      <p:pic>
        <p:nvPicPr>
          <p:cNvPr id="9" name="Grafik 8">
            <a:extLst>
              <a:ext uri="{FF2B5EF4-FFF2-40B4-BE49-F238E27FC236}">
                <a16:creationId xmlns:a16="http://schemas.microsoft.com/office/drawing/2014/main" id="{7B0B4ECE-9010-4929-B34C-71011A14F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2974" y="1892101"/>
            <a:ext cx="5998159" cy="4240907"/>
          </a:xfrm>
          <a:prstGeom prst="rect">
            <a:avLst/>
          </a:prstGeom>
        </p:spPr>
      </p:pic>
      <p:pic>
        <p:nvPicPr>
          <p:cNvPr id="12" name="Grafik 11">
            <a:extLst>
              <a:ext uri="{FF2B5EF4-FFF2-40B4-BE49-F238E27FC236}">
                <a16:creationId xmlns:a16="http://schemas.microsoft.com/office/drawing/2014/main" id="{FB88B271-8986-4C34-BD74-3F72AEDB9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42" y="1892102"/>
            <a:ext cx="5998159" cy="4240905"/>
          </a:xfrm>
          <a:prstGeom prst="rect">
            <a:avLst/>
          </a:prstGeom>
        </p:spPr>
      </p:pic>
    </p:spTree>
    <p:extLst>
      <p:ext uri="{BB962C8B-B14F-4D97-AF65-F5344CB8AC3E}">
        <p14:creationId xmlns:p14="http://schemas.microsoft.com/office/powerpoint/2010/main" val="3218481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800" dirty="0"/>
              <a:t>Fallbeispiel </a:t>
            </a:r>
            <a:r>
              <a:rPr lang="de-DE" sz="2800" dirty="0" err="1"/>
              <a:t>Social</a:t>
            </a:r>
            <a:r>
              <a:rPr lang="de-DE" sz="2800" dirty="0"/>
              <a:t> Computing</a:t>
            </a:r>
          </a:p>
        </p:txBody>
      </p:sp>
    </p:spTree>
    <p:extLst>
      <p:ext uri="{BB962C8B-B14F-4D97-AF65-F5344CB8AC3E}">
        <p14:creationId xmlns:p14="http://schemas.microsoft.com/office/powerpoint/2010/main" val="738769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E9675D4-3C20-42FE-9FD6-54700AEA9F35}"/>
              </a:ext>
            </a:extLst>
          </p:cNvPr>
          <p:cNvSpPr>
            <a:spLocks noGrp="1"/>
          </p:cNvSpPr>
          <p:nvPr>
            <p:ph sz="quarter" idx="13"/>
          </p:nvPr>
        </p:nvSpPr>
        <p:spPr>
          <a:xfrm>
            <a:off x="7175068" y="1236371"/>
            <a:ext cx="4768771" cy="2487288"/>
          </a:xfrm>
          <a:solidFill>
            <a:schemeClr val="bg1">
              <a:lumMod val="95000"/>
            </a:schemeClr>
          </a:solidFill>
          <a:ln>
            <a:noFill/>
          </a:ln>
        </p:spPr>
        <p:txBody>
          <a:bodyPr/>
          <a:lstStyle/>
          <a:p>
            <a:pPr marL="534973" indent="-457189">
              <a:buFont typeface="+mj-lt"/>
              <a:buAutoNum type="arabicPeriod"/>
            </a:pPr>
            <a:r>
              <a:rPr lang="de-DE" dirty="0"/>
              <a:t>Du postest ein Bild auf Instagram</a:t>
            </a:r>
          </a:p>
          <a:p>
            <a:pPr marL="534973" indent="-457189">
              <a:buFont typeface="+mj-lt"/>
              <a:buAutoNum type="arabicPeriod"/>
            </a:pPr>
            <a:r>
              <a:rPr lang="de-DE" dirty="0"/>
              <a:t>Deine Kontakte „liken“ und „teilen“</a:t>
            </a:r>
          </a:p>
          <a:p>
            <a:pPr marL="534973" indent="-457189">
              <a:buFont typeface="+mj-lt"/>
              <a:buAutoNum type="arabicPeriod"/>
            </a:pPr>
            <a:r>
              <a:rPr lang="de-DE" dirty="0"/>
              <a:t>„</a:t>
            </a:r>
            <a:r>
              <a:rPr lang="de-DE" dirty="0" err="1"/>
              <a:t>Viralität</a:t>
            </a:r>
            <a:r>
              <a:rPr lang="de-DE" dirty="0"/>
              <a:t>“ und „Reichweite“ entsteht</a:t>
            </a:r>
          </a:p>
          <a:p>
            <a:pPr marL="534973" indent="-457189">
              <a:buFont typeface="+mj-lt"/>
              <a:buAutoNum type="arabicPeriod"/>
            </a:pPr>
            <a:r>
              <a:rPr lang="de-DE" dirty="0"/>
              <a:t>Firmen wollen für ihre Produkte wollen auch </a:t>
            </a:r>
            <a:r>
              <a:rPr lang="de-DE" dirty="0">
                <a:sym typeface="Wingdings" panose="05000000000000000000" pitchFamily="2" charset="2"/>
              </a:rPr>
              <a:t></a:t>
            </a:r>
            <a:r>
              <a:rPr lang="de-DE" dirty="0"/>
              <a:t> viele </a:t>
            </a:r>
            <a:r>
              <a:rPr lang="de-DE" dirty="0" err="1"/>
              <a:t>Likes</a:t>
            </a:r>
            <a:r>
              <a:rPr lang="de-DE" dirty="0"/>
              <a:t> und Shares </a:t>
            </a:r>
            <a:r>
              <a:rPr lang="de-DE" dirty="0">
                <a:sym typeface="Wingdings" panose="05000000000000000000" pitchFamily="2" charset="2"/>
              </a:rPr>
              <a:t> mehr Umsatz</a:t>
            </a:r>
          </a:p>
          <a:p>
            <a:pPr marL="77785" indent="0">
              <a:buNone/>
            </a:pPr>
            <a:r>
              <a:rPr lang="de-DE" dirty="0">
                <a:sym typeface="Wingdings" panose="05000000000000000000" pitchFamily="2" charset="2"/>
              </a:rPr>
              <a:t>       			</a:t>
            </a:r>
            <a:r>
              <a:rPr lang="de-DE" b="1" dirty="0">
                <a:sym typeface="Wingdings" panose="05000000000000000000" pitchFamily="2" charset="2"/>
              </a:rPr>
              <a:t>Aber WIE???</a:t>
            </a:r>
            <a:endParaRPr lang="de-DE" b="1" dirty="0"/>
          </a:p>
          <a:p>
            <a:pPr marL="266693" indent="-188909"/>
            <a:endParaRPr lang="de-DE" dirty="0"/>
          </a:p>
        </p:txBody>
      </p:sp>
      <p:sp>
        <p:nvSpPr>
          <p:cNvPr id="3" name="Foliennummernplatzhalter 2">
            <a:extLst>
              <a:ext uri="{FF2B5EF4-FFF2-40B4-BE49-F238E27FC236}">
                <a16:creationId xmlns:a16="http://schemas.microsoft.com/office/drawing/2014/main" id="{833E5097-867E-45D5-967D-9CFB45BA9506}"/>
              </a:ext>
            </a:extLst>
          </p:cNvPr>
          <p:cNvSpPr>
            <a:spLocks noGrp="1"/>
          </p:cNvSpPr>
          <p:nvPr>
            <p:ph type="sldNum" sz="quarter" idx="16"/>
          </p:nvPr>
        </p:nvSpPr>
        <p:spPr/>
        <p:txBody>
          <a:bodyPr/>
          <a:lstStyle/>
          <a:p>
            <a:pPr defTabSz="914377">
              <a:defRPr/>
            </a:pPr>
            <a:fld id="{8E03DEA5-F689-4FDE-9636-7DBEE2EAF987}" type="slidenum">
              <a:rPr lang="de-DE">
                <a:solidFill>
                  <a:srgbClr val="00205B"/>
                </a:solidFill>
                <a:latin typeface="Arial" panose="020B0604020202020204" pitchFamily="34" charset="0"/>
                <a:cs typeface="Arial" panose="020B0604020202020204" pitchFamily="34" charset="0"/>
              </a:rPr>
              <a:pPr defTabSz="914377">
                <a:defRPr/>
              </a:pPr>
              <a:t>53</a:t>
            </a:fld>
            <a:endParaRPr lang="de-DE" dirty="0">
              <a:solidFill>
                <a:srgbClr val="00205B"/>
              </a:solidFill>
              <a:latin typeface="Arial" panose="020B0604020202020204" pitchFamily="34" charset="0"/>
              <a:cs typeface="Arial" panose="020B0604020202020204" pitchFamily="34" charset="0"/>
            </a:endParaRPr>
          </a:p>
        </p:txBody>
      </p:sp>
      <p:sp>
        <p:nvSpPr>
          <p:cNvPr id="4" name="Titel 3">
            <a:extLst>
              <a:ext uri="{FF2B5EF4-FFF2-40B4-BE49-F238E27FC236}">
                <a16:creationId xmlns:a16="http://schemas.microsoft.com/office/drawing/2014/main" id="{A76C1507-94D9-444E-80CB-2EBFCBE2611B}"/>
              </a:ext>
            </a:extLst>
          </p:cNvPr>
          <p:cNvSpPr>
            <a:spLocks noGrp="1"/>
          </p:cNvSpPr>
          <p:nvPr>
            <p:ph type="title"/>
          </p:nvPr>
        </p:nvSpPr>
        <p:spPr>
          <a:xfrm>
            <a:off x="523623" y="104172"/>
            <a:ext cx="10333431" cy="725397"/>
          </a:xfrm>
        </p:spPr>
        <p:txBody>
          <a:bodyPr>
            <a:normAutofit fontScale="90000"/>
          </a:bodyPr>
          <a:lstStyle/>
          <a:p>
            <a:r>
              <a:rPr lang="de-DE" dirty="0"/>
              <a:t>Unser Online Verhalten lässt sich als Netzwerk darstellen</a:t>
            </a:r>
          </a:p>
        </p:txBody>
      </p:sp>
      <p:sp>
        <p:nvSpPr>
          <p:cNvPr id="8" name="Textfeld 7">
            <a:extLst>
              <a:ext uri="{FF2B5EF4-FFF2-40B4-BE49-F238E27FC236}">
                <a16:creationId xmlns:a16="http://schemas.microsoft.com/office/drawing/2014/main" id="{353A8AB5-9833-489B-8149-992B9B35166F}"/>
              </a:ext>
            </a:extLst>
          </p:cNvPr>
          <p:cNvSpPr txBox="1"/>
          <p:nvPr/>
        </p:nvSpPr>
        <p:spPr>
          <a:xfrm>
            <a:off x="134963" y="7741627"/>
            <a:ext cx="5990038" cy="276999"/>
          </a:xfrm>
          <a:prstGeom prst="rect">
            <a:avLst/>
          </a:prstGeom>
          <a:noFill/>
        </p:spPr>
        <p:txBody>
          <a:bodyPr wrap="none" rtlCol="0">
            <a:spAutoFit/>
          </a:bodyPr>
          <a:lstStyle/>
          <a:p>
            <a:pPr defTabSz="914377">
              <a:defRPr/>
            </a:pPr>
            <a:r>
              <a:rPr lang="de-DE" sz="1200" dirty="0" err="1">
                <a:solidFill>
                  <a:srgbClr val="494B49"/>
                </a:solidFill>
                <a:latin typeface="Arial"/>
              </a:rPr>
              <a:t>Findlay</a:t>
            </a:r>
            <a:r>
              <a:rPr lang="de-DE" sz="1200" dirty="0">
                <a:solidFill>
                  <a:srgbClr val="494B49"/>
                </a:solidFill>
                <a:latin typeface="Arial"/>
              </a:rPr>
              <a:t> (2015). The Shape </a:t>
            </a:r>
            <a:r>
              <a:rPr lang="de-DE" sz="1200" dirty="0" err="1">
                <a:solidFill>
                  <a:srgbClr val="494B49"/>
                </a:solidFill>
                <a:latin typeface="Arial"/>
              </a:rPr>
              <a:t>of</a:t>
            </a:r>
            <a:r>
              <a:rPr lang="de-DE" sz="1200" dirty="0">
                <a:solidFill>
                  <a:srgbClr val="494B49"/>
                </a:solidFill>
                <a:latin typeface="Arial"/>
              </a:rPr>
              <a:t> Brand </a:t>
            </a:r>
            <a:r>
              <a:rPr lang="de-DE" sz="1200" dirty="0" err="1">
                <a:solidFill>
                  <a:srgbClr val="494B49"/>
                </a:solidFill>
                <a:latin typeface="Arial"/>
              </a:rPr>
              <a:t>Conversations</a:t>
            </a:r>
            <a:r>
              <a:rPr lang="de-DE" sz="1200" dirty="0">
                <a:solidFill>
                  <a:srgbClr val="494B49"/>
                </a:solidFill>
                <a:latin typeface="Arial"/>
              </a:rPr>
              <a:t>. TNS Global Brand Equity </a:t>
            </a:r>
            <a:r>
              <a:rPr lang="de-DE" sz="1200" dirty="0" err="1">
                <a:solidFill>
                  <a:srgbClr val="494B49"/>
                </a:solidFill>
                <a:latin typeface="Arial"/>
              </a:rPr>
              <a:t>Centre</a:t>
            </a:r>
            <a:r>
              <a:rPr lang="de-DE" sz="1200" dirty="0">
                <a:solidFill>
                  <a:srgbClr val="494B49"/>
                </a:solidFill>
                <a:latin typeface="Arial"/>
              </a:rPr>
              <a:t> </a:t>
            </a:r>
          </a:p>
        </p:txBody>
      </p:sp>
      <p:pic>
        <p:nvPicPr>
          <p:cNvPr id="11" name="Picture 2" descr="https://thumbor.forbes.com/thumbor/960x0/https%3A%2F%2Fblogs-images.forbes.com%2Fpaulmonckton%2Ffiles%2F2018%2F05%2Ffeed-to-stories-3up.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33957" y="1154495"/>
            <a:ext cx="6441113" cy="395715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nvGrpSpPr>
          <p:cNvPr id="13" name="Gruppieren 12"/>
          <p:cNvGrpSpPr/>
          <p:nvPr/>
        </p:nvGrpSpPr>
        <p:grpSpPr>
          <a:xfrm>
            <a:off x="880115" y="3923822"/>
            <a:ext cx="10868356" cy="2441017"/>
            <a:chOff x="880115" y="3923818"/>
            <a:chExt cx="10868356" cy="2441016"/>
          </a:xfrm>
        </p:grpSpPr>
        <p:sp>
          <p:nvSpPr>
            <p:cNvPr id="12" name="Textfeld 11"/>
            <p:cNvSpPr txBox="1"/>
            <p:nvPr/>
          </p:nvSpPr>
          <p:spPr>
            <a:xfrm>
              <a:off x="880115" y="5436571"/>
              <a:ext cx="8012067" cy="846386"/>
            </a:xfrm>
            <a:prstGeom prst="rect">
              <a:avLst/>
            </a:prstGeom>
            <a:solidFill>
              <a:schemeClr val="bg1">
                <a:lumMod val="95000"/>
              </a:schemeClr>
            </a:solidFill>
          </p:spPr>
          <p:txBody>
            <a:bodyPr wrap="square" rtlCol="0">
              <a:spAutoFit/>
            </a:bodyPr>
            <a:lstStyle/>
            <a:p>
              <a:pPr marL="266693" indent="-188909">
                <a:spcBef>
                  <a:spcPts val="600"/>
                </a:spcBef>
                <a:buFont typeface="Wingdings" pitchFamily="2" charset="2"/>
                <a:buChar char="§"/>
              </a:pPr>
              <a:r>
                <a:rPr lang="de-DE" sz="2200" dirty="0">
                  <a:solidFill>
                    <a:srgbClr val="00205B"/>
                  </a:solidFill>
                  <a:latin typeface="Arial" panose="020B0604020202020204" pitchFamily="34" charset="0"/>
                  <a:cs typeface="Arial" pitchFamily="34" charset="0"/>
                </a:rPr>
                <a:t>Man kann dieses Nutzerverhalten als Netzwerk modellieren </a:t>
              </a:r>
            </a:p>
            <a:p>
              <a:pPr marL="266693" indent="-188909">
                <a:spcBef>
                  <a:spcPts val="600"/>
                </a:spcBef>
                <a:buFont typeface="Wingdings" pitchFamily="2" charset="2"/>
                <a:buChar char="§"/>
              </a:pPr>
              <a:r>
                <a:rPr lang="de-DE" sz="2200" dirty="0">
                  <a:solidFill>
                    <a:srgbClr val="00205B"/>
                  </a:solidFill>
                  <a:latin typeface="Arial" panose="020B0604020202020204" pitchFamily="34" charset="0"/>
                  <a:cs typeface="Arial" pitchFamily="34" charset="0"/>
                </a:rPr>
                <a:t>Unterschiede zwischen Ausbreitungsmustern erforschbar</a:t>
              </a:r>
            </a:p>
          </p:txBody>
        </p:sp>
        <p:pic>
          <p:nvPicPr>
            <p:cNvPr id="5" name="Grafik 4">
              <a:extLst>
                <a:ext uri="{FF2B5EF4-FFF2-40B4-BE49-F238E27FC236}">
                  <a16:creationId xmlns:a16="http://schemas.microsoft.com/office/drawing/2014/main" id="{39ED9E33-C849-44A7-8D33-72E98CFBA7D9}"/>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5275" t="16591" r="36620" b="24867"/>
            <a:stretch/>
          </p:blipFill>
          <p:spPr>
            <a:xfrm>
              <a:off x="8892182" y="3923818"/>
              <a:ext cx="2856289" cy="2441016"/>
            </a:xfrm>
            <a:prstGeom prst="rect">
              <a:avLst/>
            </a:prstGeom>
            <a:ln>
              <a:solidFill>
                <a:schemeClr val="bg1">
                  <a:lumMod val="50000"/>
                </a:schemeClr>
              </a:solidFill>
            </a:ln>
          </p:spPr>
        </p:pic>
      </p:grpSp>
      <p:sp>
        <p:nvSpPr>
          <p:cNvPr id="6" name="Pfeil nach rechts 5"/>
          <p:cNvSpPr/>
          <p:nvPr/>
        </p:nvSpPr>
        <p:spPr>
          <a:xfrm>
            <a:off x="2650227" y="2964009"/>
            <a:ext cx="358816" cy="208344"/>
          </a:xfrm>
          <a:prstGeom prst="rightArrow">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dirty="0" err="1">
              <a:solidFill>
                <a:schemeClr val="tx1"/>
              </a:solidFill>
            </a:endParaRPr>
          </a:p>
        </p:txBody>
      </p:sp>
      <p:sp>
        <p:nvSpPr>
          <p:cNvPr id="14" name="Pfeil nach rechts 13"/>
          <p:cNvSpPr/>
          <p:nvPr/>
        </p:nvSpPr>
        <p:spPr>
          <a:xfrm>
            <a:off x="4860043" y="4054021"/>
            <a:ext cx="358816" cy="208344"/>
          </a:xfrm>
          <a:prstGeom prst="rightArrow">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dirty="0" err="1">
              <a:solidFill>
                <a:schemeClr val="tx1"/>
              </a:solidFill>
            </a:endParaRPr>
          </a:p>
        </p:txBody>
      </p:sp>
      <p:sp>
        <p:nvSpPr>
          <p:cNvPr id="15" name="Pfeil nach rechts 14"/>
          <p:cNvSpPr/>
          <p:nvPr/>
        </p:nvSpPr>
        <p:spPr>
          <a:xfrm>
            <a:off x="463937" y="4380687"/>
            <a:ext cx="358816" cy="208344"/>
          </a:xfrm>
          <a:prstGeom prst="rightArrow">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dirty="0" err="1">
              <a:solidFill>
                <a:schemeClr val="tx1"/>
              </a:solidFill>
            </a:endParaRPr>
          </a:p>
        </p:txBody>
      </p:sp>
      <p:pic>
        <p:nvPicPr>
          <p:cNvPr id="16" name="Grafik 15"/>
          <p:cNvPicPr>
            <a:picLocks noChangeAspect="1"/>
          </p:cNvPicPr>
          <p:nvPr/>
        </p:nvPicPr>
        <p:blipFill>
          <a:blip r:embed="rId7"/>
          <a:stretch>
            <a:fillRect/>
          </a:stretch>
        </p:blipFill>
        <p:spPr>
          <a:xfrm>
            <a:off x="9993100" y="4851148"/>
            <a:ext cx="494824" cy="43487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170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5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500"/>
                                        <p:tgtEl>
                                          <p:spTgt spid="2">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fade">
                                      <p:cBhvr>
                                        <p:cTn id="40" dur="500"/>
                                        <p:tgtEl>
                                          <p:spTgt spid="2">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C560807-D11F-499A-B9B2-5E7763E2E316}"/>
              </a:ext>
            </a:extLst>
          </p:cNvPr>
          <p:cNvSpPr>
            <a:spLocks noGrp="1"/>
          </p:cNvSpPr>
          <p:nvPr>
            <p:ph type="sldNum" sz="quarter" idx="16"/>
          </p:nvPr>
        </p:nvSpPr>
        <p:spPr/>
        <p:txBody>
          <a:bodyPr/>
          <a:lstStyle/>
          <a:p>
            <a:fld id="{8E03DEA5-F689-4FDE-9636-7DBEE2EAF987}" type="slidenum">
              <a:rPr lang="de-DE" smtClean="0"/>
              <a:pPr/>
              <a:t>54</a:t>
            </a:fld>
            <a:endParaRPr lang="de-DE" dirty="0"/>
          </a:p>
        </p:txBody>
      </p:sp>
      <p:sp>
        <p:nvSpPr>
          <p:cNvPr id="4" name="Titel 3">
            <a:extLst>
              <a:ext uri="{FF2B5EF4-FFF2-40B4-BE49-F238E27FC236}">
                <a16:creationId xmlns:a16="http://schemas.microsoft.com/office/drawing/2014/main" id="{9DB6717E-1560-45EF-BBA4-1BD6425410AE}"/>
              </a:ext>
            </a:extLst>
          </p:cNvPr>
          <p:cNvSpPr>
            <a:spLocks noGrp="1"/>
          </p:cNvSpPr>
          <p:nvPr>
            <p:ph type="title"/>
          </p:nvPr>
        </p:nvSpPr>
        <p:spPr>
          <a:xfrm>
            <a:off x="502545" y="193434"/>
            <a:ext cx="8660023" cy="725397"/>
          </a:xfrm>
        </p:spPr>
        <p:txBody>
          <a:bodyPr>
            <a:normAutofit fontScale="90000"/>
          </a:bodyPr>
          <a:lstStyle/>
          <a:p>
            <a:r>
              <a:rPr lang="de-DE" dirty="0"/>
              <a:t>Fallbeispiel: Ein Forscher namens </a:t>
            </a:r>
            <a:r>
              <a:rPr lang="de-DE" dirty="0" err="1"/>
              <a:t>Findlay</a:t>
            </a:r>
            <a:r>
              <a:rPr lang="de-DE" dirty="0"/>
              <a:t> hat Sharing von Tausenden Nutzern visualisiert</a:t>
            </a:r>
          </a:p>
        </p:txBody>
      </p:sp>
      <p:pic>
        <p:nvPicPr>
          <p:cNvPr id="5" name="Grafik 4">
            <a:extLst>
              <a:ext uri="{FF2B5EF4-FFF2-40B4-BE49-F238E27FC236}">
                <a16:creationId xmlns:a16="http://schemas.microsoft.com/office/drawing/2014/main" id="{4BF35D83-5122-4A1D-AADA-CCCD1E9BB89A}"/>
              </a:ext>
            </a:extLst>
          </p:cNvPr>
          <p:cNvPicPr>
            <a:picLocks noChangeAspect="1"/>
          </p:cNvPicPr>
          <p:nvPr/>
        </p:nvPicPr>
        <p:blipFill>
          <a:blip r:embed="rId3"/>
          <a:stretch>
            <a:fillRect/>
          </a:stretch>
        </p:blipFill>
        <p:spPr>
          <a:xfrm>
            <a:off x="526411" y="1180749"/>
            <a:ext cx="5326731" cy="3634423"/>
          </a:xfrm>
          <a:prstGeom prst="rect">
            <a:avLst/>
          </a:prstGeom>
        </p:spPr>
      </p:pic>
      <p:pic>
        <p:nvPicPr>
          <p:cNvPr id="9" name="Grafik 8">
            <a:extLst>
              <a:ext uri="{FF2B5EF4-FFF2-40B4-BE49-F238E27FC236}">
                <a16:creationId xmlns:a16="http://schemas.microsoft.com/office/drawing/2014/main" id="{703029FA-1634-47BB-8194-B13CE62730D6}"/>
              </a:ext>
            </a:extLst>
          </p:cNvPr>
          <p:cNvPicPr>
            <a:picLocks noChangeAspect="1"/>
          </p:cNvPicPr>
          <p:nvPr/>
        </p:nvPicPr>
        <p:blipFill>
          <a:blip r:embed="rId4"/>
          <a:stretch>
            <a:fillRect/>
          </a:stretch>
        </p:blipFill>
        <p:spPr>
          <a:xfrm>
            <a:off x="638634" y="1253311"/>
            <a:ext cx="2162199" cy="573452"/>
          </a:xfrm>
          <a:prstGeom prst="rect">
            <a:avLst/>
          </a:prstGeom>
        </p:spPr>
      </p:pic>
      <p:pic>
        <p:nvPicPr>
          <p:cNvPr id="10" name="Grafik 9">
            <a:extLst>
              <a:ext uri="{FF2B5EF4-FFF2-40B4-BE49-F238E27FC236}">
                <a16:creationId xmlns:a16="http://schemas.microsoft.com/office/drawing/2014/main" id="{ED477E02-8A51-4DD0-BD6C-67856D376E7E}"/>
              </a:ext>
            </a:extLst>
          </p:cNvPr>
          <p:cNvPicPr>
            <a:picLocks noChangeAspect="1"/>
          </p:cNvPicPr>
          <p:nvPr/>
        </p:nvPicPr>
        <p:blipFill>
          <a:blip r:embed="rId5"/>
          <a:stretch>
            <a:fillRect/>
          </a:stretch>
        </p:blipFill>
        <p:spPr>
          <a:xfrm>
            <a:off x="6302612" y="1164349"/>
            <a:ext cx="5343381" cy="3666208"/>
          </a:xfrm>
          <a:prstGeom prst="rect">
            <a:avLst/>
          </a:prstGeom>
        </p:spPr>
      </p:pic>
      <p:pic>
        <p:nvPicPr>
          <p:cNvPr id="14" name="Grafik 13">
            <a:extLst>
              <a:ext uri="{FF2B5EF4-FFF2-40B4-BE49-F238E27FC236}">
                <a16:creationId xmlns:a16="http://schemas.microsoft.com/office/drawing/2014/main" id="{DB0ADA6F-F986-4336-A167-038D434CA53B}"/>
              </a:ext>
            </a:extLst>
          </p:cNvPr>
          <p:cNvPicPr>
            <a:picLocks noChangeAspect="1"/>
          </p:cNvPicPr>
          <p:nvPr/>
        </p:nvPicPr>
        <p:blipFill>
          <a:blip r:embed="rId6"/>
          <a:stretch>
            <a:fillRect/>
          </a:stretch>
        </p:blipFill>
        <p:spPr>
          <a:xfrm>
            <a:off x="10155553" y="1253311"/>
            <a:ext cx="1326667" cy="1895239"/>
          </a:xfrm>
          <a:prstGeom prst="rect">
            <a:avLst/>
          </a:prstGeom>
        </p:spPr>
      </p:pic>
      <p:pic>
        <p:nvPicPr>
          <p:cNvPr id="12" name="Grafik 11">
            <a:extLst>
              <a:ext uri="{FF2B5EF4-FFF2-40B4-BE49-F238E27FC236}">
                <a16:creationId xmlns:a16="http://schemas.microsoft.com/office/drawing/2014/main" id="{432AB0C2-69A8-4102-9A51-9737BFABAF7D}"/>
              </a:ext>
            </a:extLst>
          </p:cNvPr>
          <p:cNvPicPr>
            <a:picLocks noChangeAspect="1"/>
          </p:cNvPicPr>
          <p:nvPr/>
        </p:nvPicPr>
        <p:blipFill>
          <a:blip r:embed="rId7"/>
          <a:stretch>
            <a:fillRect/>
          </a:stretch>
        </p:blipFill>
        <p:spPr>
          <a:xfrm>
            <a:off x="10478573" y="3140405"/>
            <a:ext cx="1085535" cy="829051"/>
          </a:xfrm>
          <a:prstGeom prst="rect">
            <a:avLst/>
          </a:prstGeom>
        </p:spPr>
      </p:pic>
      <p:pic>
        <p:nvPicPr>
          <p:cNvPr id="17" name="Inhaltsplatzhalter 16">
            <a:extLst>
              <a:ext uri="{FF2B5EF4-FFF2-40B4-BE49-F238E27FC236}">
                <a16:creationId xmlns:a16="http://schemas.microsoft.com/office/drawing/2014/main" id="{8A4A1182-CC29-43B2-AF6B-F0567BB0EF41}"/>
              </a:ext>
            </a:extLst>
          </p:cNvPr>
          <p:cNvPicPr>
            <a:picLocks noGrp="1" noChangeAspect="1"/>
          </p:cNvPicPr>
          <p:nvPr>
            <p:ph sz="quarter" idx="13"/>
          </p:nvPr>
        </p:nvPicPr>
        <p:blipFill>
          <a:blip r:embed="rId8" cstate="print">
            <a:extLst>
              <a:ext uri="{28A0092B-C50C-407E-A947-70E740481C1C}">
                <a14:useLocalDpi xmlns:a14="http://schemas.microsoft.com/office/drawing/2010/main" val="0"/>
              </a:ext>
            </a:extLst>
          </a:blip>
          <a:stretch>
            <a:fillRect/>
          </a:stretch>
        </p:blipFill>
        <p:spPr>
          <a:xfrm>
            <a:off x="638636" y="1810909"/>
            <a:ext cx="1300121" cy="975091"/>
          </a:xfrm>
        </p:spPr>
      </p:pic>
      <p:sp>
        <p:nvSpPr>
          <p:cNvPr id="18" name="Textfeld 17">
            <a:extLst>
              <a:ext uri="{FF2B5EF4-FFF2-40B4-BE49-F238E27FC236}">
                <a16:creationId xmlns:a16="http://schemas.microsoft.com/office/drawing/2014/main" id="{A3949909-6599-40C8-8003-1DAED860ACCE}"/>
              </a:ext>
            </a:extLst>
          </p:cNvPr>
          <p:cNvSpPr txBox="1"/>
          <p:nvPr/>
        </p:nvSpPr>
        <p:spPr>
          <a:xfrm>
            <a:off x="1887678" y="4855183"/>
            <a:ext cx="8978543" cy="369332"/>
          </a:xfrm>
          <a:prstGeom prst="rect">
            <a:avLst/>
          </a:prstGeom>
          <a:noFill/>
        </p:spPr>
        <p:txBody>
          <a:bodyPr wrap="square" rtlCol="0">
            <a:spAutoFit/>
          </a:bodyPr>
          <a:lstStyle/>
          <a:p>
            <a:r>
              <a:rPr lang="de-DE" b="1" dirty="0">
                <a:solidFill>
                  <a:srgbClr val="C00000"/>
                </a:solidFill>
              </a:rPr>
              <a:t>Welches Ausbreitungsmuster ist besser für eine Produktmarke und warum?</a:t>
            </a:r>
          </a:p>
        </p:txBody>
      </p:sp>
      <p:sp>
        <p:nvSpPr>
          <p:cNvPr id="16" name="Textfeld 15">
            <a:extLst>
              <a:ext uri="{FF2B5EF4-FFF2-40B4-BE49-F238E27FC236}">
                <a16:creationId xmlns:a16="http://schemas.microsoft.com/office/drawing/2014/main" id="{353A8AB5-9833-489B-8149-992B9B35166F}"/>
              </a:ext>
            </a:extLst>
          </p:cNvPr>
          <p:cNvSpPr txBox="1"/>
          <p:nvPr/>
        </p:nvSpPr>
        <p:spPr>
          <a:xfrm>
            <a:off x="6074969" y="6580281"/>
            <a:ext cx="4868640" cy="246221"/>
          </a:xfrm>
          <a:prstGeom prst="rect">
            <a:avLst/>
          </a:prstGeom>
          <a:noFill/>
        </p:spPr>
        <p:txBody>
          <a:bodyPr wrap="none" rtlCol="0">
            <a:spAutoFit/>
          </a:bodyPr>
          <a:lstStyle/>
          <a:p>
            <a:r>
              <a:rPr lang="de-DE" sz="1000" dirty="0">
                <a:solidFill>
                  <a:schemeClr val="bg1">
                    <a:lumMod val="50000"/>
                  </a:schemeClr>
                </a:solidFill>
              </a:rPr>
              <a:t>Bilder: </a:t>
            </a:r>
            <a:r>
              <a:rPr lang="de-DE" sz="1000" dirty="0" err="1">
                <a:solidFill>
                  <a:schemeClr val="bg1">
                    <a:lumMod val="50000"/>
                  </a:schemeClr>
                </a:solidFill>
              </a:rPr>
              <a:t>Findlay</a:t>
            </a:r>
            <a:r>
              <a:rPr lang="de-DE" sz="1000" dirty="0">
                <a:solidFill>
                  <a:schemeClr val="bg1">
                    <a:lumMod val="50000"/>
                  </a:schemeClr>
                </a:solidFill>
              </a:rPr>
              <a:t> (2015). The Shape </a:t>
            </a:r>
            <a:r>
              <a:rPr lang="de-DE" sz="1000" dirty="0" err="1">
                <a:solidFill>
                  <a:schemeClr val="bg1">
                    <a:lumMod val="50000"/>
                  </a:schemeClr>
                </a:solidFill>
              </a:rPr>
              <a:t>of</a:t>
            </a:r>
            <a:r>
              <a:rPr lang="de-DE" sz="1000" dirty="0">
                <a:solidFill>
                  <a:schemeClr val="bg1">
                    <a:lumMod val="50000"/>
                  </a:schemeClr>
                </a:solidFill>
              </a:rPr>
              <a:t> Brand </a:t>
            </a:r>
            <a:r>
              <a:rPr lang="de-DE" sz="1000" dirty="0" err="1">
                <a:solidFill>
                  <a:schemeClr val="bg1">
                    <a:lumMod val="50000"/>
                  </a:schemeClr>
                </a:solidFill>
              </a:rPr>
              <a:t>Conversations</a:t>
            </a:r>
            <a:r>
              <a:rPr lang="de-DE" sz="1000" dirty="0">
                <a:solidFill>
                  <a:schemeClr val="bg1">
                    <a:lumMod val="50000"/>
                  </a:schemeClr>
                </a:solidFill>
              </a:rPr>
              <a:t>. TNS Global Brand Equity </a:t>
            </a:r>
            <a:r>
              <a:rPr lang="de-DE" sz="1000" dirty="0" err="1">
                <a:solidFill>
                  <a:schemeClr val="bg1">
                    <a:lumMod val="50000"/>
                  </a:schemeClr>
                </a:solidFill>
              </a:rPr>
              <a:t>Centre</a:t>
            </a:r>
            <a:r>
              <a:rPr lang="de-DE" sz="1000" dirty="0">
                <a:solidFill>
                  <a:schemeClr val="bg1">
                    <a:lumMod val="50000"/>
                  </a:schemeClr>
                </a:solidFill>
              </a:rPr>
              <a:t> </a:t>
            </a:r>
          </a:p>
        </p:txBody>
      </p:sp>
      <p:sp>
        <p:nvSpPr>
          <p:cNvPr id="2" name="Textfeld 1"/>
          <p:cNvSpPr txBox="1"/>
          <p:nvPr/>
        </p:nvSpPr>
        <p:spPr>
          <a:xfrm>
            <a:off x="523623" y="4167550"/>
            <a:ext cx="4644861" cy="646331"/>
          </a:xfrm>
          <a:prstGeom prst="rect">
            <a:avLst/>
          </a:prstGeom>
          <a:noFill/>
        </p:spPr>
        <p:txBody>
          <a:bodyPr wrap="none" rtlCol="0">
            <a:spAutoFit/>
          </a:bodyPr>
          <a:lstStyle/>
          <a:p>
            <a:r>
              <a:rPr lang="de-DE" dirty="0">
                <a:solidFill>
                  <a:schemeClr val="bg1"/>
                </a:solidFill>
              </a:rPr>
              <a:t>Budweiser (Bier) hat emotionale Hundewelpen </a:t>
            </a:r>
            <a:br>
              <a:rPr lang="de-DE" dirty="0">
                <a:solidFill>
                  <a:schemeClr val="bg1"/>
                </a:solidFill>
              </a:rPr>
            </a:br>
            <a:r>
              <a:rPr lang="de-DE" dirty="0">
                <a:solidFill>
                  <a:schemeClr val="bg1"/>
                </a:solidFill>
              </a:rPr>
              <a:t>Werbung beim Superbowl geschaltet</a:t>
            </a:r>
          </a:p>
        </p:txBody>
      </p:sp>
      <p:sp>
        <p:nvSpPr>
          <p:cNvPr id="19" name="Textfeld 18"/>
          <p:cNvSpPr txBox="1"/>
          <p:nvPr/>
        </p:nvSpPr>
        <p:spPr>
          <a:xfrm>
            <a:off x="6329222" y="4152954"/>
            <a:ext cx="4866397" cy="646331"/>
          </a:xfrm>
          <a:prstGeom prst="rect">
            <a:avLst/>
          </a:prstGeom>
          <a:noFill/>
        </p:spPr>
        <p:txBody>
          <a:bodyPr wrap="none" rtlCol="0">
            <a:spAutoFit/>
          </a:bodyPr>
          <a:lstStyle/>
          <a:p>
            <a:r>
              <a:rPr lang="de-DE" dirty="0">
                <a:solidFill>
                  <a:schemeClr val="bg1"/>
                </a:solidFill>
              </a:rPr>
              <a:t>Lego hat keinen Oscar gewonnen und dann einen </a:t>
            </a:r>
            <a:br>
              <a:rPr lang="de-DE" dirty="0">
                <a:solidFill>
                  <a:schemeClr val="bg1"/>
                </a:solidFill>
              </a:rPr>
            </a:br>
            <a:r>
              <a:rPr lang="de-DE" dirty="0">
                <a:solidFill>
                  <a:schemeClr val="bg1"/>
                </a:solidFill>
              </a:rPr>
              <a:t>Oscar aus Lego vergeben</a:t>
            </a:r>
          </a:p>
        </p:txBody>
      </p:sp>
      <p:sp>
        <p:nvSpPr>
          <p:cNvPr id="15" name="Rechteck 14"/>
          <p:cNvSpPr/>
          <p:nvPr/>
        </p:nvSpPr>
        <p:spPr>
          <a:xfrm>
            <a:off x="523623" y="5458921"/>
            <a:ext cx="11156365" cy="911899"/>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44" indent="-285744">
              <a:buFont typeface="Wingdings" panose="05000000000000000000" pitchFamily="2" charset="2"/>
              <a:buChar char="ü"/>
            </a:pPr>
            <a:r>
              <a:rPr lang="de-DE" dirty="0">
                <a:solidFill>
                  <a:schemeClr val="tx1"/>
                </a:solidFill>
              </a:rPr>
              <a:t>In der Wirtschaftsinformatik analysieren wir Vernetzung in sozialen Medien mit (eigener) Analysesoftware</a:t>
            </a:r>
          </a:p>
          <a:p>
            <a:pPr marL="285744" indent="-285744">
              <a:buFont typeface="Wingdings" panose="05000000000000000000" pitchFamily="2" charset="2"/>
              <a:buChar char="ü"/>
            </a:pPr>
            <a:r>
              <a:rPr lang="de-DE" dirty="0">
                <a:solidFill>
                  <a:schemeClr val="tx1"/>
                </a:solidFill>
              </a:rPr>
              <a:t>Wie wird man zentral und viral in digitalen Medien (z.B. </a:t>
            </a:r>
            <a:r>
              <a:rPr lang="de-DE" dirty="0" err="1">
                <a:solidFill>
                  <a:schemeClr val="tx1"/>
                </a:solidFill>
              </a:rPr>
              <a:t>Influencer</a:t>
            </a:r>
            <a:r>
              <a:rPr lang="de-DE" dirty="0">
                <a:solidFill>
                  <a:schemeClr val="tx1"/>
                </a:solidFill>
              </a:rPr>
              <a:t> Marketing)?</a:t>
            </a:r>
          </a:p>
          <a:p>
            <a:pPr marL="285744" indent="-285744">
              <a:buFont typeface="Wingdings" panose="05000000000000000000" pitchFamily="2" charset="2"/>
              <a:buChar char="ü"/>
            </a:pPr>
            <a:r>
              <a:rPr lang="de-DE" dirty="0">
                <a:solidFill>
                  <a:schemeClr val="tx1"/>
                </a:solidFill>
              </a:rPr>
              <a:t>Wie nutzt man soziale Medien sinnvoll in großen Unternehmen und für Teamarbeit (Management)</a:t>
            </a:r>
          </a:p>
        </p:txBody>
      </p:sp>
      <p:pic>
        <p:nvPicPr>
          <p:cNvPr id="2050" name="Picture 2" descr="Best Animated Feature Oscar Contenders"/>
          <p:cNvPicPr>
            <a:picLocks noChangeAspect="1" noChangeArrowheads="1"/>
          </p:cNvPicPr>
          <p:nvPr/>
        </p:nvPicPr>
        <p:blipFill rotWithShape="1">
          <a:blip r:embed="rId9">
            <a:extLst>
              <a:ext uri="{28A0092B-C50C-407E-A947-70E740481C1C}">
                <a14:useLocalDpi xmlns:a14="http://schemas.microsoft.com/office/drawing/2010/main" val="0"/>
              </a:ext>
            </a:extLst>
          </a:blip>
          <a:srcRect l="60058" t="27792" b="1680"/>
          <a:stretch/>
        </p:blipFill>
        <p:spPr bwMode="auto">
          <a:xfrm>
            <a:off x="6434271" y="1230077"/>
            <a:ext cx="1686507" cy="167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99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19" grpId="0"/>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800" dirty="0"/>
              <a:t>Fallbeispiel </a:t>
            </a:r>
            <a:r>
              <a:rPr lang="de-DE" sz="2800" dirty="0" err="1"/>
              <a:t>Operations</a:t>
            </a:r>
            <a:r>
              <a:rPr lang="de-DE" sz="2800" dirty="0"/>
              <a:t> Research</a:t>
            </a:r>
          </a:p>
        </p:txBody>
      </p:sp>
    </p:spTree>
    <p:extLst>
      <p:ext uri="{BB962C8B-B14F-4D97-AF65-F5344CB8AC3E}">
        <p14:creationId xmlns:p14="http://schemas.microsoft.com/office/powerpoint/2010/main" val="937240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bgerundetes Rechteck 29"/>
          <p:cNvSpPr/>
          <p:nvPr/>
        </p:nvSpPr>
        <p:spPr>
          <a:xfrm>
            <a:off x="534390" y="3827786"/>
            <a:ext cx="11020303" cy="2978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Abgerundetes Rechteck 27"/>
          <p:cNvSpPr/>
          <p:nvPr/>
        </p:nvSpPr>
        <p:spPr>
          <a:xfrm>
            <a:off x="534390" y="643362"/>
            <a:ext cx="11020303" cy="2978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3"/>
          <a:stretch>
            <a:fillRect/>
          </a:stretch>
        </p:blipFill>
        <p:spPr>
          <a:xfrm>
            <a:off x="6637845" y="1129477"/>
            <a:ext cx="4381640" cy="2347081"/>
          </a:xfrm>
          <a:prstGeom prst="rect">
            <a:avLst/>
          </a:prstGeom>
        </p:spPr>
      </p:pic>
      <p:sp>
        <p:nvSpPr>
          <p:cNvPr id="5" name="Textfeld 4"/>
          <p:cNvSpPr txBox="1"/>
          <p:nvPr/>
        </p:nvSpPr>
        <p:spPr>
          <a:xfrm>
            <a:off x="0" y="85027"/>
            <a:ext cx="12192000" cy="384721"/>
          </a:xfrm>
          <a:prstGeom prst="rect">
            <a:avLst/>
          </a:prstGeom>
          <a:noFill/>
        </p:spPr>
        <p:txBody>
          <a:bodyPr wrap="square" rtlCol="0">
            <a:spAutoFit/>
          </a:bodyPr>
          <a:lstStyle/>
          <a:p>
            <a:pPr algn="ctr"/>
            <a:r>
              <a:rPr lang="de-DE" sz="1900" b="1" dirty="0"/>
              <a:t>Wenn der Bürger zum Retter wird – Katastropheneinsätze optimieren mit Smartphones, </a:t>
            </a:r>
            <a:r>
              <a:rPr lang="de-DE" sz="1900" b="1" dirty="0" err="1"/>
              <a:t>Social</a:t>
            </a:r>
            <a:r>
              <a:rPr lang="de-DE" sz="1900" b="1" dirty="0"/>
              <a:t> Media und Mathematik</a:t>
            </a:r>
          </a:p>
        </p:txBody>
      </p:sp>
      <p:pic>
        <p:nvPicPr>
          <p:cNvPr id="6" name="Grafik 5"/>
          <p:cNvPicPr>
            <a:picLocks noChangeAspect="1"/>
          </p:cNvPicPr>
          <p:nvPr/>
        </p:nvPicPr>
        <p:blipFill>
          <a:blip r:embed="rId4"/>
          <a:stretch>
            <a:fillRect/>
          </a:stretch>
        </p:blipFill>
        <p:spPr>
          <a:xfrm>
            <a:off x="6637846" y="2945928"/>
            <a:ext cx="4381639" cy="519789"/>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3160" y="1114406"/>
            <a:ext cx="4178651" cy="2351311"/>
          </a:xfrm>
          <a:prstGeom prst="rect">
            <a:avLst/>
          </a:prstGeom>
        </p:spPr>
      </p:pic>
      <p:pic>
        <p:nvPicPr>
          <p:cNvPr id="10" name="Grafik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0752" y="4498189"/>
            <a:ext cx="2694960" cy="2114179"/>
          </a:xfrm>
          <a:prstGeom prst="rect">
            <a:avLst/>
          </a:prstGeom>
        </p:spPr>
      </p:pic>
      <p:pic>
        <p:nvPicPr>
          <p:cNvPr id="13" name="Grafik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1029" y="4512213"/>
            <a:ext cx="2800207" cy="2100155"/>
          </a:xfrm>
          <a:prstGeom prst="rect">
            <a:avLst/>
          </a:prstGeom>
        </p:spPr>
      </p:pic>
      <p:pic>
        <p:nvPicPr>
          <p:cNvPr id="24" name="Grafik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84162" y="4512215"/>
            <a:ext cx="2716665" cy="2114179"/>
          </a:xfrm>
          <a:prstGeom prst="rect">
            <a:avLst/>
          </a:prstGeom>
        </p:spPr>
      </p:pic>
      <p:sp>
        <p:nvSpPr>
          <p:cNvPr id="25" name="Textfeld 24"/>
          <p:cNvSpPr txBox="1"/>
          <p:nvPr/>
        </p:nvSpPr>
        <p:spPr>
          <a:xfrm>
            <a:off x="534391" y="711833"/>
            <a:ext cx="11020301" cy="369332"/>
          </a:xfrm>
          <a:prstGeom prst="rect">
            <a:avLst/>
          </a:prstGeom>
          <a:noFill/>
        </p:spPr>
        <p:txBody>
          <a:bodyPr wrap="square" rtlCol="0">
            <a:spAutoFit/>
          </a:bodyPr>
          <a:lstStyle/>
          <a:p>
            <a:pPr algn="ctr"/>
            <a:r>
              <a:rPr lang="de-DE" b="1" dirty="0">
                <a:solidFill>
                  <a:schemeClr val="bg1"/>
                </a:solidFill>
              </a:rPr>
              <a:t>Unsere Mission: Koordination von Tausenden Spontanhelfern bei Hochwasser</a:t>
            </a:r>
          </a:p>
        </p:txBody>
      </p:sp>
      <p:sp>
        <p:nvSpPr>
          <p:cNvPr id="31" name="Textfeld 30"/>
          <p:cNvSpPr txBox="1"/>
          <p:nvPr/>
        </p:nvSpPr>
        <p:spPr>
          <a:xfrm>
            <a:off x="534390" y="3880130"/>
            <a:ext cx="11020303" cy="369332"/>
          </a:xfrm>
          <a:prstGeom prst="rect">
            <a:avLst/>
          </a:prstGeom>
          <a:noFill/>
        </p:spPr>
        <p:txBody>
          <a:bodyPr wrap="square" rtlCol="0">
            <a:spAutoFit/>
          </a:bodyPr>
          <a:lstStyle/>
          <a:p>
            <a:pPr algn="ctr"/>
            <a:r>
              <a:rPr lang="de-DE" b="1" dirty="0">
                <a:solidFill>
                  <a:schemeClr val="bg1"/>
                </a:solidFill>
              </a:rPr>
              <a:t>Forschungsprojekt KUBAS der Wirtschaftsinformatik: Theorie und Praxis gehen Hand in Hand …</a:t>
            </a:r>
          </a:p>
        </p:txBody>
      </p:sp>
      <p:pic>
        <p:nvPicPr>
          <p:cNvPr id="21" name="Grafik 20"/>
          <p:cNvPicPr>
            <a:picLocks noChangeAspect="1"/>
          </p:cNvPicPr>
          <p:nvPr/>
        </p:nvPicPr>
        <p:blipFill rotWithShape="1">
          <a:blip r:embed="rId9">
            <a:extLst>
              <a:ext uri="{28A0092B-C50C-407E-A947-70E740481C1C}">
                <a14:useLocalDpi xmlns:a14="http://schemas.microsoft.com/office/drawing/2010/main" val="0"/>
              </a:ext>
            </a:extLst>
          </a:blip>
          <a:srcRect l="4706" t="18626" r="63135"/>
          <a:stretch/>
        </p:blipFill>
        <p:spPr bwMode="auto">
          <a:xfrm>
            <a:off x="9359605" y="4550700"/>
            <a:ext cx="1603227" cy="408685"/>
          </a:xfrm>
          <a:prstGeom prst="rect">
            <a:avLst/>
          </a:prstGeom>
        </p:spPr>
      </p:pic>
      <p:sp>
        <p:nvSpPr>
          <p:cNvPr id="35" name="Abgerundetes Rechteck 34"/>
          <p:cNvSpPr/>
          <p:nvPr/>
        </p:nvSpPr>
        <p:spPr>
          <a:xfrm>
            <a:off x="5065028" y="6042890"/>
            <a:ext cx="2490157" cy="401615"/>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p:nvSpPr>
        <p:spPr>
          <a:xfrm>
            <a:off x="4867627" y="6075171"/>
            <a:ext cx="2694960" cy="369332"/>
          </a:xfrm>
          <a:prstGeom prst="rect">
            <a:avLst/>
          </a:prstGeom>
          <a:noFill/>
        </p:spPr>
        <p:txBody>
          <a:bodyPr wrap="square" rtlCol="0">
            <a:spAutoFit/>
          </a:bodyPr>
          <a:lstStyle/>
          <a:p>
            <a:pPr algn="r"/>
            <a:r>
              <a:rPr lang="de-DE" b="1" dirty="0">
                <a:solidFill>
                  <a:schemeClr val="bg1"/>
                </a:solidFill>
              </a:rPr>
              <a:t>Mit Apps &amp; </a:t>
            </a:r>
            <a:r>
              <a:rPr lang="de-DE" b="1" dirty="0" err="1">
                <a:solidFill>
                  <a:schemeClr val="bg1"/>
                </a:solidFill>
              </a:rPr>
              <a:t>Social</a:t>
            </a:r>
            <a:r>
              <a:rPr lang="de-DE" b="1" dirty="0">
                <a:solidFill>
                  <a:schemeClr val="bg1"/>
                </a:solidFill>
              </a:rPr>
              <a:t> Media</a:t>
            </a:r>
          </a:p>
        </p:txBody>
      </p:sp>
      <p:sp>
        <p:nvSpPr>
          <p:cNvPr id="38" name="Abgerundetes Rechteck 37"/>
          <p:cNvSpPr/>
          <p:nvPr/>
        </p:nvSpPr>
        <p:spPr>
          <a:xfrm>
            <a:off x="1557403" y="6079998"/>
            <a:ext cx="2490157" cy="401615"/>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p:cNvSpPr txBox="1"/>
          <p:nvPr/>
        </p:nvSpPr>
        <p:spPr>
          <a:xfrm>
            <a:off x="1348161" y="6075172"/>
            <a:ext cx="1989988" cy="400110"/>
          </a:xfrm>
          <a:prstGeom prst="rect">
            <a:avLst/>
          </a:prstGeom>
          <a:noFill/>
        </p:spPr>
        <p:txBody>
          <a:bodyPr wrap="square" rtlCol="0">
            <a:spAutoFit/>
          </a:bodyPr>
          <a:lstStyle/>
          <a:p>
            <a:pPr algn="r"/>
            <a:r>
              <a:rPr lang="de-DE" sz="2000" b="1" dirty="0">
                <a:solidFill>
                  <a:schemeClr val="bg1"/>
                </a:solidFill>
              </a:rPr>
              <a:t>Im Team</a:t>
            </a:r>
          </a:p>
        </p:txBody>
      </p:sp>
      <p:sp>
        <p:nvSpPr>
          <p:cNvPr id="39" name="Abgerundetes Rechteck 38"/>
          <p:cNvSpPr/>
          <p:nvPr/>
        </p:nvSpPr>
        <p:spPr>
          <a:xfrm>
            <a:off x="8404547" y="6059030"/>
            <a:ext cx="2490157" cy="401615"/>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p:cNvSpPr txBox="1"/>
          <p:nvPr/>
        </p:nvSpPr>
        <p:spPr>
          <a:xfrm>
            <a:off x="8544471" y="6090388"/>
            <a:ext cx="2335235" cy="369332"/>
          </a:xfrm>
          <a:prstGeom prst="rect">
            <a:avLst/>
          </a:prstGeom>
          <a:noFill/>
        </p:spPr>
        <p:txBody>
          <a:bodyPr wrap="square" rtlCol="0">
            <a:spAutoFit/>
          </a:bodyPr>
          <a:lstStyle/>
          <a:p>
            <a:pPr algn="ctr"/>
            <a:r>
              <a:rPr lang="de-DE" b="1" dirty="0">
                <a:solidFill>
                  <a:schemeClr val="bg1"/>
                </a:solidFill>
              </a:rPr>
              <a:t>Mit Mathematik</a:t>
            </a:r>
          </a:p>
        </p:txBody>
      </p:sp>
    </p:spTree>
    <p:extLst>
      <p:ext uri="{BB962C8B-B14F-4D97-AF65-F5344CB8AC3E}">
        <p14:creationId xmlns:p14="http://schemas.microsoft.com/office/powerpoint/2010/main" val="782787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bgerundetes Rechteck 14"/>
          <p:cNvSpPr/>
          <p:nvPr/>
        </p:nvSpPr>
        <p:spPr>
          <a:xfrm>
            <a:off x="6080411" y="3775821"/>
            <a:ext cx="5681472" cy="2960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Abgerundetes Rechteck 15"/>
          <p:cNvSpPr/>
          <p:nvPr/>
        </p:nvSpPr>
        <p:spPr>
          <a:xfrm>
            <a:off x="6080411" y="690172"/>
            <a:ext cx="5681472" cy="2960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280416" y="3806960"/>
            <a:ext cx="5681472" cy="2960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bgerundetes Rechteck 11"/>
          <p:cNvSpPr/>
          <p:nvPr/>
        </p:nvSpPr>
        <p:spPr>
          <a:xfrm>
            <a:off x="280416" y="721309"/>
            <a:ext cx="5681472" cy="2960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0" y="85028"/>
            <a:ext cx="12192000" cy="384721"/>
          </a:xfrm>
          <a:prstGeom prst="rect">
            <a:avLst/>
          </a:prstGeom>
          <a:noFill/>
        </p:spPr>
        <p:txBody>
          <a:bodyPr wrap="square" rtlCol="0">
            <a:spAutoFit/>
          </a:bodyPr>
          <a:lstStyle/>
          <a:p>
            <a:pPr algn="ctr"/>
            <a:r>
              <a:rPr lang="de-DE" sz="1900" b="1" dirty="0"/>
              <a:t>Wirtschaftsinformatik ist (zum Glück) vielseitig: was uns ans Ziel gebracht hat  </a:t>
            </a:r>
          </a:p>
        </p:txBody>
      </p:sp>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t="6716" b="19409"/>
          <a:stretch/>
        </p:blipFill>
        <p:spPr bwMode="auto">
          <a:xfrm>
            <a:off x="702222" y="803641"/>
            <a:ext cx="4847197" cy="2796011"/>
          </a:xfrm>
          <a:prstGeom prst="rect">
            <a:avLst/>
          </a:prstGeom>
          <a:ln w="28575">
            <a:noFill/>
          </a:ln>
          <a:effectLst>
            <a:softEdge rad="12700"/>
          </a:effectLst>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6712" y="3921711"/>
            <a:ext cx="4926601" cy="2731171"/>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972" y="3882835"/>
            <a:ext cx="4800875" cy="2770047"/>
          </a:xfrm>
          <a:prstGeom prst="rect">
            <a:avLst/>
          </a:prstGeom>
        </p:spPr>
      </p:pic>
      <p:pic>
        <p:nvPicPr>
          <p:cNvPr id="8" name="Grafik 7"/>
          <p:cNvPicPr>
            <a:picLocks noChangeAspect="1"/>
          </p:cNvPicPr>
          <p:nvPr/>
        </p:nvPicPr>
        <p:blipFill>
          <a:blip r:embed="rId6"/>
          <a:stretch>
            <a:fillRect/>
          </a:stretch>
        </p:blipFill>
        <p:spPr>
          <a:xfrm>
            <a:off x="6526711" y="847564"/>
            <a:ext cx="2646589" cy="1276331"/>
          </a:xfrm>
          <a:prstGeom prst="rect">
            <a:avLst/>
          </a:prstGeom>
        </p:spPr>
      </p:pic>
      <p:pic>
        <p:nvPicPr>
          <p:cNvPr id="9" name="Grafik 8"/>
          <p:cNvPicPr>
            <a:picLocks noChangeAspect="1"/>
          </p:cNvPicPr>
          <p:nvPr/>
        </p:nvPicPr>
        <p:blipFill>
          <a:blip r:embed="rId7"/>
          <a:stretch>
            <a:fillRect/>
          </a:stretch>
        </p:blipFill>
        <p:spPr>
          <a:xfrm>
            <a:off x="8760828" y="2273489"/>
            <a:ext cx="2692483" cy="1298363"/>
          </a:xfrm>
          <a:prstGeom prst="rect">
            <a:avLst/>
          </a:prstGeom>
        </p:spPr>
      </p:pic>
      <p:pic>
        <p:nvPicPr>
          <p:cNvPr id="10" name="Grafik 9"/>
          <p:cNvPicPr>
            <a:picLocks noChangeAspect="1"/>
          </p:cNvPicPr>
          <p:nvPr/>
        </p:nvPicPr>
        <p:blipFill rotWithShape="1">
          <a:blip r:embed="rId8">
            <a:extLst>
              <a:ext uri="{28A0092B-C50C-407E-A947-70E740481C1C}">
                <a14:useLocalDpi xmlns:a14="http://schemas.microsoft.com/office/drawing/2010/main" val="0"/>
              </a:ext>
            </a:extLst>
          </a:blip>
          <a:srcRect l="4706" t="18626" r="63135"/>
          <a:stretch/>
        </p:blipFill>
        <p:spPr bwMode="auto">
          <a:xfrm>
            <a:off x="9619599" y="860308"/>
            <a:ext cx="1787819" cy="521157"/>
          </a:xfrm>
          <a:prstGeom prst="rect">
            <a:avLst/>
          </a:prstGeom>
        </p:spPr>
      </p:pic>
      <p:grpSp>
        <p:nvGrpSpPr>
          <p:cNvPr id="18" name="Gruppieren 17"/>
          <p:cNvGrpSpPr/>
          <p:nvPr/>
        </p:nvGrpSpPr>
        <p:grpSpPr>
          <a:xfrm>
            <a:off x="5555423" y="3180989"/>
            <a:ext cx="931103" cy="1084323"/>
            <a:chOff x="5030554" y="3038855"/>
            <a:chExt cx="810090" cy="975359"/>
          </a:xfrm>
        </p:grpSpPr>
        <p:sp>
          <p:nvSpPr>
            <p:cNvPr id="19" name="Gebogener Pfeil 18"/>
            <p:cNvSpPr/>
            <p:nvPr/>
          </p:nvSpPr>
          <p:spPr>
            <a:xfrm>
              <a:off x="5030554" y="3038855"/>
              <a:ext cx="810090" cy="704426"/>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0" name="Gebogener Pfeil 19"/>
            <p:cNvSpPr/>
            <p:nvPr/>
          </p:nvSpPr>
          <p:spPr>
            <a:xfrm rot="10800000">
              <a:off x="5030554" y="3309788"/>
              <a:ext cx="810090" cy="704426"/>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sp>
        <p:nvSpPr>
          <p:cNvPr id="26" name="Gebogener Pfeil 25"/>
          <p:cNvSpPr/>
          <p:nvPr/>
        </p:nvSpPr>
        <p:spPr>
          <a:xfrm rot="20738568">
            <a:off x="8914407" y="1370852"/>
            <a:ext cx="918928" cy="1354435"/>
          </a:xfrm>
          <a:prstGeom prst="circularArrow">
            <a:avLst>
              <a:gd name="adj1" fmla="val 12500"/>
              <a:gd name="adj2" fmla="val 2772964"/>
              <a:gd name="adj3" fmla="val 20457681"/>
              <a:gd name="adj4" fmla="val 16746554"/>
              <a:gd name="adj5" fmla="val 14677"/>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9" name="Textfeld 28"/>
          <p:cNvSpPr txBox="1"/>
          <p:nvPr/>
        </p:nvSpPr>
        <p:spPr>
          <a:xfrm>
            <a:off x="6167698" y="4249856"/>
            <a:ext cx="2564567" cy="400110"/>
          </a:xfrm>
          <a:prstGeom prst="rect">
            <a:avLst/>
          </a:prstGeom>
          <a:noFill/>
        </p:spPr>
        <p:txBody>
          <a:bodyPr wrap="square" rtlCol="0">
            <a:spAutoFit/>
          </a:bodyPr>
          <a:lstStyle/>
          <a:p>
            <a:endParaRPr lang="de-DE" sz="2000" b="1" dirty="0">
              <a:solidFill>
                <a:schemeClr val="tx2"/>
              </a:solidFill>
            </a:endParaRPr>
          </a:p>
        </p:txBody>
      </p:sp>
      <p:sp>
        <p:nvSpPr>
          <p:cNvPr id="30" name="Abgerundetes Rechteck 29"/>
          <p:cNvSpPr/>
          <p:nvPr/>
        </p:nvSpPr>
        <p:spPr>
          <a:xfrm>
            <a:off x="3397324" y="2323166"/>
            <a:ext cx="2490157" cy="707887"/>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p:nvSpPr>
        <p:spPr>
          <a:xfrm>
            <a:off x="3735001" y="2323166"/>
            <a:ext cx="1989988" cy="707886"/>
          </a:xfrm>
          <a:prstGeom prst="rect">
            <a:avLst/>
          </a:prstGeom>
          <a:noFill/>
        </p:spPr>
        <p:txBody>
          <a:bodyPr wrap="square" rtlCol="0">
            <a:spAutoFit/>
          </a:bodyPr>
          <a:lstStyle/>
          <a:p>
            <a:pPr algn="r"/>
            <a:r>
              <a:rPr lang="de-DE" sz="2000" b="1" dirty="0">
                <a:solidFill>
                  <a:schemeClr val="bg1"/>
                </a:solidFill>
              </a:rPr>
              <a:t>Kooperation mit der Feuerwehr</a:t>
            </a:r>
          </a:p>
        </p:txBody>
      </p:sp>
      <p:sp>
        <p:nvSpPr>
          <p:cNvPr id="31" name="Abgerundetes Rechteck 30"/>
          <p:cNvSpPr/>
          <p:nvPr/>
        </p:nvSpPr>
        <p:spPr>
          <a:xfrm>
            <a:off x="3314985" y="4392097"/>
            <a:ext cx="2563287" cy="748235"/>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p:cNvSpPr txBox="1"/>
          <p:nvPr/>
        </p:nvSpPr>
        <p:spPr>
          <a:xfrm>
            <a:off x="3254443" y="4383465"/>
            <a:ext cx="2564567" cy="707886"/>
          </a:xfrm>
          <a:prstGeom prst="rect">
            <a:avLst/>
          </a:prstGeom>
          <a:noFill/>
        </p:spPr>
        <p:txBody>
          <a:bodyPr wrap="square" rtlCol="0">
            <a:spAutoFit/>
          </a:bodyPr>
          <a:lstStyle/>
          <a:p>
            <a:pPr algn="r"/>
            <a:r>
              <a:rPr lang="de-DE" sz="2000" b="1" dirty="0">
                <a:solidFill>
                  <a:schemeClr val="bg1"/>
                </a:solidFill>
              </a:rPr>
              <a:t>Implementierung von Lösungsverfahren</a:t>
            </a:r>
          </a:p>
        </p:txBody>
      </p:sp>
      <p:sp>
        <p:nvSpPr>
          <p:cNvPr id="32" name="Abgerundetes Rechteck 31"/>
          <p:cNvSpPr/>
          <p:nvPr/>
        </p:nvSpPr>
        <p:spPr>
          <a:xfrm>
            <a:off x="6167074" y="2304197"/>
            <a:ext cx="2490157" cy="749459"/>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p:cNvSpPr txBox="1"/>
          <p:nvPr/>
        </p:nvSpPr>
        <p:spPr>
          <a:xfrm>
            <a:off x="6374086" y="2358728"/>
            <a:ext cx="1989988" cy="707886"/>
          </a:xfrm>
          <a:prstGeom prst="rect">
            <a:avLst/>
          </a:prstGeom>
          <a:noFill/>
        </p:spPr>
        <p:txBody>
          <a:bodyPr wrap="square" rtlCol="0">
            <a:spAutoFit/>
          </a:bodyPr>
          <a:lstStyle/>
          <a:p>
            <a:r>
              <a:rPr lang="de-DE" sz="2000" b="1" dirty="0">
                <a:solidFill>
                  <a:schemeClr val="bg1"/>
                </a:solidFill>
              </a:rPr>
              <a:t>Mathematische Planung</a:t>
            </a:r>
          </a:p>
        </p:txBody>
      </p:sp>
      <p:sp>
        <p:nvSpPr>
          <p:cNvPr id="34" name="Abgerundetes Rechteck 33"/>
          <p:cNvSpPr/>
          <p:nvPr/>
        </p:nvSpPr>
        <p:spPr>
          <a:xfrm>
            <a:off x="6164998" y="4402243"/>
            <a:ext cx="2490157" cy="736607"/>
          </a:xfrm>
          <a:prstGeom prst="roundRect">
            <a:avLst>
              <a:gd name="adj" fmla="val 36079"/>
            </a:avLst>
          </a:prstGeom>
          <a:solidFill>
            <a:schemeClr val="tx2">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feld 34"/>
          <p:cNvSpPr txBox="1"/>
          <p:nvPr/>
        </p:nvSpPr>
        <p:spPr>
          <a:xfrm>
            <a:off x="6236882" y="4371778"/>
            <a:ext cx="1989988" cy="707886"/>
          </a:xfrm>
          <a:prstGeom prst="rect">
            <a:avLst/>
          </a:prstGeom>
          <a:noFill/>
        </p:spPr>
        <p:txBody>
          <a:bodyPr wrap="square" rtlCol="0">
            <a:spAutoFit/>
          </a:bodyPr>
          <a:lstStyle/>
          <a:p>
            <a:r>
              <a:rPr lang="de-DE" sz="2000" b="1" dirty="0">
                <a:solidFill>
                  <a:schemeClr val="bg1"/>
                </a:solidFill>
              </a:rPr>
              <a:t>Integration in ein Gesamtsystem</a:t>
            </a:r>
          </a:p>
        </p:txBody>
      </p:sp>
    </p:spTree>
    <p:extLst>
      <p:ext uri="{BB962C8B-B14F-4D97-AF65-F5344CB8AC3E}">
        <p14:creationId xmlns:p14="http://schemas.microsoft.com/office/powerpoint/2010/main" val="2570540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2800" dirty="0"/>
              <a:t>Fallbeispiel Digitale Märkte / Economics of IS</a:t>
            </a:r>
          </a:p>
        </p:txBody>
      </p:sp>
    </p:spTree>
    <p:extLst>
      <p:ext uri="{BB962C8B-B14F-4D97-AF65-F5344CB8AC3E}">
        <p14:creationId xmlns:p14="http://schemas.microsoft.com/office/powerpoint/2010/main" val="4234676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3032" y="3377637"/>
            <a:ext cx="3292267" cy="1646135"/>
          </a:xfrm>
          <a:prstGeom prst="rect">
            <a:avLst/>
          </a:prstGeom>
        </p:spPr>
      </p:pic>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134" y="1001686"/>
            <a:ext cx="3484647" cy="2322191"/>
          </a:xfrm>
          <a:prstGeom prst="rect">
            <a:avLst/>
          </a:prstGeom>
        </p:spPr>
      </p:pic>
      <p:sp>
        <p:nvSpPr>
          <p:cNvPr id="29" name="Textfeld 28"/>
          <p:cNvSpPr txBox="1"/>
          <p:nvPr/>
        </p:nvSpPr>
        <p:spPr>
          <a:xfrm>
            <a:off x="9518990" y="1001685"/>
            <a:ext cx="1520353" cy="369332"/>
          </a:xfrm>
          <a:prstGeom prst="rect">
            <a:avLst/>
          </a:prstGeom>
          <a:noFill/>
        </p:spPr>
        <p:txBody>
          <a:bodyPr wrap="none" rtlCol="0">
            <a:spAutoFit/>
          </a:bodyPr>
          <a:lstStyle/>
          <a:p>
            <a:r>
              <a:rPr lang="de-DE" dirty="0">
                <a:solidFill>
                  <a:schemeClr val="tx2"/>
                </a:solidFill>
              </a:rPr>
              <a:t>Angebotsseite</a:t>
            </a:r>
          </a:p>
        </p:txBody>
      </p:sp>
      <p:sp>
        <p:nvSpPr>
          <p:cNvPr id="17" name="Titel 16"/>
          <p:cNvSpPr>
            <a:spLocks noGrp="1"/>
          </p:cNvSpPr>
          <p:nvPr>
            <p:ph type="title"/>
          </p:nvPr>
        </p:nvSpPr>
        <p:spPr/>
        <p:txBody>
          <a:bodyPr>
            <a:normAutofit/>
          </a:bodyPr>
          <a:lstStyle/>
          <a:p>
            <a:r>
              <a:rPr lang="de-DE" dirty="0"/>
              <a:t>Der Restaurantmarkt und seine Akteure</a:t>
            </a:r>
          </a:p>
        </p:txBody>
      </p:sp>
      <p:sp>
        <p:nvSpPr>
          <p:cNvPr id="36" name="Textfeld 35"/>
          <p:cNvSpPr txBox="1"/>
          <p:nvPr/>
        </p:nvSpPr>
        <p:spPr>
          <a:xfrm>
            <a:off x="1328696" y="1001685"/>
            <a:ext cx="1589602" cy="369332"/>
          </a:xfrm>
          <a:prstGeom prst="rect">
            <a:avLst/>
          </a:prstGeom>
          <a:noFill/>
        </p:spPr>
        <p:txBody>
          <a:bodyPr wrap="none" rtlCol="0">
            <a:spAutoFit/>
          </a:bodyPr>
          <a:lstStyle/>
          <a:p>
            <a:r>
              <a:rPr lang="de-DE" dirty="0">
                <a:solidFill>
                  <a:schemeClr val="tx2"/>
                </a:solidFill>
              </a:rPr>
              <a:t>Nachfrageseite</a:t>
            </a:r>
          </a:p>
        </p:txBody>
      </p:sp>
      <p:pic>
        <p:nvPicPr>
          <p:cNvPr id="19" name="Grafik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6491" y="1395619"/>
            <a:ext cx="1024279" cy="1666623"/>
          </a:xfrm>
          <a:prstGeom prst="rect">
            <a:avLst/>
          </a:prstGeom>
        </p:spPr>
      </p:pic>
      <p:pic>
        <p:nvPicPr>
          <p:cNvPr id="20" name="Grafik 19"/>
          <p:cNvPicPr>
            <a:picLocks noChangeAspect="1"/>
          </p:cNvPicPr>
          <p:nvPr/>
        </p:nvPicPr>
        <p:blipFill rotWithShape="1">
          <a:blip r:embed="rId6" cstate="print">
            <a:extLst>
              <a:ext uri="{28A0092B-C50C-407E-A947-70E740481C1C}">
                <a14:useLocalDpi xmlns:a14="http://schemas.microsoft.com/office/drawing/2010/main" val="0"/>
              </a:ext>
            </a:extLst>
          </a:blip>
          <a:srcRect l="18419"/>
          <a:stretch/>
        </p:blipFill>
        <p:spPr>
          <a:xfrm>
            <a:off x="9417466" y="1395619"/>
            <a:ext cx="1019025" cy="1666623"/>
          </a:xfrm>
          <a:prstGeom prst="rect">
            <a:avLst/>
          </a:prstGeom>
        </p:spPr>
      </p:pic>
      <p:sp>
        <p:nvSpPr>
          <p:cNvPr id="40" name="Titel 16"/>
          <p:cNvSpPr txBox="1">
            <a:spLocks/>
          </p:cNvSpPr>
          <p:nvPr/>
        </p:nvSpPr>
        <p:spPr>
          <a:xfrm>
            <a:off x="803655" y="5463169"/>
            <a:ext cx="10515600" cy="5019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800" b="1" dirty="0">
                <a:solidFill>
                  <a:schemeClr val="tx2"/>
                </a:solidFill>
              </a:rPr>
              <a:t>Was hat das mit Wirtschaftsinformatik zu tun?</a:t>
            </a:r>
            <a:endParaRPr lang="de-DE" sz="2800" dirty="0">
              <a:solidFill>
                <a:schemeClr val="tx2"/>
              </a:solidFill>
            </a:endParaRPr>
          </a:p>
        </p:txBody>
      </p:sp>
      <p:pic>
        <p:nvPicPr>
          <p:cNvPr id="22" name="Grafik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5451" y="3004985"/>
            <a:ext cx="3159095" cy="1776991"/>
          </a:xfrm>
          <a:prstGeom prst="rect">
            <a:avLst/>
          </a:prstGeom>
        </p:spPr>
      </p:pic>
      <p:grpSp>
        <p:nvGrpSpPr>
          <p:cNvPr id="51" name="Gruppieren 50"/>
          <p:cNvGrpSpPr/>
          <p:nvPr/>
        </p:nvGrpSpPr>
        <p:grpSpPr>
          <a:xfrm>
            <a:off x="871579" y="1478167"/>
            <a:ext cx="2256091" cy="1619936"/>
            <a:chOff x="769275" y="1838457"/>
            <a:chExt cx="2256090" cy="1619936"/>
          </a:xfrm>
        </p:grpSpPr>
        <p:sp>
          <p:nvSpPr>
            <p:cNvPr id="23" name="Wolkenförmige Legende 22"/>
            <p:cNvSpPr/>
            <p:nvPr/>
          </p:nvSpPr>
          <p:spPr>
            <a:xfrm>
              <a:off x="769275" y="1838812"/>
              <a:ext cx="2256090" cy="1619581"/>
            </a:xfrm>
            <a:prstGeom prst="cloudCallout">
              <a:avLst>
                <a:gd name="adj1" fmla="val -42045"/>
                <a:gd name="adj2" fmla="val 957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Wolkenförmige Legende 41"/>
            <p:cNvSpPr/>
            <p:nvPr/>
          </p:nvSpPr>
          <p:spPr>
            <a:xfrm>
              <a:off x="769275" y="1838811"/>
              <a:ext cx="2256090" cy="1619581"/>
            </a:xfrm>
            <a:prstGeom prst="cloudCallout">
              <a:avLst>
                <a:gd name="adj1" fmla="val -12500"/>
                <a:gd name="adj2" fmla="val 973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Wolkenförmige Legende 42"/>
            <p:cNvSpPr/>
            <p:nvPr/>
          </p:nvSpPr>
          <p:spPr>
            <a:xfrm>
              <a:off x="769275" y="1838810"/>
              <a:ext cx="2256090" cy="1619581"/>
            </a:xfrm>
            <a:prstGeom prst="cloudCallout">
              <a:avLst>
                <a:gd name="adj1" fmla="val 18182"/>
                <a:gd name="adj2" fmla="val 957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Wolkenförmige Legende 43"/>
            <p:cNvSpPr/>
            <p:nvPr/>
          </p:nvSpPr>
          <p:spPr>
            <a:xfrm>
              <a:off x="769275" y="1838457"/>
              <a:ext cx="2256090" cy="1619581"/>
            </a:xfrm>
            <a:prstGeom prst="cloudCallout">
              <a:avLst>
                <a:gd name="adj1" fmla="val 50758"/>
                <a:gd name="adj2" fmla="val 941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45" name="Grafik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1148" y="1501723"/>
            <a:ext cx="2202536" cy="1556688"/>
          </a:xfrm>
          <a:prstGeom prst="ellipse">
            <a:avLst/>
          </a:prstGeom>
          <a:ln>
            <a:noFill/>
          </a:ln>
          <a:effectLst>
            <a:softEdge rad="112500"/>
          </a:effectLst>
        </p:spPr>
      </p:pic>
      <p:sp>
        <p:nvSpPr>
          <p:cNvPr id="46" name="Pfeil nach unten 45"/>
          <p:cNvSpPr/>
          <p:nvPr/>
        </p:nvSpPr>
        <p:spPr>
          <a:xfrm rot="14698150">
            <a:off x="3495543" y="2597363"/>
            <a:ext cx="648000" cy="900000"/>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Pfeil nach unten 46"/>
          <p:cNvSpPr/>
          <p:nvPr/>
        </p:nvSpPr>
        <p:spPr>
          <a:xfrm rot="5400000">
            <a:off x="8286623" y="1433671"/>
            <a:ext cx="648000" cy="87685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Pfeil nach unten 47"/>
          <p:cNvSpPr/>
          <p:nvPr/>
        </p:nvSpPr>
        <p:spPr>
          <a:xfrm rot="6820659">
            <a:off x="8154853" y="2643418"/>
            <a:ext cx="648000" cy="87685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05135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9CA93D-4D60-4F20-9F81-E2B2EA4716F6}"/>
              </a:ext>
            </a:extLst>
          </p:cNvPr>
          <p:cNvSpPr>
            <a:spLocks noGrp="1"/>
          </p:cNvSpPr>
          <p:nvPr>
            <p:ph type="title"/>
          </p:nvPr>
        </p:nvSpPr>
        <p:spPr/>
        <p:txBody>
          <a:bodyPr/>
          <a:lstStyle/>
          <a:p>
            <a:r>
              <a:rPr lang="de-DE" dirty="0"/>
              <a:t>Evolution </a:t>
            </a:r>
            <a:r>
              <a:rPr lang="de-DE" dirty="0" err="1"/>
              <a:t>of</a:t>
            </a:r>
            <a:r>
              <a:rPr lang="de-DE" dirty="0"/>
              <a:t> </a:t>
            </a:r>
            <a:r>
              <a:rPr lang="de-DE" dirty="0" err="1"/>
              <a:t>the</a:t>
            </a:r>
            <a:r>
              <a:rPr lang="de-DE" dirty="0"/>
              <a:t> Desk</a:t>
            </a:r>
          </a:p>
        </p:txBody>
      </p:sp>
      <p:pic>
        <p:nvPicPr>
          <p:cNvPr id="4" name="the evolution of the desk by the harvard innovation lab (online-video-cutter.com) (1)">
            <a:hlinkClick r:id="" action="ppaction://media"/>
            <a:extLst>
              <a:ext uri="{FF2B5EF4-FFF2-40B4-BE49-F238E27FC236}">
                <a16:creationId xmlns:a16="http://schemas.microsoft.com/office/drawing/2014/main" id="{A0E1572E-B1E7-481D-A18E-E3DA99CA2A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8144" y="1825625"/>
            <a:ext cx="7735712" cy="4351339"/>
          </a:xfrm>
          <a:prstGeom prst="rect">
            <a:avLst/>
          </a:prstGeom>
        </p:spPr>
      </p:pic>
    </p:spTree>
    <p:extLst>
      <p:ext uri="{BB962C8B-B14F-4D97-AF65-F5344CB8AC3E}">
        <p14:creationId xmlns:p14="http://schemas.microsoft.com/office/powerpoint/2010/main" val="400226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633" y="5597343"/>
            <a:ext cx="2730384" cy="546076"/>
          </a:xfrm>
          <a:prstGeom prst="rect">
            <a:avLst/>
          </a:prstGeom>
        </p:spPr>
      </p:pic>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8696" y="4890514"/>
            <a:ext cx="1239917" cy="1594535"/>
          </a:xfrm>
          <a:prstGeom prst="rect">
            <a:avLst/>
          </a:prstGeom>
        </p:spPr>
      </p:pic>
      <p:sp>
        <p:nvSpPr>
          <p:cNvPr id="34" name="Pfeil nach unten 33"/>
          <p:cNvSpPr/>
          <p:nvPr/>
        </p:nvSpPr>
        <p:spPr>
          <a:xfrm rot="16200000">
            <a:off x="2718279" y="5354038"/>
            <a:ext cx="648000" cy="876852"/>
          </a:xfrm>
          <a:prstGeom prst="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Pfeil nach unten 34"/>
          <p:cNvSpPr/>
          <p:nvPr/>
        </p:nvSpPr>
        <p:spPr>
          <a:xfrm rot="5400000">
            <a:off x="7684167" y="3747727"/>
            <a:ext cx="648000" cy="876852"/>
          </a:xfrm>
          <a:prstGeom prst="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Pfeil nach unten 36"/>
          <p:cNvSpPr/>
          <p:nvPr/>
        </p:nvSpPr>
        <p:spPr>
          <a:xfrm rot="14133447">
            <a:off x="8300748" y="5180451"/>
            <a:ext cx="648000" cy="876852"/>
          </a:xfrm>
          <a:prstGeom prst="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p:cNvPicPr>
            <a:picLocks noChangeAspect="1"/>
          </p:cNvPicPr>
          <p:nvPr/>
        </p:nvPicPr>
        <p:blipFill rotWithShape="1">
          <a:blip r:embed="rId5" cstate="print">
            <a:extLst>
              <a:ext uri="{28A0092B-C50C-407E-A947-70E740481C1C}">
                <a14:useLocalDpi xmlns:a14="http://schemas.microsoft.com/office/drawing/2010/main" val="0"/>
              </a:ext>
            </a:extLst>
          </a:blip>
          <a:srcRect l="48538" t="250" b="53146"/>
          <a:stretch/>
        </p:blipFill>
        <p:spPr>
          <a:xfrm>
            <a:off x="4972050" y="3349833"/>
            <a:ext cx="2540175" cy="2023651"/>
          </a:xfrm>
          <a:prstGeom prst="rect">
            <a:avLst/>
          </a:prstGeom>
        </p:spPr>
      </p:pic>
      <p:sp>
        <p:nvSpPr>
          <p:cNvPr id="38" name="Pfeil nach unten 37"/>
          <p:cNvSpPr/>
          <p:nvPr/>
        </p:nvSpPr>
        <p:spPr>
          <a:xfrm rot="5400000">
            <a:off x="4226196" y="4115591"/>
            <a:ext cx="648000" cy="876852"/>
          </a:xfrm>
          <a:prstGeom prst="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Titel 7">
            <a:extLst>
              <a:ext uri="{FF2B5EF4-FFF2-40B4-BE49-F238E27FC236}">
                <a16:creationId xmlns:a16="http://schemas.microsoft.com/office/drawing/2014/main" id="{FEB9DF07-B602-4078-A09C-875A6F1F9918}"/>
              </a:ext>
            </a:extLst>
          </p:cNvPr>
          <p:cNvSpPr>
            <a:spLocks noGrp="1"/>
          </p:cNvSpPr>
          <p:nvPr>
            <p:ph type="title"/>
          </p:nvPr>
        </p:nvSpPr>
        <p:spPr>
          <a:xfrm>
            <a:off x="523082" y="103055"/>
            <a:ext cx="11668919" cy="403163"/>
          </a:xfrm>
        </p:spPr>
        <p:txBody>
          <a:bodyPr>
            <a:normAutofit fontScale="90000"/>
          </a:bodyPr>
          <a:lstStyle/>
          <a:p>
            <a:r>
              <a:rPr lang="de-DE" dirty="0"/>
              <a:t>Eintritt einer Lieferplattform Eröffnet neue Vertriebsmöglichkeiten</a:t>
            </a:r>
          </a:p>
        </p:txBody>
      </p:sp>
      <p:pic>
        <p:nvPicPr>
          <p:cNvPr id="56" name="Grafik 55">
            <a:extLst>
              <a:ext uri="{FF2B5EF4-FFF2-40B4-BE49-F238E27FC236}">
                <a16:creationId xmlns:a16="http://schemas.microsoft.com/office/drawing/2014/main" id="{259AA96D-D70C-43A9-948C-963896978C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3032" y="3377637"/>
            <a:ext cx="3292267" cy="1646135"/>
          </a:xfrm>
          <a:prstGeom prst="rect">
            <a:avLst/>
          </a:prstGeom>
        </p:spPr>
      </p:pic>
      <p:pic>
        <p:nvPicPr>
          <p:cNvPr id="57" name="Grafik 56">
            <a:extLst>
              <a:ext uri="{FF2B5EF4-FFF2-40B4-BE49-F238E27FC236}">
                <a16:creationId xmlns:a16="http://schemas.microsoft.com/office/drawing/2014/main" id="{23AF081A-F586-4F97-85BE-D3690426D3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9134" y="1001686"/>
            <a:ext cx="3484647" cy="2322191"/>
          </a:xfrm>
          <a:prstGeom prst="rect">
            <a:avLst/>
          </a:prstGeom>
        </p:spPr>
      </p:pic>
      <p:pic>
        <p:nvPicPr>
          <p:cNvPr id="60" name="Grafik 59">
            <a:extLst>
              <a:ext uri="{FF2B5EF4-FFF2-40B4-BE49-F238E27FC236}">
                <a16:creationId xmlns:a16="http://schemas.microsoft.com/office/drawing/2014/main" id="{CB5B1645-5E9F-4803-9C20-94682A93C2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6491" y="1395619"/>
            <a:ext cx="1024279" cy="1666623"/>
          </a:xfrm>
          <a:prstGeom prst="rect">
            <a:avLst/>
          </a:prstGeom>
        </p:spPr>
      </p:pic>
      <p:pic>
        <p:nvPicPr>
          <p:cNvPr id="61" name="Grafik 60">
            <a:extLst>
              <a:ext uri="{FF2B5EF4-FFF2-40B4-BE49-F238E27FC236}">
                <a16:creationId xmlns:a16="http://schemas.microsoft.com/office/drawing/2014/main" id="{3D2AEC74-E6AE-4577-8797-7A10B8EE0CD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8419"/>
          <a:stretch/>
        </p:blipFill>
        <p:spPr>
          <a:xfrm>
            <a:off x="9417466" y="1395619"/>
            <a:ext cx="1019025" cy="1666623"/>
          </a:xfrm>
          <a:prstGeom prst="rect">
            <a:avLst/>
          </a:prstGeom>
        </p:spPr>
      </p:pic>
      <p:pic>
        <p:nvPicPr>
          <p:cNvPr id="62" name="Grafik 61">
            <a:extLst>
              <a:ext uri="{FF2B5EF4-FFF2-40B4-BE49-F238E27FC236}">
                <a16:creationId xmlns:a16="http://schemas.microsoft.com/office/drawing/2014/main" id="{DC3D591F-8FAD-48A6-B13A-860DFDC3365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451" y="3004985"/>
            <a:ext cx="3159095" cy="1776991"/>
          </a:xfrm>
          <a:prstGeom prst="rect">
            <a:avLst/>
          </a:prstGeom>
        </p:spPr>
      </p:pic>
      <p:grpSp>
        <p:nvGrpSpPr>
          <p:cNvPr id="63" name="Gruppieren 62">
            <a:extLst>
              <a:ext uri="{FF2B5EF4-FFF2-40B4-BE49-F238E27FC236}">
                <a16:creationId xmlns:a16="http://schemas.microsoft.com/office/drawing/2014/main" id="{80DBD194-9708-43C5-A5DF-88939B1CDD2D}"/>
              </a:ext>
            </a:extLst>
          </p:cNvPr>
          <p:cNvGrpSpPr/>
          <p:nvPr/>
        </p:nvGrpSpPr>
        <p:grpSpPr>
          <a:xfrm>
            <a:off x="871579" y="1478167"/>
            <a:ext cx="2256091" cy="1619936"/>
            <a:chOff x="769275" y="1838457"/>
            <a:chExt cx="2256090" cy="1619936"/>
          </a:xfrm>
        </p:grpSpPr>
        <p:sp>
          <p:nvSpPr>
            <p:cNvPr id="64" name="Wolkenförmige Legende 22">
              <a:extLst>
                <a:ext uri="{FF2B5EF4-FFF2-40B4-BE49-F238E27FC236}">
                  <a16:creationId xmlns:a16="http://schemas.microsoft.com/office/drawing/2014/main" id="{CDFE17A9-F28F-4FBD-A5FF-854E9F656C1E}"/>
                </a:ext>
              </a:extLst>
            </p:cNvPr>
            <p:cNvSpPr/>
            <p:nvPr/>
          </p:nvSpPr>
          <p:spPr>
            <a:xfrm>
              <a:off x="769275" y="1838812"/>
              <a:ext cx="2256090" cy="1619581"/>
            </a:xfrm>
            <a:prstGeom prst="cloudCallout">
              <a:avLst>
                <a:gd name="adj1" fmla="val -42045"/>
                <a:gd name="adj2" fmla="val 957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Wolkenförmige Legende 41">
              <a:extLst>
                <a:ext uri="{FF2B5EF4-FFF2-40B4-BE49-F238E27FC236}">
                  <a16:creationId xmlns:a16="http://schemas.microsoft.com/office/drawing/2014/main" id="{721801E9-5C19-4932-8B19-5F890C7FB7FC}"/>
                </a:ext>
              </a:extLst>
            </p:cNvPr>
            <p:cNvSpPr/>
            <p:nvPr/>
          </p:nvSpPr>
          <p:spPr>
            <a:xfrm>
              <a:off x="769275" y="1838811"/>
              <a:ext cx="2256090" cy="1619581"/>
            </a:xfrm>
            <a:prstGeom prst="cloudCallout">
              <a:avLst>
                <a:gd name="adj1" fmla="val -12500"/>
                <a:gd name="adj2" fmla="val 973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Wolkenförmige Legende 42">
              <a:extLst>
                <a:ext uri="{FF2B5EF4-FFF2-40B4-BE49-F238E27FC236}">
                  <a16:creationId xmlns:a16="http://schemas.microsoft.com/office/drawing/2014/main" id="{3CBFA7DC-07BD-4872-844C-FB6E3B007F28}"/>
                </a:ext>
              </a:extLst>
            </p:cNvPr>
            <p:cNvSpPr/>
            <p:nvPr/>
          </p:nvSpPr>
          <p:spPr>
            <a:xfrm>
              <a:off x="769275" y="1838810"/>
              <a:ext cx="2256090" cy="1619581"/>
            </a:xfrm>
            <a:prstGeom prst="cloudCallout">
              <a:avLst>
                <a:gd name="adj1" fmla="val 18182"/>
                <a:gd name="adj2" fmla="val 9574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Wolkenförmige Legende 43">
              <a:extLst>
                <a:ext uri="{FF2B5EF4-FFF2-40B4-BE49-F238E27FC236}">
                  <a16:creationId xmlns:a16="http://schemas.microsoft.com/office/drawing/2014/main" id="{9A076AA6-0F90-4EC2-A689-C16310EB9A3E}"/>
                </a:ext>
              </a:extLst>
            </p:cNvPr>
            <p:cNvSpPr/>
            <p:nvPr/>
          </p:nvSpPr>
          <p:spPr>
            <a:xfrm>
              <a:off x="769275" y="1838457"/>
              <a:ext cx="2256090" cy="1619581"/>
            </a:xfrm>
            <a:prstGeom prst="cloudCallout">
              <a:avLst>
                <a:gd name="adj1" fmla="val 50758"/>
                <a:gd name="adj2" fmla="val 9416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68" name="Grafik 67">
            <a:extLst>
              <a:ext uri="{FF2B5EF4-FFF2-40B4-BE49-F238E27FC236}">
                <a16:creationId xmlns:a16="http://schemas.microsoft.com/office/drawing/2014/main" id="{546ED674-5E91-4859-BE4D-6947FA535C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1148" y="1501723"/>
            <a:ext cx="2202536" cy="1556688"/>
          </a:xfrm>
          <a:prstGeom prst="ellipse">
            <a:avLst/>
          </a:prstGeom>
          <a:ln>
            <a:noFill/>
          </a:ln>
          <a:effectLst>
            <a:softEdge rad="112500"/>
          </a:effectLst>
        </p:spPr>
      </p:pic>
      <p:sp>
        <p:nvSpPr>
          <p:cNvPr id="27" name="Pfeil nach unten 45">
            <a:extLst>
              <a:ext uri="{FF2B5EF4-FFF2-40B4-BE49-F238E27FC236}">
                <a16:creationId xmlns:a16="http://schemas.microsoft.com/office/drawing/2014/main" id="{1823854D-2909-4060-991F-14E5ED92AD8B}"/>
              </a:ext>
            </a:extLst>
          </p:cNvPr>
          <p:cNvSpPr/>
          <p:nvPr/>
        </p:nvSpPr>
        <p:spPr>
          <a:xfrm rot="14698150">
            <a:off x="3495543" y="2597363"/>
            <a:ext cx="648000" cy="900000"/>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feil nach unten 46">
            <a:extLst>
              <a:ext uri="{FF2B5EF4-FFF2-40B4-BE49-F238E27FC236}">
                <a16:creationId xmlns:a16="http://schemas.microsoft.com/office/drawing/2014/main" id="{84E5BB0A-4981-4841-A92D-14040F8F9BB7}"/>
              </a:ext>
            </a:extLst>
          </p:cNvPr>
          <p:cNvSpPr/>
          <p:nvPr/>
        </p:nvSpPr>
        <p:spPr>
          <a:xfrm rot="5400000">
            <a:off x="8286623" y="1433671"/>
            <a:ext cx="648000" cy="87685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unten 47">
            <a:extLst>
              <a:ext uri="{FF2B5EF4-FFF2-40B4-BE49-F238E27FC236}">
                <a16:creationId xmlns:a16="http://schemas.microsoft.com/office/drawing/2014/main" id="{8D613A5E-A0D6-4199-878C-75A6882A416E}"/>
              </a:ext>
            </a:extLst>
          </p:cNvPr>
          <p:cNvSpPr/>
          <p:nvPr/>
        </p:nvSpPr>
        <p:spPr>
          <a:xfrm rot="6820659">
            <a:off x="8154853" y="2643418"/>
            <a:ext cx="648000" cy="87685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FB81EED4-64C1-4744-AED6-5A9AF3A76201}"/>
              </a:ext>
            </a:extLst>
          </p:cNvPr>
          <p:cNvPicPr>
            <a:picLocks noChangeAspect="1"/>
          </p:cNvPicPr>
          <p:nvPr/>
        </p:nvPicPr>
        <p:blipFill rotWithShape="1">
          <a:blip r:embed="rId12"/>
          <a:srcRect l="10898" t="32023" r="70525" b="34235"/>
          <a:stretch/>
        </p:blipFill>
        <p:spPr>
          <a:xfrm>
            <a:off x="3649803" y="5315739"/>
            <a:ext cx="1058172" cy="1081152"/>
          </a:xfrm>
          <a:prstGeom prst="rect">
            <a:avLst/>
          </a:prstGeom>
        </p:spPr>
      </p:pic>
      <p:sp>
        <p:nvSpPr>
          <p:cNvPr id="31" name="Textfeld 30">
            <a:extLst>
              <a:ext uri="{FF2B5EF4-FFF2-40B4-BE49-F238E27FC236}">
                <a16:creationId xmlns:a16="http://schemas.microsoft.com/office/drawing/2014/main" id="{F9F8B849-6CA9-4BDF-9315-9B350200FB30}"/>
              </a:ext>
            </a:extLst>
          </p:cNvPr>
          <p:cNvSpPr txBox="1"/>
          <p:nvPr/>
        </p:nvSpPr>
        <p:spPr>
          <a:xfrm>
            <a:off x="9518990" y="1001685"/>
            <a:ext cx="1520353" cy="369332"/>
          </a:xfrm>
          <a:prstGeom prst="rect">
            <a:avLst/>
          </a:prstGeom>
          <a:noFill/>
        </p:spPr>
        <p:txBody>
          <a:bodyPr wrap="none" rtlCol="0">
            <a:spAutoFit/>
          </a:bodyPr>
          <a:lstStyle/>
          <a:p>
            <a:r>
              <a:rPr lang="de-DE" dirty="0">
                <a:solidFill>
                  <a:schemeClr val="tx2"/>
                </a:solidFill>
              </a:rPr>
              <a:t>Angebotsseite</a:t>
            </a:r>
          </a:p>
        </p:txBody>
      </p:sp>
      <p:sp>
        <p:nvSpPr>
          <p:cNvPr id="32" name="Textfeld 31">
            <a:extLst>
              <a:ext uri="{FF2B5EF4-FFF2-40B4-BE49-F238E27FC236}">
                <a16:creationId xmlns:a16="http://schemas.microsoft.com/office/drawing/2014/main" id="{7DC89A8F-BEEA-4AC0-B526-2DAE46574831}"/>
              </a:ext>
            </a:extLst>
          </p:cNvPr>
          <p:cNvSpPr txBox="1"/>
          <p:nvPr/>
        </p:nvSpPr>
        <p:spPr>
          <a:xfrm>
            <a:off x="1328696" y="1001685"/>
            <a:ext cx="1589602" cy="369332"/>
          </a:xfrm>
          <a:prstGeom prst="rect">
            <a:avLst/>
          </a:prstGeom>
          <a:noFill/>
        </p:spPr>
        <p:txBody>
          <a:bodyPr wrap="none" rtlCol="0">
            <a:spAutoFit/>
          </a:bodyPr>
          <a:lstStyle/>
          <a:p>
            <a:r>
              <a:rPr lang="de-DE" dirty="0">
                <a:solidFill>
                  <a:schemeClr val="tx2"/>
                </a:solidFill>
              </a:rPr>
              <a:t>Nachfrageseite</a:t>
            </a:r>
          </a:p>
        </p:txBody>
      </p:sp>
    </p:spTree>
    <p:extLst>
      <p:ext uri="{BB962C8B-B14F-4D97-AF65-F5344CB8AC3E}">
        <p14:creationId xmlns:p14="http://schemas.microsoft.com/office/powerpoint/2010/main" val="1496281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58812" y="1030309"/>
            <a:ext cx="11545369" cy="1077218"/>
          </a:xfrm>
          <a:prstGeom prst="rect">
            <a:avLst/>
          </a:prstGeom>
          <a:noFill/>
        </p:spPr>
        <p:txBody>
          <a:bodyPr wrap="square" rtlCol="0">
            <a:spAutoFit/>
          </a:bodyPr>
          <a:lstStyle/>
          <a:p>
            <a:pPr>
              <a:spcAft>
                <a:spcPts val="600"/>
              </a:spcAft>
            </a:pPr>
            <a:r>
              <a:rPr lang="de-DE" b="1" dirty="0">
                <a:solidFill>
                  <a:schemeClr val="tx2"/>
                </a:solidFill>
              </a:rPr>
              <a:t>Ansatz:</a:t>
            </a:r>
            <a:r>
              <a:rPr lang="de-DE" dirty="0">
                <a:solidFill>
                  <a:schemeClr val="tx2"/>
                </a:solidFill>
              </a:rPr>
              <a:t> Anwendung ökonometrischer Methoden auf Arbeitsmarktdaten</a:t>
            </a:r>
          </a:p>
          <a:p>
            <a:pPr marL="457189" indent="-457189">
              <a:spcAft>
                <a:spcPts val="600"/>
              </a:spcAft>
              <a:buFont typeface="+mj-lt"/>
              <a:buAutoNum type="arabicPeriod"/>
            </a:pPr>
            <a:r>
              <a:rPr lang="de-DE" dirty="0">
                <a:solidFill>
                  <a:schemeClr val="tx2"/>
                </a:solidFill>
              </a:rPr>
              <a:t>Vergleiche Marktsituation vor dem Markteintritt der Plattform mit Situation nach dem Eintritt</a:t>
            </a:r>
          </a:p>
          <a:p>
            <a:pPr marL="457189" indent="-457189">
              <a:spcAft>
                <a:spcPts val="600"/>
              </a:spcAft>
              <a:buFont typeface="+mj-lt"/>
              <a:buAutoNum type="arabicPeriod"/>
            </a:pPr>
            <a:r>
              <a:rPr lang="de-DE" dirty="0">
                <a:solidFill>
                  <a:schemeClr val="tx2"/>
                </a:solidFill>
              </a:rPr>
              <a:t>Vergleiche Märkte ohne Plattform mit vergleichbaren Märkten mit Plattform </a:t>
            </a:r>
          </a:p>
        </p:txBody>
      </p:sp>
      <p:sp>
        <p:nvSpPr>
          <p:cNvPr id="11" name="Textfeld 10"/>
          <p:cNvSpPr txBox="1"/>
          <p:nvPr/>
        </p:nvSpPr>
        <p:spPr>
          <a:xfrm>
            <a:off x="258810" y="5491520"/>
            <a:ext cx="4829463" cy="1077218"/>
          </a:xfrm>
          <a:prstGeom prst="rect">
            <a:avLst/>
          </a:prstGeom>
          <a:noFill/>
        </p:spPr>
        <p:txBody>
          <a:bodyPr wrap="square" rtlCol="0">
            <a:spAutoFit/>
          </a:bodyPr>
          <a:lstStyle/>
          <a:p>
            <a:pPr>
              <a:spcAft>
                <a:spcPts val="600"/>
              </a:spcAft>
            </a:pPr>
            <a:r>
              <a:rPr lang="de-DE" b="1" dirty="0">
                <a:solidFill>
                  <a:schemeClr val="tx2"/>
                </a:solidFill>
              </a:rPr>
              <a:t>Erste Ergebnisse unserer Analysen: </a:t>
            </a:r>
          </a:p>
          <a:p>
            <a:pPr marL="342891" indent="-342891">
              <a:spcAft>
                <a:spcPts val="600"/>
              </a:spcAft>
              <a:buFont typeface="Arial" panose="020B0604020202020204" pitchFamily="34" charset="0"/>
              <a:buChar char="•"/>
            </a:pPr>
            <a:r>
              <a:rPr lang="de-DE" dirty="0">
                <a:solidFill>
                  <a:schemeClr val="tx2"/>
                </a:solidFill>
              </a:rPr>
              <a:t>Insgesamt mehr Beschäftigte</a:t>
            </a:r>
          </a:p>
          <a:p>
            <a:pPr marL="342891" indent="-342891">
              <a:spcAft>
                <a:spcPts val="600"/>
              </a:spcAft>
              <a:buFont typeface="Arial" panose="020B0604020202020204" pitchFamily="34" charset="0"/>
              <a:buChar char="•"/>
            </a:pPr>
            <a:r>
              <a:rPr lang="de-DE" dirty="0">
                <a:solidFill>
                  <a:schemeClr val="tx2"/>
                </a:solidFill>
              </a:rPr>
              <a:t>Mehr Beschäftigte in der Küche</a:t>
            </a:r>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62" y="2266743"/>
            <a:ext cx="2504543" cy="1318799"/>
          </a:xfrm>
          <a:prstGeom prst="rect">
            <a:avLst/>
          </a:prstGeom>
        </p:spPr>
      </p:pic>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62" y="3418231"/>
            <a:ext cx="2504543" cy="1318799"/>
          </a:xfrm>
          <a:prstGeom prst="rect">
            <a:avLst/>
          </a:prstGeom>
        </p:spPr>
      </p:pic>
      <p:pic>
        <p:nvPicPr>
          <p:cNvPr id="21" name="Grafik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8525" y="2271246"/>
            <a:ext cx="2854827" cy="1427415"/>
          </a:xfrm>
          <a:prstGeom prst="rect">
            <a:avLst/>
          </a:prstGeom>
        </p:spPr>
      </p:pic>
      <p:pic>
        <p:nvPicPr>
          <p:cNvPr id="22" name="Grafik 21"/>
          <p:cNvPicPr>
            <a:picLocks noChangeAspect="1"/>
          </p:cNvPicPr>
          <p:nvPr/>
        </p:nvPicPr>
        <p:blipFill rotWithShape="1">
          <a:blip r:embed="rId5" cstate="print">
            <a:extLst>
              <a:ext uri="{28A0092B-C50C-407E-A947-70E740481C1C}">
                <a14:useLocalDpi xmlns:a14="http://schemas.microsoft.com/office/drawing/2010/main" val="0"/>
              </a:ext>
            </a:extLst>
          </a:blip>
          <a:srcRect l="25776" t="-1557" r="22828" b="1557"/>
          <a:stretch/>
        </p:blipFill>
        <p:spPr>
          <a:xfrm>
            <a:off x="3214575" y="2285531"/>
            <a:ext cx="1437877" cy="1398844"/>
          </a:xfrm>
          <a:prstGeom prst="rect">
            <a:avLst/>
          </a:prstGeom>
        </p:spPr>
      </p:pic>
      <p:cxnSp>
        <p:nvCxnSpPr>
          <p:cNvPr id="6" name="Gerade Verbindung mit Pfeil 5"/>
          <p:cNvCxnSpPr/>
          <p:nvPr/>
        </p:nvCxnSpPr>
        <p:spPr>
          <a:xfrm flipV="1">
            <a:off x="3181385" y="4965691"/>
            <a:ext cx="7945241" cy="16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11276756" y="4784149"/>
            <a:ext cx="533864" cy="369332"/>
          </a:xfrm>
          <a:prstGeom prst="rect">
            <a:avLst/>
          </a:prstGeom>
          <a:noFill/>
        </p:spPr>
        <p:txBody>
          <a:bodyPr wrap="none" rtlCol="0">
            <a:spAutoFit/>
          </a:bodyPr>
          <a:lstStyle/>
          <a:p>
            <a:r>
              <a:rPr lang="de-DE" dirty="0"/>
              <a:t>Zeit</a:t>
            </a:r>
          </a:p>
        </p:txBody>
      </p:sp>
      <p:sp>
        <p:nvSpPr>
          <p:cNvPr id="31" name="Textfeld 30"/>
          <p:cNvSpPr txBox="1"/>
          <p:nvPr/>
        </p:nvSpPr>
        <p:spPr>
          <a:xfrm>
            <a:off x="4788191" y="2836991"/>
            <a:ext cx="300082" cy="369332"/>
          </a:xfrm>
          <a:prstGeom prst="rect">
            <a:avLst/>
          </a:prstGeom>
          <a:noFill/>
        </p:spPr>
        <p:txBody>
          <a:bodyPr wrap="none" rtlCol="0">
            <a:spAutoFit/>
          </a:bodyPr>
          <a:lstStyle/>
          <a:p>
            <a:r>
              <a:rPr lang="de-DE" dirty="0"/>
              <a:t>+</a:t>
            </a:r>
          </a:p>
        </p:txBody>
      </p:sp>
      <p:sp>
        <p:nvSpPr>
          <p:cNvPr id="32" name="Textfeld 31"/>
          <p:cNvSpPr txBox="1"/>
          <p:nvPr/>
        </p:nvSpPr>
        <p:spPr>
          <a:xfrm>
            <a:off x="7957592" y="2836991"/>
            <a:ext cx="300082" cy="369332"/>
          </a:xfrm>
          <a:prstGeom prst="rect">
            <a:avLst/>
          </a:prstGeom>
          <a:noFill/>
        </p:spPr>
        <p:txBody>
          <a:bodyPr wrap="none" rtlCol="0">
            <a:spAutoFit/>
          </a:bodyPr>
          <a:lstStyle/>
          <a:p>
            <a:r>
              <a:rPr lang="de-DE" dirty="0"/>
              <a:t>=</a:t>
            </a:r>
          </a:p>
        </p:txBody>
      </p:sp>
      <p:pic>
        <p:nvPicPr>
          <p:cNvPr id="33" name="Grafik 32"/>
          <p:cNvPicPr>
            <a:picLocks noChangeAspect="1"/>
          </p:cNvPicPr>
          <p:nvPr/>
        </p:nvPicPr>
        <p:blipFill rotWithShape="1">
          <a:blip r:embed="rId6" cstate="print">
            <a:extLst>
              <a:ext uri="{28A0092B-C50C-407E-A947-70E740481C1C}">
                <a14:useLocalDpi xmlns:a14="http://schemas.microsoft.com/office/drawing/2010/main" val="0"/>
              </a:ext>
            </a:extLst>
          </a:blip>
          <a:srcRect r="74047"/>
          <a:stretch/>
        </p:blipFill>
        <p:spPr>
          <a:xfrm>
            <a:off x="3181384" y="3613657"/>
            <a:ext cx="711155" cy="1370099"/>
          </a:xfrm>
          <a:prstGeom prst="rect">
            <a:avLst/>
          </a:prstGeom>
        </p:spPr>
      </p:pic>
      <p:pic>
        <p:nvPicPr>
          <p:cNvPr id="34" name="Grafik 33"/>
          <p:cNvPicPr>
            <a:picLocks noChangeAspect="1"/>
          </p:cNvPicPr>
          <p:nvPr/>
        </p:nvPicPr>
        <p:blipFill rotWithShape="1">
          <a:blip r:embed="rId6" cstate="print">
            <a:extLst>
              <a:ext uri="{28A0092B-C50C-407E-A947-70E740481C1C}">
                <a14:useLocalDpi xmlns:a14="http://schemas.microsoft.com/office/drawing/2010/main" val="0"/>
              </a:ext>
            </a:extLst>
          </a:blip>
          <a:srcRect l="76096"/>
          <a:stretch/>
        </p:blipFill>
        <p:spPr>
          <a:xfrm>
            <a:off x="3934483" y="3589619"/>
            <a:ext cx="655023" cy="1370099"/>
          </a:xfrm>
          <a:prstGeom prst="rect">
            <a:avLst/>
          </a:prstGeom>
        </p:spPr>
      </p:pic>
      <p:pic>
        <p:nvPicPr>
          <p:cNvPr id="35" name="Grafik 34"/>
          <p:cNvPicPr>
            <a:picLocks noChangeAspect="1"/>
          </p:cNvPicPr>
          <p:nvPr/>
        </p:nvPicPr>
        <p:blipFill rotWithShape="1">
          <a:blip r:embed="rId6" cstate="print">
            <a:extLst>
              <a:ext uri="{28A0092B-C50C-407E-A947-70E740481C1C}">
                <a14:useLocalDpi xmlns:a14="http://schemas.microsoft.com/office/drawing/2010/main" val="0"/>
              </a:ext>
            </a:extLst>
          </a:blip>
          <a:srcRect r="74047"/>
          <a:stretch/>
        </p:blipFill>
        <p:spPr>
          <a:xfrm>
            <a:off x="8492261" y="3613657"/>
            <a:ext cx="711155" cy="1370099"/>
          </a:xfrm>
          <a:prstGeom prst="rect">
            <a:avLst/>
          </a:prstGeom>
        </p:spPr>
      </p:pic>
      <p:pic>
        <p:nvPicPr>
          <p:cNvPr id="36" name="Grafik 35"/>
          <p:cNvPicPr>
            <a:picLocks noChangeAspect="1"/>
          </p:cNvPicPr>
          <p:nvPr/>
        </p:nvPicPr>
        <p:blipFill rotWithShape="1">
          <a:blip r:embed="rId6" cstate="print">
            <a:extLst>
              <a:ext uri="{28A0092B-C50C-407E-A947-70E740481C1C}">
                <a14:useLocalDpi xmlns:a14="http://schemas.microsoft.com/office/drawing/2010/main" val="0"/>
              </a:ext>
            </a:extLst>
          </a:blip>
          <a:srcRect l="76096"/>
          <a:stretch/>
        </p:blipFill>
        <p:spPr>
          <a:xfrm>
            <a:off x="9245362" y="3589619"/>
            <a:ext cx="655023" cy="1370099"/>
          </a:xfrm>
          <a:prstGeom prst="rect">
            <a:avLst/>
          </a:prstGeom>
        </p:spPr>
      </p:pic>
      <p:cxnSp>
        <p:nvCxnSpPr>
          <p:cNvPr id="37" name="Gerade Verbindung mit Pfeil 36"/>
          <p:cNvCxnSpPr/>
          <p:nvPr/>
        </p:nvCxnSpPr>
        <p:spPr>
          <a:xfrm>
            <a:off x="3076485" y="3760560"/>
            <a:ext cx="8127051" cy="10963"/>
          </a:xfrm>
          <a:prstGeom prst="straightConnector1">
            <a:avLst/>
          </a:prstGeom>
          <a:ln>
            <a:prstDash val="lgDash"/>
            <a:tailEnd type="none"/>
          </a:ln>
        </p:spPr>
        <p:style>
          <a:lnRef idx="1">
            <a:schemeClr val="accent1"/>
          </a:lnRef>
          <a:fillRef idx="0">
            <a:schemeClr val="accent1"/>
          </a:fillRef>
          <a:effectRef idx="0">
            <a:schemeClr val="accent1"/>
          </a:effectRef>
          <a:fontRef idx="minor">
            <a:schemeClr val="tx1"/>
          </a:fontRef>
        </p:style>
      </p:cxnSp>
      <p:pic>
        <p:nvPicPr>
          <p:cNvPr id="43" name="Grafik 42"/>
          <p:cNvPicPr>
            <a:picLocks noChangeAspect="1"/>
          </p:cNvPicPr>
          <p:nvPr/>
        </p:nvPicPr>
        <p:blipFill rotWithShape="1">
          <a:blip r:embed="rId6" cstate="print">
            <a:extLst>
              <a:ext uri="{28A0092B-C50C-407E-A947-70E740481C1C}">
                <a14:useLocalDpi xmlns:a14="http://schemas.microsoft.com/office/drawing/2010/main" val="0"/>
              </a:ext>
            </a:extLst>
          </a:blip>
          <a:srcRect l="52401" r="23897"/>
          <a:stretch/>
        </p:blipFill>
        <p:spPr>
          <a:xfrm>
            <a:off x="9919636" y="3684375"/>
            <a:ext cx="649480" cy="1370099"/>
          </a:xfrm>
          <a:prstGeom prst="rect">
            <a:avLst/>
          </a:prstGeom>
        </p:spPr>
      </p:pic>
      <p:sp>
        <p:nvSpPr>
          <p:cNvPr id="45" name="Rechteck 44"/>
          <p:cNvSpPr/>
          <p:nvPr/>
        </p:nvSpPr>
        <p:spPr>
          <a:xfrm>
            <a:off x="4400497" y="5844146"/>
            <a:ext cx="7257027" cy="1077218"/>
          </a:xfrm>
          <a:prstGeom prst="rect">
            <a:avLst/>
          </a:prstGeom>
        </p:spPr>
        <p:txBody>
          <a:bodyPr wrap="square">
            <a:spAutoFit/>
          </a:bodyPr>
          <a:lstStyle/>
          <a:p>
            <a:pPr marL="342891" indent="-342891">
              <a:spcAft>
                <a:spcPts val="600"/>
              </a:spcAft>
              <a:buFont typeface="Arial" panose="020B0604020202020204" pitchFamily="34" charset="0"/>
              <a:buChar char="•"/>
            </a:pPr>
            <a:r>
              <a:rPr lang="de-DE" dirty="0">
                <a:solidFill>
                  <a:schemeClr val="tx2"/>
                </a:solidFill>
              </a:rPr>
              <a:t>Weniger Beschäftigte im Service</a:t>
            </a:r>
          </a:p>
          <a:p>
            <a:pPr marL="342891" indent="-342891">
              <a:spcAft>
                <a:spcPts val="600"/>
              </a:spcAft>
              <a:buFont typeface="Arial" panose="020B0604020202020204" pitchFamily="34" charset="0"/>
              <a:buChar char="•"/>
            </a:pPr>
            <a:r>
              <a:rPr lang="de-DE" dirty="0">
                <a:solidFill>
                  <a:schemeClr val="tx2"/>
                </a:solidFill>
              </a:rPr>
              <a:t>Gleichbleibende Anzahl an Beschäftigten in der Lieferung</a:t>
            </a:r>
          </a:p>
          <a:p>
            <a:pPr>
              <a:spcAft>
                <a:spcPts val="600"/>
              </a:spcAft>
            </a:pPr>
            <a:endParaRPr lang="de-DE" dirty="0">
              <a:solidFill>
                <a:schemeClr val="tx2"/>
              </a:solidFill>
            </a:endParaRPr>
          </a:p>
        </p:txBody>
      </p:sp>
      <p:sp>
        <p:nvSpPr>
          <p:cNvPr id="50" name="Rechteck 49"/>
          <p:cNvSpPr/>
          <p:nvPr/>
        </p:nvSpPr>
        <p:spPr>
          <a:xfrm>
            <a:off x="258809" y="2308585"/>
            <a:ext cx="11551811" cy="3084731"/>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itel 6">
            <a:extLst>
              <a:ext uri="{FF2B5EF4-FFF2-40B4-BE49-F238E27FC236}">
                <a16:creationId xmlns:a16="http://schemas.microsoft.com/office/drawing/2014/main" id="{5007E8FF-142F-4051-A6D2-421E59B9E677}"/>
              </a:ext>
            </a:extLst>
          </p:cNvPr>
          <p:cNvSpPr txBox="1">
            <a:spLocks/>
          </p:cNvSpPr>
          <p:nvPr/>
        </p:nvSpPr>
        <p:spPr>
          <a:xfrm>
            <a:off x="523625" y="107235"/>
            <a:ext cx="11551809" cy="757059"/>
          </a:xfrm>
        </p:spPr>
        <p:txBody>
          <a:bodyPr/>
          <a:lstStyle>
            <a:lvl1pPr algn="l" defTabSz="914400" rtl="0" eaLnBrk="1" latinLnBrk="0" hangingPunct="1">
              <a:spcBef>
                <a:spcPct val="0"/>
              </a:spcBef>
              <a:buNone/>
              <a:defRPr sz="2800" b="1" kern="1200" cap="all" baseline="0">
                <a:solidFill>
                  <a:srgbClr val="852339"/>
                </a:solidFill>
                <a:latin typeface="Trebuchet MS" pitchFamily="34" charset="0"/>
                <a:ea typeface="+mj-ea"/>
                <a:cs typeface="Arial" pitchFamily="34" charset="0"/>
              </a:defRPr>
            </a:lvl1pPr>
          </a:lstStyle>
          <a:p>
            <a:r>
              <a:rPr lang="de-DE" sz="2400" dirty="0">
                <a:solidFill>
                  <a:srgbClr val="00205B"/>
                </a:solidFill>
                <a:latin typeface="Arial" panose="020B0604020202020204" pitchFamily="34" charset="0"/>
                <a:ea typeface="+mn-ea"/>
              </a:rPr>
              <a:t>Wie beeinflussen Lieferdienstplattformen die Anzahl an Arbeitsplätzen?</a:t>
            </a:r>
          </a:p>
        </p:txBody>
      </p:sp>
      <p:pic>
        <p:nvPicPr>
          <p:cNvPr id="26" name="Grafik 25">
            <a:extLst>
              <a:ext uri="{FF2B5EF4-FFF2-40B4-BE49-F238E27FC236}">
                <a16:creationId xmlns:a16="http://schemas.microsoft.com/office/drawing/2014/main" id="{42154341-3F16-4F86-A5B2-459B474D79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0093" y="2811592"/>
            <a:ext cx="1799808" cy="359961"/>
          </a:xfrm>
          <a:prstGeom prst="rect">
            <a:avLst/>
          </a:prstGeom>
        </p:spPr>
      </p:pic>
      <p:pic>
        <p:nvPicPr>
          <p:cNvPr id="27" name="Grafik 26">
            <a:extLst>
              <a:ext uri="{FF2B5EF4-FFF2-40B4-BE49-F238E27FC236}">
                <a16:creationId xmlns:a16="http://schemas.microsoft.com/office/drawing/2014/main" id="{53D2E614-4556-4690-88A2-3225F6845359}"/>
              </a:ext>
            </a:extLst>
          </p:cNvPr>
          <p:cNvPicPr>
            <a:picLocks noChangeAspect="1"/>
          </p:cNvPicPr>
          <p:nvPr/>
        </p:nvPicPr>
        <p:blipFill rotWithShape="1">
          <a:blip r:embed="rId8"/>
          <a:srcRect l="10898" t="32023" r="70525" b="34235"/>
          <a:stretch/>
        </p:blipFill>
        <p:spPr>
          <a:xfrm>
            <a:off x="5227297" y="2684426"/>
            <a:ext cx="697523" cy="712671"/>
          </a:xfrm>
          <a:prstGeom prst="rect">
            <a:avLst/>
          </a:prstGeom>
        </p:spPr>
      </p:pic>
    </p:spTree>
    <p:extLst>
      <p:ext uri="{BB962C8B-B14F-4D97-AF65-F5344CB8AC3E}">
        <p14:creationId xmlns:p14="http://schemas.microsoft.com/office/powerpoint/2010/main" val="932085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EB62BAB-DEC9-4353-8104-E7A457D5A97D}"/>
              </a:ext>
            </a:extLst>
          </p:cNvPr>
          <p:cNvSpPr>
            <a:spLocks noGrp="1"/>
          </p:cNvSpPr>
          <p:nvPr>
            <p:ph type="title"/>
          </p:nvPr>
        </p:nvSpPr>
        <p:spPr>
          <a:xfrm>
            <a:off x="922176" y="2940375"/>
            <a:ext cx="10515600" cy="1325563"/>
          </a:xfrm>
        </p:spPr>
        <p:txBody>
          <a:bodyPr/>
          <a:lstStyle/>
          <a:p>
            <a:r>
              <a:rPr lang="de-DE" dirty="0"/>
              <a:t>Aufbau und Inhalt eines Wirtschaftsinformatik Studiums</a:t>
            </a:r>
          </a:p>
        </p:txBody>
      </p:sp>
    </p:spTree>
    <p:extLst>
      <p:ext uri="{BB962C8B-B14F-4D97-AF65-F5344CB8AC3E}">
        <p14:creationId xmlns:p14="http://schemas.microsoft.com/office/powerpoint/2010/main" val="3700506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4A09F3-D4A3-4EEA-9983-BBF257B51EF1}"/>
              </a:ext>
            </a:extLst>
          </p:cNvPr>
          <p:cNvSpPr>
            <a:spLocks noGrp="1"/>
          </p:cNvSpPr>
          <p:nvPr>
            <p:ph type="title"/>
          </p:nvPr>
        </p:nvSpPr>
        <p:spPr/>
        <p:txBody>
          <a:bodyPr/>
          <a:lstStyle/>
          <a:p>
            <a:r>
              <a:rPr lang="de-DE" dirty="0"/>
              <a:t>Aufbau und Inhalt eines Wirtschaftsinformatik Studiums</a:t>
            </a:r>
          </a:p>
        </p:txBody>
      </p:sp>
      <p:sp>
        <p:nvSpPr>
          <p:cNvPr id="5" name="Rechteck 4">
            <a:extLst>
              <a:ext uri="{FF2B5EF4-FFF2-40B4-BE49-F238E27FC236}">
                <a16:creationId xmlns:a16="http://schemas.microsoft.com/office/drawing/2014/main" id="{9DA60AE0-A62A-4218-B311-A6C026C7E73A}"/>
              </a:ext>
            </a:extLst>
          </p:cNvPr>
          <p:cNvSpPr/>
          <p:nvPr/>
        </p:nvSpPr>
        <p:spPr>
          <a:xfrm>
            <a:off x="1352941" y="1968759"/>
            <a:ext cx="4226767" cy="1782147"/>
          </a:xfrm>
          <a:prstGeom prst="rect">
            <a:avLst/>
          </a:prstGeom>
          <a:solidFill>
            <a:srgbClr val="264478"/>
          </a:solidFill>
          <a:ln>
            <a:solidFill>
              <a:srgbClr val="2644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Wirtschaftsinformatik</a:t>
            </a:r>
          </a:p>
          <a:p>
            <a:pPr algn="ctr"/>
            <a:r>
              <a:rPr lang="de-DE" dirty="0"/>
              <a:t>25 %</a:t>
            </a:r>
          </a:p>
        </p:txBody>
      </p:sp>
      <p:sp>
        <p:nvSpPr>
          <p:cNvPr id="6" name="Rechteck 5">
            <a:extLst>
              <a:ext uri="{FF2B5EF4-FFF2-40B4-BE49-F238E27FC236}">
                <a16:creationId xmlns:a16="http://schemas.microsoft.com/office/drawing/2014/main" id="{707F89EC-2C6E-493E-9A5E-5A2BA21BD91F}"/>
              </a:ext>
            </a:extLst>
          </p:cNvPr>
          <p:cNvSpPr/>
          <p:nvPr/>
        </p:nvSpPr>
        <p:spPr>
          <a:xfrm>
            <a:off x="5928050" y="1968759"/>
            <a:ext cx="4226767" cy="1782147"/>
          </a:xfrm>
          <a:prstGeom prst="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Wirtschaftswissenschaften</a:t>
            </a:r>
          </a:p>
          <a:p>
            <a:pPr algn="ctr"/>
            <a:r>
              <a:rPr lang="de-DE" dirty="0"/>
              <a:t>25 %</a:t>
            </a:r>
          </a:p>
        </p:txBody>
      </p:sp>
      <p:sp>
        <p:nvSpPr>
          <p:cNvPr id="7" name="Rechteck 6">
            <a:extLst>
              <a:ext uri="{FF2B5EF4-FFF2-40B4-BE49-F238E27FC236}">
                <a16:creationId xmlns:a16="http://schemas.microsoft.com/office/drawing/2014/main" id="{CC80FD2F-F15D-42B4-A5AE-E347BB531350}"/>
              </a:ext>
            </a:extLst>
          </p:cNvPr>
          <p:cNvSpPr/>
          <p:nvPr/>
        </p:nvSpPr>
        <p:spPr>
          <a:xfrm>
            <a:off x="1352941" y="4108579"/>
            <a:ext cx="4226767" cy="1782147"/>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Informatik</a:t>
            </a:r>
          </a:p>
          <a:p>
            <a:pPr algn="ctr"/>
            <a:r>
              <a:rPr lang="de-DE" dirty="0"/>
              <a:t>25 %</a:t>
            </a:r>
          </a:p>
        </p:txBody>
      </p:sp>
      <p:sp>
        <p:nvSpPr>
          <p:cNvPr id="8" name="Rechteck 7">
            <a:extLst>
              <a:ext uri="{FF2B5EF4-FFF2-40B4-BE49-F238E27FC236}">
                <a16:creationId xmlns:a16="http://schemas.microsoft.com/office/drawing/2014/main" id="{DA455271-03E7-4D44-8799-DB42AB257D6C}"/>
              </a:ext>
            </a:extLst>
          </p:cNvPr>
          <p:cNvSpPr/>
          <p:nvPr/>
        </p:nvSpPr>
        <p:spPr>
          <a:xfrm>
            <a:off x="5928050" y="4108577"/>
            <a:ext cx="4226767" cy="1782147"/>
          </a:xfrm>
          <a:prstGeom prst="rect">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Weitere Grundlagen</a:t>
            </a:r>
          </a:p>
          <a:p>
            <a:pPr algn="ctr"/>
            <a:r>
              <a:rPr lang="de-DE" dirty="0"/>
              <a:t>25 %</a:t>
            </a:r>
          </a:p>
        </p:txBody>
      </p:sp>
      <p:sp>
        <p:nvSpPr>
          <p:cNvPr id="9" name="Textfeld 8">
            <a:extLst>
              <a:ext uri="{FF2B5EF4-FFF2-40B4-BE49-F238E27FC236}">
                <a16:creationId xmlns:a16="http://schemas.microsoft.com/office/drawing/2014/main" id="{3C4839FC-8EB2-46E1-9C8C-3B13C8741195}"/>
              </a:ext>
            </a:extLst>
          </p:cNvPr>
          <p:cNvSpPr txBox="1"/>
          <p:nvPr/>
        </p:nvSpPr>
        <p:spPr>
          <a:xfrm>
            <a:off x="111967" y="6492876"/>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Wirtschaftsinformatik (März 2017)</a:t>
            </a:r>
          </a:p>
        </p:txBody>
      </p:sp>
    </p:spTree>
    <p:extLst>
      <p:ext uri="{BB962C8B-B14F-4D97-AF65-F5344CB8AC3E}">
        <p14:creationId xmlns:p14="http://schemas.microsoft.com/office/powerpoint/2010/main" val="2882601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111BA8E-A23B-45F1-AB0A-6D039F3D1A50}"/>
              </a:ext>
            </a:extLst>
          </p:cNvPr>
          <p:cNvSpPr>
            <a:spLocks noGrp="1"/>
          </p:cNvSpPr>
          <p:nvPr>
            <p:ph type="title"/>
          </p:nvPr>
        </p:nvSpPr>
        <p:spPr/>
        <p:txBody>
          <a:bodyPr/>
          <a:lstStyle/>
          <a:p>
            <a:r>
              <a:rPr lang="de-DE" dirty="0"/>
              <a:t>Aufbau und Inhalt eines Wirtschaftsinformatik-Studiums</a:t>
            </a:r>
          </a:p>
        </p:txBody>
      </p:sp>
      <p:graphicFrame>
        <p:nvGraphicFramePr>
          <p:cNvPr id="7" name="Diagramm 6">
            <a:extLst>
              <a:ext uri="{FF2B5EF4-FFF2-40B4-BE49-F238E27FC236}">
                <a16:creationId xmlns:a16="http://schemas.microsoft.com/office/drawing/2014/main" id="{27FA4C4D-869A-4F13-8D8C-999FA55F5BB9}"/>
              </a:ext>
            </a:extLst>
          </p:cNvPr>
          <p:cNvGraphicFramePr/>
          <p:nvPr>
            <p:extLst>
              <p:ext uri="{D42A27DB-BD31-4B8C-83A1-F6EECF244321}">
                <p14:modId xmlns:p14="http://schemas.microsoft.com/office/powerpoint/2010/main" val="2128213782"/>
              </p:ext>
            </p:extLst>
          </p:nvPr>
        </p:nvGraphicFramePr>
        <p:xfrm>
          <a:off x="1472164" y="1277063"/>
          <a:ext cx="8968793" cy="521581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a:extLst>
              <a:ext uri="{FF2B5EF4-FFF2-40B4-BE49-F238E27FC236}">
                <a16:creationId xmlns:a16="http://schemas.microsoft.com/office/drawing/2014/main" id="{294AC981-61A8-4AFA-BCFC-F80E05DF2150}"/>
              </a:ext>
            </a:extLst>
          </p:cNvPr>
          <p:cNvSpPr txBox="1"/>
          <p:nvPr/>
        </p:nvSpPr>
        <p:spPr>
          <a:xfrm>
            <a:off x="158621" y="6492876"/>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Wirtschaftsinformatik (März 2017)</a:t>
            </a:r>
          </a:p>
        </p:txBody>
      </p:sp>
    </p:spTree>
    <p:extLst>
      <p:ext uri="{BB962C8B-B14F-4D97-AF65-F5344CB8AC3E}">
        <p14:creationId xmlns:p14="http://schemas.microsoft.com/office/powerpoint/2010/main" val="2187971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69EB30C4-B95E-48EC-8ECE-E98580EE60ED}"/>
              </a:ext>
            </a:extLst>
          </p:cNvPr>
          <p:cNvSpPr/>
          <p:nvPr/>
        </p:nvSpPr>
        <p:spPr>
          <a:xfrm>
            <a:off x="4544959" y="2659226"/>
            <a:ext cx="3442996" cy="16795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Bachelorstudiengang</a:t>
            </a:r>
          </a:p>
          <a:p>
            <a:pPr algn="ctr"/>
            <a:r>
              <a:rPr lang="de-DE" dirty="0">
                <a:solidFill>
                  <a:schemeClr val="tx1"/>
                </a:solidFill>
              </a:rPr>
              <a:t>Wirtschaftsinformatik</a:t>
            </a:r>
          </a:p>
        </p:txBody>
      </p:sp>
      <p:sp>
        <p:nvSpPr>
          <p:cNvPr id="5" name="Ellipse 4">
            <a:extLst>
              <a:ext uri="{FF2B5EF4-FFF2-40B4-BE49-F238E27FC236}">
                <a16:creationId xmlns:a16="http://schemas.microsoft.com/office/drawing/2014/main" id="{D2BCE4F3-0982-499C-B0CA-2AD12C34B1AE}"/>
              </a:ext>
            </a:extLst>
          </p:cNvPr>
          <p:cNvSpPr/>
          <p:nvPr/>
        </p:nvSpPr>
        <p:spPr>
          <a:xfrm>
            <a:off x="945499" y="979714"/>
            <a:ext cx="3442996" cy="1679511"/>
          </a:xfrm>
          <a:prstGeom prst="ellipse">
            <a:avLst/>
          </a:prstGeom>
          <a:solidFill>
            <a:srgbClr val="264478"/>
          </a:solidFill>
          <a:ln>
            <a:solidFill>
              <a:srgbClr val="2644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Wirtschaftsinformatik</a:t>
            </a:r>
          </a:p>
        </p:txBody>
      </p:sp>
      <p:sp>
        <p:nvSpPr>
          <p:cNvPr id="6" name="Ellipse 5">
            <a:extLst>
              <a:ext uri="{FF2B5EF4-FFF2-40B4-BE49-F238E27FC236}">
                <a16:creationId xmlns:a16="http://schemas.microsoft.com/office/drawing/2014/main" id="{E1C21F45-C335-4FC3-A34B-48DB7DA93C0B}"/>
              </a:ext>
            </a:extLst>
          </p:cNvPr>
          <p:cNvSpPr/>
          <p:nvPr/>
        </p:nvSpPr>
        <p:spPr>
          <a:xfrm>
            <a:off x="7940347" y="979714"/>
            <a:ext cx="3442996" cy="1679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Wirtschafts-wissenschaften</a:t>
            </a:r>
          </a:p>
        </p:txBody>
      </p:sp>
      <p:sp>
        <p:nvSpPr>
          <p:cNvPr id="7" name="Ellipse 6">
            <a:extLst>
              <a:ext uri="{FF2B5EF4-FFF2-40B4-BE49-F238E27FC236}">
                <a16:creationId xmlns:a16="http://schemas.microsoft.com/office/drawing/2014/main" id="{B272CDA0-BB3E-4EDF-94F5-BCE892760FC2}"/>
              </a:ext>
            </a:extLst>
          </p:cNvPr>
          <p:cNvSpPr/>
          <p:nvPr/>
        </p:nvSpPr>
        <p:spPr>
          <a:xfrm>
            <a:off x="7940347" y="4631094"/>
            <a:ext cx="3442996" cy="1679511"/>
          </a:xfrm>
          <a:prstGeom prst="ellipse">
            <a:avLst/>
          </a:pr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Weitere Grundlagen</a:t>
            </a:r>
          </a:p>
        </p:txBody>
      </p:sp>
      <p:sp>
        <p:nvSpPr>
          <p:cNvPr id="8" name="Ellipse 7">
            <a:extLst>
              <a:ext uri="{FF2B5EF4-FFF2-40B4-BE49-F238E27FC236}">
                <a16:creationId xmlns:a16="http://schemas.microsoft.com/office/drawing/2014/main" id="{05D6C22F-CED3-4E2C-AC22-FDB06D97B519}"/>
              </a:ext>
            </a:extLst>
          </p:cNvPr>
          <p:cNvSpPr/>
          <p:nvPr/>
        </p:nvSpPr>
        <p:spPr>
          <a:xfrm>
            <a:off x="945499" y="4631094"/>
            <a:ext cx="3442996" cy="1679511"/>
          </a:xfrm>
          <a:prstGeom prst="ellipse">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Informatik</a:t>
            </a:r>
          </a:p>
        </p:txBody>
      </p:sp>
      <p:cxnSp>
        <p:nvCxnSpPr>
          <p:cNvPr id="10" name="Gerader Verbinder 9">
            <a:extLst>
              <a:ext uri="{FF2B5EF4-FFF2-40B4-BE49-F238E27FC236}">
                <a16:creationId xmlns:a16="http://schemas.microsoft.com/office/drawing/2014/main" id="{F3DEAC87-337C-460C-89DE-13DFE93933EA}"/>
              </a:ext>
            </a:extLst>
          </p:cNvPr>
          <p:cNvCxnSpPr>
            <a:stCxn id="4" idx="1"/>
            <a:endCxn id="5" idx="5"/>
          </p:cNvCxnSpPr>
          <p:nvPr/>
        </p:nvCxnSpPr>
        <p:spPr>
          <a:xfrm flipH="1" flipV="1">
            <a:off x="3884279" y="2413266"/>
            <a:ext cx="1164895" cy="491919"/>
          </a:xfrm>
          <a:prstGeom prst="line">
            <a:avLst/>
          </a:prstGeom>
        </p:spPr>
        <p:style>
          <a:lnRef idx="1">
            <a:schemeClr val="dk1"/>
          </a:lnRef>
          <a:fillRef idx="0">
            <a:schemeClr val="dk1"/>
          </a:fillRef>
          <a:effectRef idx="0">
            <a:schemeClr val="dk1"/>
          </a:effectRef>
          <a:fontRef idx="minor">
            <a:schemeClr val="tx1"/>
          </a:fontRef>
        </p:style>
      </p:cxnSp>
      <p:cxnSp>
        <p:nvCxnSpPr>
          <p:cNvPr id="11" name="Gerader Verbinder 10">
            <a:extLst>
              <a:ext uri="{FF2B5EF4-FFF2-40B4-BE49-F238E27FC236}">
                <a16:creationId xmlns:a16="http://schemas.microsoft.com/office/drawing/2014/main" id="{3610822F-5148-465D-AE0F-24F787B76D6F}"/>
              </a:ext>
            </a:extLst>
          </p:cNvPr>
          <p:cNvCxnSpPr>
            <a:cxnSpLocks/>
            <a:stCxn id="4" idx="3"/>
            <a:endCxn id="8" idx="7"/>
          </p:cNvCxnSpPr>
          <p:nvPr/>
        </p:nvCxnSpPr>
        <p:spPr>
          <a:xfrm flipH="1">
            <a:off x="3884279" y="4092777"/>
            <a:ext cx="1164895" cy="784276"/>
          </a:xfrm>
          <a:prstGeom prst="line">
            <a:avLst/>
          </a:prstGeom>
        </p:spPr>
        <p:style>
          <a:lnRef idx="1">
            <a:schemeClr val="dk1"/>
          </a:lnRef>
          <a:fillRef idx="0">
            <a:schemeClr val="dk1"/>
          </a:fillRef>
          <a:effectRef idx="0">
            <a:schemeClr val="dk1"/>
          </a:effectRef>
          <a:fontRef idx="minor">
            <a:schemeClr val="tx1"/>
          </a:fontRef>
        </p:style>
      </p:cxnSp>
      <p:cxnSp>
        <p:nvCxnSpPr>
          <p:cNvPr id="14" name="Gerader Verbinder 13">
            <a:extLst>
              <a:ext uri="{FF2B5EF4-FFF2-40B4-BE49-F238E27FC236}">
                <a16:creationId xmlns:a16="http://schemas.microsoft.com/office/drawing/2014/main" id="{DAE89296-4ECA-4CC4-A71F-2B557B2BD2DF}"/>
              </a:ext>
            </a:extLst>
          </p:cNvPr>
          <p:cNvCxnSpPr>
            <a:cxnSpLocks/>
            <a:stCxn id="4" idx="5"/>
            <a:endCxn id="7" idx="1"/>
          </p:cNvCxnSpPr>
          <p:nvPr/>
        </p:nvCxnSpPr>
        <p:spPr>
          <a:xfrm>
            <a:off x="7483741" y="4092777"/>
            <a:ext cx="960823" cy="784276"/>
          </a:xfrm>
          <a:prstGeom prst="line">
            <a:avLst/>
          </a:prstGeom>
        </p:spPr>
        <p:style>
          <a:lnRef idx="1">
            <a:schemeClr val="dk1"/>
          </a:lnRef>
          <a:fillRef idx="0">
            <a:schemeClr val="dk1"/>
          </a:fillRef>
          <a:effectRef idx="0">
            <a:schemeClr val="dk1"/>
          </a:effectRef>
          <a:fontRef idx="minor">
            <a:schemeClr val="tx1"/>
          </a:fontRef>
        </p:style>
      </p:cxnSp>
      <p:cxnSp>
        <p:nvCxnSpPr>
          <p:cNvPr id="17" name="Gerader Verbinder 16">
            <a:extLst>
              <a:ext uri="{FF2B5EF4-FFF2-40B4-BE49-F238E27FC236}">
                <a16:creationId xmlns:a16="http://schemas.microsoft.com/office/drawing/2014/main" id="{C09D5210-19AA-4292-9F8C-B088FDB1A7A2}"/>
              </a:ext>
            </a:extLst>
          </p:cNvPr>
          <p:cNvCxnSpPr>
            <a:cxnSpLocks/>
            <a:stCxn id="4" idx="7"/>
            <a:endCxn id="6" idx="3"/>
          </p:cNvCxnSpPr>
          <p:nvPr/>
        </p:nvCxnSpPr>
        <p:spPr>
          <a:xfrm flipV="1">
            <a:off x="7483741" y="2413266"/>
            <a:ext cx="960823" cy="491919"/>
          </a:xfrm>
          <a:prstGeom prst="line">
            <a:avLst/>
          </a:prstGeom>
        </p:spPr>
        <p:style>
          <a:lnRef idx="1">
            <a:schemeClr val="dk1"/>
          </a:lnRef>
          <a:fillRef idx="0">
            <a:schemeClr val="dk1"/>
          </a:fillRef>
          <a:effectRef idx="0">
            <a:schemeClr val="dk1"/>
          </a:effectRef>
          <a:fontRef idx="minor">
            <a:schemeClr val="tx1"/>
          </a:fontRef>
        </p:style>
      </p:cxnSp>
      <p:sp>
        <p:nvSpPr>
          <p:cNvPr id="24" name="Textfeld 23">
            <a:extLst>
              <a:ext uri="{FF2B5EF4-FFF2-40B4-BE49-F238E27FC236}">
                <a16:creationId xmlns:a16="http://schemas.microsoft.com/office/drawing/2014/main" id="{4397F9C8-E2DD-4D73-A3CB-DFA37962D7B5}"/>
              </a:ext>
            </a:extLst>
          </p:cNvPr>
          <p:cNvSpPr txBox="1"/>
          <p:nvPr/>
        </p:nvSpPr>
        <p:spPr>
          <a:xfrm>
            <a:off x="2688167" y="2720771"/>
            <a:ext cx="1595535" cy="307777"/>
          </a:xfrm>
          <a:prstGeom prst="rect">
            <a:avLst/>
          </a:prstGeom>
          <a:noFill/>
        </p:spPr>
        <p:txBody>
          <a:bodyPr wrap="square" rtlCol="0">
            <a:spAutoFit/>
          </a:bodyPr>
          <a:lstStyle/>
          <a:p>
            <a:r>
              <a:rPr lang="de-DE" sz="1400" dirty="0"/>
              <a:t>Datenmanagement</a:t>
            </a:r>
          </a:p>
        </p:txBody>
      </p:sp>
      <p:sp>
        <p:nvSpPr>
          <p:cNvPr id="26" name="Textfeld 25">
            <a:extLst>
              <a:ext uri="{FF2B5EF4-FFF2-40B4-BE49-F238E27FC236}">
                <a16:creationId xmlns:a16="http://schemas.microsoft.com/office/drawing/2014/main" id="{008A91AB-76E1-492F-9A2F-EBF9114916AD}"/>
              </a:ext>
            </a:extLst>
          </p:cNvPr>
          <p:cNvSpPr txBox="1"/>
          <p:nvPr/>
        </p:nvSpPr>
        <p:spPr>
          <a:xfrm>
            <a:off x="1821979" y="528735"/>
            <a:ext cx="1690035" cy="307777"/>
          </a:xfrm>
          <a:prstGeom prst="rect">
            <a:avLst/>
          </a:prstGeom>
          <a:noFill/>
        </p:spPr>
        <p:txBody>
          <a:bodyPr wrap="square" rtlCol="0">
            <a:spAutoFit/>
          </a:bodyPr>
          <a:lstStyle/>
          <a:p>
            <a:r>
              <a:rPr lang="de-DE" sz="1400" dirty="0"/>
              <a:t>Prozessmanagement</a:t>
            </a:r>
          </a:p>
        </p:txBody>
      </p:sp>
      <p:sp>
        <p:nvSpPr>
          <p:cNvPr id="27" name="Textfeld 26">
            <a:extLst>
              <a:ext uri="{FF2B5EF4-FFF2-40B4-BE49-F238E27FC236}">
                <a16:creationId xmlns:a16="http://schemas.microsoft.com/office/drawing/2014/main" id="{F29D417B-8AAD-4A0C-BBCD-46714B4642A6}"/>
              </a:ext>
            </a:extLst>
          </p:cNvPr>
          <p:cNvSpPr txBox="1"/>
          <p:nvPr/>
        </p:nvSpPr>
        <p:spPr>
          <a:xfrm>
            <a:off x="4334991" y="1894487"/>
            <a:ext cx="1380512" cy="523220"/>
          </a:xfrm>
          <a:prstGeom prst="rect">
            <a:avLst/>
          </a:prstGeom>
          <a:noFill/>
        </p:spPr>
        <p:txBody>
          <a:bodyPr wrap="square" rtlCol="0">
            <a:spAutoFit/>
          </a:bodyPr>
          <a:lstStyle/>
          <a:p>
            <a:r>
              <a:rPr lang="de-DE" sz="1400" dirty="0"/>
              <a:t>Informations-</a:t>
            </a:r>
          </a:p>
          <a:p>
            <a:r>
              <a:rPr lang="de-DE" sz="1400" dirty="0" err="1"/>
              <a:t>management</a:t>
            </a:r>
            <a:endParaRPr lang="de-DE" sz="1400" dirty="0"/>
          </a:p>
        </p:txBody>
      </p:sp>
      <p:sp>
        <p:nvSpPr>
          <p:cNvPr id="28" name="Textfeld 27">
            <a:extLst>
              <a:ext uri="{FF2B5EF4-FFF2-40B4-BE49-F238E27FC236}">
                <a16:creationId xmlns:a16="http://schemas.microsoft.com/office/drawing/2014/main" id="{BE8FFC38-34CC-44AA-9194-69D149282ED1}"/>
              </a:ext>
            </a:extLst>
          </p:cNvPr>
          <p:cNvSpPr txBox="1"/>
          <p:nvPr/>
        </p:nvSpPr>
        <p:spPr>
          <a:xfrm>
            <a:off x="3512014" y="814819"/>
            <a:ext cx="2152623" cy="307777"/>
          </a:xfrm>
          <a:prstGeom prst="rect">
            <a:avLst/>
          </a:prstGeom>
          <a:noFill/>
        </p:spPr>
        <p:txBody>
          <a:bodyPr wrap="square" rtlCol="0">
            <a:spAutoFit/>
          </a:bodyPr>
          <a:lstStyle/>
          <a:p>
            <a:r>
              <a:rPr lang="de-DE" sz="1400" dirty="0"/>
              <a:t>Wissensmanagement</a:t>
            </a:r>
          </a:p>
        </p:txBody>
      </p:sp>
      <p:sp>
        <p:nvSpPr>
          <p:cNvPr id="29" name="Textfeld 28">
            <a:extLst>
              <a:ext uri="{FF2B5EF4-FFF2-40B4-BE49-F238E27FC236}">
                <a16:creationId xmlns:a16="http://schemas.microsoft.com/office/drawing/2014/main" id="{AC473D6A-353F-4377-B8D3-3F312E0A2CC7}"/>
              </a:ext>
            </a:extLst>
          </p:cNvPr>
          <p:cNvSpPr txBox="1"/>
          <p:nvPr/>
        </p:nvSpPr>
        <p:spPr>
          <a:xfrm>
            <a:off x="4318334" y="1321227"/>
            <a:ext cx="2152623" cy="307777"/>
          </a:xfrm>
          <a:prstGeom prst="rect">
            <a:avLst/>
          </a:prstGeom>
          <a:noFill/>
        </p:spPr>
        <p:txBody>
          <a:bodyPr wrap="square" rtlCol="0">
            <a:spAutoFit/>
          </a:bodyPr>
          <a:lstStyle/>
          <a:p>
            <a:r>
              <a:rPr lang="de-DE" sz="1400" dirty="0"/>
              <a:t>Digitale Transformation</a:t>
            </a:r>
          </a:p>
        </p:txBody>
      </p:sp>
      <p:sp>
        <p:nvSpPr>
          <p:cNvPr id="30" name="Textfeld 29">
            <a:extLst>
              <a:ext uri="{FF2B5EF4-FFF2-40B4-BE49-F238E27FC236}">
                <a16:creationId xmlns:a16="http://schemas.microsoft.com/office/drawing/2014/main" id="{42FF25B9-1D81-426B-B8EC-6DDB2AE876EC}"/>
              </a:ext>
            </a:extLst>
          </p:cNvPr>
          <p:cNvSpPr txBox="1"/>
          <p:nvPr/>
        </p:nvSpPr>
        <p:spPr>
          <a:xfrm>
            <a:off x="1104573" y="2699667"/>
            <a:ext cx="1416979" cy="738664"/>
          </a:xfrm>
          <a:prstGeom prst="rect">
            <a:avLst/>
          </a:prstGeom>
          <a:noFill/>
        </p:spPr>
        <p:txBody>
          <a:bodyPr wrap="square" rtlCol="0">
            <a:spAutoFit/>
          </a:bodyPr>
          <a:lstStyle/>
          <a:p>
            <a:r>
              <a:rPr lang="de-DE" sz="1400" dirty="0"/>
              <a:t>Modellbasierte</a:t>
            </a:r>
          </a:p>
          <a:p>
            <a:r>
              <a:rPr lang="de-DE" sz="1400" dirty="0"/>
              <a:t>Entscheidungs-unterstützung</a:t>
            </a:r>
          </a:p>
        </p:txBody>
      </p:sp>
      <p:sp>
        <p:nvSpPr>
          <p:cNvPr id="31" name="Textfeld 30">
            <a:extLst>
              <a:ext uri="{FF2B5EF4-FFF2-40B4-BE49-F238E27FC236}">
                <a16:creationId xmlns:a16="http://schemas.microsoft.com/office/drawing/2014/main" id="{A0E90EF0-1BE3-4814-9B47-DAE05471C275}"/>
              </a:ext>
            </a:extLst>
          </p:cNvPr>
          <p:cNvSpPr txBox="1"/>
          <p:nvPr/>
        </p:nvSpPr>
        <p:spPr>
          <a:xfrm>
            <a:off x="-52010" y="1867771"/>
            <a:ext cx="1267046" cy="523220"/>
          </a:xfrm>
          <a:prstGeom prst="rect">
            <a:avLst/>
          </a:prstGeom>
          <a:noFill/>
        </p:spPr>
        <p:txBody>
          <a:bodyPr wrap="square" rtlCol="0">
            <a:spAutoFit/>
          </a:bodyPr>
          <a:lstStyle/>
          <a:p>
            <a:r>
              <a:rPr lang="de-DE" sz="1400" dirty="0"/>
              <a:t>Betriebliche </a:t>
            </a:r>
          </a:p>
          <a:p>
            <a:r>
              <a:rPr lang="de-DE" sz="1400" dirty="0"/>
              <a:t>Kernsysteme</a:t>
            </a:r>
          </a:p>
        </p:txBody>
      </p:sp>
      <p:sp>
        <p:nvSpPr>
          <p:cNvPr id="32" name="Textfeld 31">
            <a:extLst>
              <a:ext uri="{FF2B5EF4-FFF2-40B4-BE49-F238E27FC236}">
                <a16:creationId xmlns:a16="http://schemas.microsoft.com/office/drawing/2014/main" id="{154CBE8D-F3C0-4380-8D5B-A21E407A9AEA}"/>
              </a:ext>
            </a:extLst>
          </p:cNvPr>
          <p:cNvSpPr txBox="1"/>
          <p:nvPr/>
        </p:nvSpPr>
        <p:spPr>
          <a:xfrm>
            <a:off x="128044" y="621568"/>
            <a:ext cx="1697552" cy="954107"/>
          </a:xfrm>
          <a:prstGeom prst="rect">
            <a:avLst/>
          </a:prstGeom>
          <a:noFill/>
        </p:spPr>
        <p:txBody>
          <a:bodyPr wrap="square" rtlCol="0">
            <a:spAutoFit/>
          </a:bodyPr>
          <a:lstStyle/>
          <a:p>
            <a:r>
              <a:rPr lang="de-DE" sz="1400" dirty="0"/>
              <a:t>Entwicklung und Betrieb von Informations-systemen</a:t>
            </a:r>
          </a:p>
        </p:txBody>
      </p:sp>
      <p:sp>
        <p:nvSpPr>
          <p:cNvPr id="37" name="Textfeld 36">
            <a:extLst>
              <a:ext uri="{FF2B5EF4-FFF2-40B4-BE49-F238E27FC236}">
                <a16:creationId xmlns:a16="http://schemas.microsoft.com/office/drawing/2014/main" id="{A75BB8B4-5420-4E72-B8D1-482D801367BD}"/>
              </a:ext>
            </a:extLst>
          </p:cNvPr>
          <p:cNvSpPr txBox="1"/>
          <p:nvPr/>
        </p:nvSpPr>
        <p:spPr>
          <a:xfrm>
            <a:off x="8001095" y="671936"/>
            <a:ext cx="1109388" cy="307777"/>
          </a:xfrm>
          <a:prstGeom prst="rect">
            <a:avLst/>
          </a:prstGeom>
          <a:noFill/>
        </p:spPr>
        <p:txBody>
          <a:bodyPr wrap="square" rtlCol="0">
            <a:spAutoFit/>
          </a:bodyPr>
          <a:lstStyle/>
          <a:p>
            <a:r>
              <a:rPr lang="de-DE" sz="1400" dirty="0"/>
              <a:t>Beschaffung</a:t>
            </a:r>
          </a:p>
        </p:txBody>
      </p:sp>
      <p:sp>
        <p:nvSpPr>
          <p:cNvPr id="39" name="Textfeld 38">
            <a:extLst>
              <a:ext uri="{FF2B5EF4-FFF2-40B4-BE49-F238E27FC236}">
                <a16:creationId xmlns:a16="http://schemas.microsoft.com/office/drawing/2014/main" id="{F0AD269F-4DF9-473A-BA8A-B632BE9519AC}"/>
              </a:ext>
            </a:extLst>
          </p:cNvPr>
          <p:cNvSpPr txBox="1"/>
          <p:nvPr/>
        </p:nvSpPr>
        <p:spPr>
          <a:xfrm>
            <a:off x="9537009" y="575959"/>
            <a:ext cx="1109388" cy="307777"/>
          </a:xfrm>
          <a:prstGeom prst="rect">
            <a:avLst/>
          </a:prstGeom>
          <a:noFill/>
        </p:spPr>
        <p:txBody>
          <a:bodyPr wrap="square" rtlCol="0">
            <a:spAutoFit/>
          </a:bodyPr>
          <a:lstStyle/>
          <a:p>
            <a:r>
              <a:rPr lang="de-DE" sz="1400" dirty="0"/>
              <a:t>Investition</a:t>
            </a:r>
          </a:p>
        </p:txBody>
      </p:sp>
      <p:sp>
        <p:nvSpPr>
          <p:cNvPr id="40" name="Textfeld 39">
            <a:extLst>
              <a:ext uri="{FF2B5EF4-FFF2-40B4-BE49-F238E27FC236}">
                <a16:creationId xmlns:a16="http://schemas.microsoft.com/office/drawing/2014/main" id="{2EFDB175-7EC5-402C-ADCA-4F98B7E49EB8}"/>
              </a:ext>
            </a:extLst>
          </p:cNvPr>
          <p:cNvSpPr txBox="1"/>
          <p:nvPr/>
        </p:nvSpPr>
        <p:spPr>
          <a:xfrm>
            <a:off x="7061026" y="1117183"/>
            <a:ext cx="1302036" cy="307777"/>
          </a:xfrm>
          <a:prstGeom prst="rect">
            <a:avLst/>
          </a:prstGeom>
          <a:noFill/>
        </p:spPr>
        <p:txBody>
          <a:bodyPr wrap="square" rtlCol="0">
            <a:spAutoFit/>
          </a:bodyPr>
          <a:lstStyle/>
          <a:p>
            <a:r>
              <a:rPr lang="de-DE" sz="1400" dirty="0"/>
              <a:t>Finanzierung</a:t>
            </a:r>
          </a:p>
        </p:txBody>
      </p:sp>
      <p:sp>
        <p:nvSpPr>
          <p:cNvPr id="41" name="Textfeld 40">
            <a:extLst>
              <a:ext uri="{FF2B5EF4-FFF2-40B4-BE49-F238E27FC236}">
                <a16:creationId xmlns:a16="http://schemas.microsoft.com/office/drawing/2014/main" id="{F4AE49C7-7D00-4C84-89E9-F68C18716FB3}"/>
              </a:ext>
            </a:extLst>
          </p:cNvPr>
          <p:cNvSpPr txBox="1"/>
          <p:nvPr/>
        </p:nvSpPr>
        <p:spPr>
          <a:xfrm>
            <a:off x="11156122" y="2205659"/>
            <a:ext cx="1035879" cy="307777"/>
          </a:xfrm>
          <a:prstGeom prst="rect">
            <a:avLst/>
          </a:prstGeom>
          <a:noFill/>
        </p:spPr>
        <p:txBody>
          <a:bodyPr wrap="square" rtlCol="0">
            <a:spAutoFit/>
          </a:bodyPr>
          <a:lstStyle/>
          <a:p>
            <a:r>
              <a:rPr lang="de-DE" sz="1400" dirty="0"/>
              <a:t>Marketing</a:t>
            </a:r>
          </a:p>
        </p:txBody>
      </p:sp>
      <p:sp>
        <p:nvSpPr>
          <p:cNvPr id="42" name="Textfeld 41">
            <a:extLst>
              <a:ext uri="{FF2B5EF4-FFF2-40B4-BE49-F238E27FC236}">
                <a16:creationId xmlns:a16="http://schemas.microsoft.com/office/drawing/2014/main" id="{A47976AA-A0DD-4A83-8C56-C18720F09814}"/>
              </a:ext>
            </a:extLst>
          </p:cNvPr>
          <p:cNvSpPr txBox="1"/>
          <p:nvPr/>
        </p:nvSpPr>
        <p:spPr>
          <a:xfrm>
            <a:off x="11383345" y="1559995"/>
            <a:ext cx="1035879" cy="307777"/>
          </a:xfrm>
          <a:prstGeom prst="rect">
            <a:avLst/>
          </a:prstGeom>
          <a:noFill/>
        </p:spPr>
        <p:txBody>
          <a:bodyPr wrap="square" rtlCol="0">
            <a:spAutoFit/>
          </a:bodyPr>
          <a:lstStyle/>
          <a:p>
            <a:r>
              <a:rPr lang="de-DE" sz="1400" dirty="0"/>
              <a:t>Personal</a:t>
            </a:r>
          </a:p>
        </p:txBody>
      </p:sp>
      <p:sp>
        <p:nvSpPr>
          <p:cNvPr id="43" name="Textfeld 42">
            <a:extLst>
              <a:ext uri="{FF2B5EF4-FFF2-40B4-BE49-F238E27FC236}">
                <a16:creationId xmlns:a16="http://schemas.microsoft.com/office/drawing/2014/main" id="{E0D02051-73AC-4330-9FBF-8F1D2BE3E017}"/>
              </a:ext>
            </a:extLst>
          </p:cNvPr>
          <p:cNvSpPr txBox="1"/>
          <p:nvPr/>
        </p:nvSpPr>
        <p:spPr>
          <a:xfrm>
            <a:off x="10753263" y="858783"/>
            <a:ext cx="1505008" cy="307777"/>
          </a:xfrm>
          <a:prstGeom prst="rect">
            <a:avLst/>
          </a:prstGeom>
          <a:noFill/>
        </p:spPr>
        <p:txBody>
          <a:bodyPr wrap="square" rtlCol="0">
            <a:spAutoFit/>
          </a:bodyPr>
          <a:lstStyle/>
          <a:p>
            <a:r>
              <a:rPr lang="de-DE" sz="1400" dirty="0"/>
              <a:t>Rechnungswesen</a:t>
            </a:r>
          </a:p>
        </p:txBody>
      </p:sp>
      <p:sp>
        <p:nvSpPr>
          <p:cNvPr id="44" name="Textfeld 43">
            <a:extLst>
              <a:ext uri="{FF2B5EF4-FFF2-40B4-BE49-F238E27FC236}">
                <a16:creationId xmlns:a16="http://schemas.microsoft.com/office/drawing/2014/main" id="{922E0712-4135-4B4D-B78A-945DBE0CC06E}"/>
              </a:ext>
            </a:extLst>
          </p:cNvPr>
          <p:cNvSpPr txBox="1"/>
          <p:nvPr/>
        </p:nvSpPr>
        <p:spPr>
          <a:xfrm>
            <a:off x="9886789" y="2729578"/>
            <a:ext cx="1757627" cy="523220"/>
          </a:xfrm>
          <a:prstGeom prst="rect">
            <a:avLst/>
          </a:prstGeom>
          <a:noFill/>
        </p:spPr>
        <p:txBody>
          <a:bodyPr wrap="square" rtlCol="0">
            <a:spAutoFit/>
          </a:bodyPr>
          <a:lstStyle/>
          <a:p>
            <a:r>
              <a:rPr lang="de-DE" sz="1400" dirty="0"/>
              <a:t>Güter-, Finanz- und Arbeitsmärkte</a:t>
            </a:r>
          </a:p>
        </p:txBody>
      </p:sp>
      <p:sp>
        <p:nvSpPr>
          <p:cNvPr id="45" name="Textfeld 44">
            <a:extLst>
              <a:ext uri="{FF2B5EF4-FFF2-40B4-BE49-F238E27FC236}">
                <a16:creationId xmlns:a16="http://schemas.microsoft.com/office/drawing/2014/main" id="{C2B0D723-7489-4D53-9877-E9AFE8799A4F}"/>
              </a:ext>
            </a:extLst>
          </p:cNvPr>
          <p:cNvSpPr txBox="1"/>
          <p:nvPr/>
        </p:nvSpPr>
        <p:spPr>
          <a:xfrm>
            <a:off x="8101130" y="2659225"/>
            <a:ext cx="1495524" cy="523220"/>
          </a:xfrm>
          <a:prstGeom prst="rect">
            <a:avLst/>
          </a:prstGeom>
          <a:noFill/>
        </p:spPr>
        <p:txBody>
          <a:bodyPr wrap="square" rtlCol="0">
            <a:spAutoFit/>
          </a:bodyPr>
          <a:lstStyle/>
          <a:p>
            <a:r>
              <a:rPr lang="de-DE" sz="1400" dirty="0"/>
              <a:t>Dienstleistungs-</a:t>
            </a:r>
          </a:p>
          <a:p>
            <a:r>
              <a:rPr lang="de-DE" sz="1400" dirty="0" err="1"/>
              <a:t>management</a:t>
            </a:r>
            <a:endParaRPr lang="de-DE" sz="1400" dirty="0"/>
          </a:p>
        </p:txBody>
      </p:sp>
      <p:sp>
        <p:nvSpPr>
          <p:cNvPr id="46" name="Textfeld 45">
            <a:extLst>
              <a:ext uri="{FF2B5EF4-FFF2-40B4-BE49-F238E27FC236}">
                <a16:creationId xmlns:a16="http://schemas.microsoft.com/office/drawing/2014/main" id="{00A313C7-BF0E-4524-9491-F9B8EC6038F7}"/>
              </a:ext>
            </a:extLst>
          </p:cNvPr>
          <p:cNvSpPr txBox="1"/>
          <p:nvPr/>
        </p:nvSpPr>
        <p:spPr>
          <a:xfrm>
            <a:off x="6856889" y="1874948"/>
            <a:ext cx="1495524" cy="523220"/>
          </a:xfrm>
          <a:prstGeom prst="rect">
            <a:avLst/>
          </a:prstGeom>
          <a:noFill/>
        </p:spPr>
        <p:txBody>
          <a:bodyPr wrap="square" rtlCol="0">
            <a:spAutoFit/>
          </a:bodyPr>
          <a:lstStyle/>
          <a:p>
            <a:r>
              <a:rPr lang="de-DE" sz="1400" dirty="0"/>
              <a:t>Innovations-</a:t>
            </a:r>
          </a:p>
          <a:p>
            <a:r>
              <a:rPr lang="de-DE" sz="1400" dirty="0" err="1"/>
              <a:t>management</a:t>
            </a:r>
            <a:endParaRPr lang="de-DE" sz="1400" dirty="0"/>
          </a:p>
        </p:txBody>
      </p:sp>
      <p:sp>
        <p:nvSpPr>
          <p:cNvPr id="48" name="Textfeld 47">
            <a:extLst>
              <a:ext uri="{FF2B5EF4-FFF2-40B4-BE49-F238E27FC236}">
                <a16:creationId xmlns:a16="http://schemas.microsoft.com/office/drawing/2014/main" id="{7A1A767B-A59F-49C1-B71D-41D734772E39}"/>
              </a:ext>
            </a:extLst>
          </p:cNvPr>
          <p:cNvSpPr txBox="1"/>
          <p:nvPr/>
        </p:nvSpPr>
        <p:spPr>
          <a:xfrm>
            <a:off x="4318333" y="4793902"/>
            <a:ext cx="1416979" cy="523220"/>
          </a:xfrm>
          <a:prstGeom prst="rect">
            <a:avLst/>
          </a:prstGeom>
          <a:noFill/>
        </p:spPr>
        <p:txBody>
          <a:bodyPr wrap="square" rtlCol="0">
            <a:spAutoFit/>
          </a:bodyPr>
          <a:lstStyle/>
          <a:p>
            <a:r>
              <a:rPr lang="de-DE" sz="1400" dirty="0"/>
              <a:t>Komplexität und Berechenbarkeit</a:t>
            </a:r>
          </a:p>
        </p:txBody>
      </p:sp>
      <p:sp>
        <p:nvSpPr>
          <p:cNvPr id="49" name="Textfeld 48">
            <a:extLst>
              <a:ext uri="{FF2B5EF4-FFF2-40B4-BE49-F238E27FC236}">
                <a16:creationId xmlns:a16="http://schemas.microsoft.com/office/drawing/2014/main" id="{C062C5D6-6234-41D6-8430-300FEBACC57C}"/>
              </a:ext>
            </a:extLst>
          </p:cNvPr>
          <p:cNvSpPr txBox="1"/>
          <p:nvPr/>
        </p:nvSpPr>
        <p:spPr>
          <a:xfrm>
            <a:off x="137562" y="5738775"/>
            <a:ext cx="1615873" cy="523220"/>
          </a:xfrm>
          <a:prstGeom prst="rect">
            <a:avLst/>
          </a:prstGeom>
          <a:noFill/>
        </p:spPr>
        <p:txBody>
          <a:bodyPr wrap="square" rtlCol="0">
            <a:spAutoFit/>
          </a:bodyPr>
          <a:lstStyle/>
          <a:p>
            <a:r>
              <a:rPr lang="de-DE" sz="1400" dirty="0"/>
              <a:t>Software Engineering</a:t>
            </a:r>
          </a:p>
        </p:txBody>
      </p:sp>
      <p:sp>
        <p:nvSpPr>
          <p:cNvPr id="50" name="Textfeld 49">
            <a:extLst>
              <a:ext uri="{FF2B5EF4-FFF2-40B4-BE49-F238E27FC236}">
                <a16:creationId xmlns:a16="http://schemas.microsoft.com/office/drawing/2014/main" id="{00F49ADA-1549-4EBD-BF0B-25B711359D68}"/>
              </a:ext>
            </a:extLst>
          </p:cNvPr>
          <p:cNvSpPr txBox="1"/>
          <p:nvPr/>
        </p:nvSpPr>
        <p:spPr>
          <a:xfrm>
            <a:off x="53698" y="4562690"/>
            <a:ext cx="1558017" cy="523220"/>
          </a:xfrm>
          <a:prstGeom prst="rect">
            <a:avLst/>
          </a:prstGeom>
          <a:noFill/>
        </p:spPr>
        <p:txBody>
          <a:bodyPr wrap="square" rtlCol="0">
            <a:spAutoFit/>
          </a:bodyPr>
          <a:lstStyle/>
          <a:p>
            <a:r>
              <a:rPr lang="de-DE" sz="1400" dirty="0"/>
              <a:t>Objektorientierte Modellierung</a:t>
            </a:r>
          </a:p>
        </p:txBody>
      </p:sp>
      <p:sp>
        <p:nvSpPr>
          <p:cNvPr id="51" name="Textfeld 50">
            <a:extLst>
              <a:ext uri="{FF2B5EF4-FFF2-40B4-BE49-F238E27FC236}">
                <a16:creationId xmlns:a16="http://schemas.microsoft.com/office/drawing/2014/main" id="{95A905B8-02C6-4750-A1DA-62A7DB8C2FAC}"/>
              </a:ext>
            </a:extLst>
          </p:cNvPr>
          <p:cNvSpPr txBox="1"/>
          <p:nvPr/>
        </p:nvSpPr>
        <p:spPr>
          <a:xfrm>
            <a:off x="1248814" y="6347065"/>
            <a:ext cx="1558017" cy="307777"/>
          </a:xfrm>
          <a:prstGeom prst="rect">
            <a:avLst/>
          </a:prstGeom>
          <a:noFill/>
        </p:spPr>
        <p:txBody>
          <a:bodyPr wrap="square" rtlCol="0">
            <a:spAutoFit/>
          </a:bodyPr>
          <a:lstStyle/>
          <a:p>
            <a:r>
              <a:rPr lang="de-DE" sz="1400" dirty="0"/>
              <a:t>Programmierung</a:t>
            </a:r>
          </a:p>
        </p:txBody>
      </p:sp>
      <p:sp>
        <p:nvSpPr>
          <p:cNvPr id="52" name="Textfeld 51">
            <a:extLst>
              <a:ext uri="{FF2B5EF4-FFF2-40B4-BE49-F238E27FC236}">
                <a16:creationId xmlns:a16="http://schemas.microsoft.com/office/drawing/2014/main" id="{5C14695D-F636-4547-B81A-5CC0E1FA498D}"/>
              </a:ext>
            </a:extLst>
          </p:cNvPr>
          <p:cNvSpPr txBox="1"/>
          <p:nvPr/>
        </p:nvSpPr>
        <p:spPr>
          <a:xfrm>
            <a:off x="3196089" y="6347065"/>
            <a:ext cx="1138908" cy="307777"/>
          </a:xfrm>
          <a:prstGeom prst="rect">
            <a:avLst/>
          </a:prstGeom>
          <a:noFill/>
        </p:spPr>
        <p:txBody>
          <a:bodyPr wrap="square" rtlCol="0">
            <a:spAutoFit/>
          </a:bodyPr>
          <a:lstStyle/>
          <a:p>
            <a:r>
              <a:rPr lang="de-DE" sz="1400" dirty="0"/>
              <a:t>Algorithmen</a:t>
            </a:r>
          </a:p>
        </p:txBody>
      </p:sp>
      <p:sp>
        <p:nvSpPr>
          <p:cNvPr id="53" name="Textfeld 52">
            <a:extLst>
              <a:ext uri="{FF2B5EF4-FFF2-40B4-BE49-F238E27FC236}">
                <a16:creationId xmlns:a16="http://schemas.microsoft.com/office/drawing/2014/main" id="{4110F770-3FB4-4AE0-AF8C-9C56CBEF8FCA}"/>
              </a:ext>
            </a:extLst>
          </p:cNvPr>
          <p:cNvSpPr txBox="1"/>
          <p:nvPr/>
        </p:nvSpPr>
        <p:spPr>
          <a:xfrm>
            <a:off x="4334997" y="5692608"/>
            <a:ext cx="1416979" cy="307777"/>
          </a:xfrm>
          <a:prstGeom prst="rect">
            <a:avLst/>
          </a:prstGeom>
          <a:noFill/>
        </p:spPr>
        <p:txBody>
          <a:bodyPr wrap="square" rtlCol="0">
            <a:spAutoFit/>
          </a:bodyPr>
          <a:lstStyle/>
          <a:p>
            <a:r>
              <a:rPr lang="de-DE" sz="1400" dirty="0"/>
              <a:t>Datenstrukturen</a:t>
            </a:r>
          </a:p>
        </p:txBody>
      </p:sp>
      <p:sp>
        <p:nvSpPr>
          <p:cNvPr id="54" name="Textfeld 53">
            <a:extLst>
              <a:ext uri="{FF2B5EF4-FFF2-40B4-BE49-F238E27FC236}">
                <a16:creationId xmlns:a16="http://schemas.microsoft.com/office/drawing/2014/main" id="{2343B753-DA4F-434B-9DBD-82293E770389}"/>
              </a:ext>
            </a:extLst>
          </p:cNvPr>
          <p:cNvSpPr txBox="1"/>
          <p:nvPr/>
        </p:nvSpPr>
        <p:spPr>
          <a:xfrm>
            <a:off x="1864169" y="4037519"/>
            <a:ext cx="1885323" cy="523220"/>
          </a:xfrm>
          <a:prstGeom prst="rect">
            <a:avLst/>
          </a:prstGeom>
          <a:noFill/>
        </p:spPr>
        <p:txBody>
          <a:bodyPr wrap="square" rtlCol="0">
            <a:spAutoFit/>
          </a:bodyPr>
          <a:lstStyle/>
          <a:p>
            <a:r>
              <a:rPr lang="de-DE" sz="1400" dirty="0"/>
              <a:t>Architektur von Anwendungssystemen</a:t>
            </a:r>
          </a:p>
        </p:txBody>
      </p:sp>
      <p:sp>
        <p:nvSpPr>
          <p:cNvPr id="56" name="Textfeld 55">
            <a:extLst>
              <a:ext uri="{FF2B5EF4-FFF2-40B4-BE49-F238E27FC236}">
                <a16:creationId xmlns:a16="http://schemas.microsoft.com/office/drawing/2014/main" id="{0A3626D6-F466-4D64-B3FD-E5C0B1CD1330}"/>
              </a:ext>
            </a:extLst>
          </p:cNvPr>
          <p:cNvSpPr txBox="1"/>
          <p:nvPr/>
        </p:nvSpPr>
        <p:spPr>
          <a:xfrm>
            <a:off x="7136628" y="5439939"/>
            <a:ext cx="799589" cy="307777"/>
          </a:xfrm>
          <a:prstGeom prst="rect">
            <a:avLst/>
          </a:prstGeom>
          <a:noFill/>
        </p:spPr>
        <p:txBody>
          <a:bodyPr wrap="square" rtlCol="0">
            <a:spAutoFit/>
          </a:bodyPr>
          <a:lstStyle/>
          <a:p>
            <a:r>
              <a:rPr lang="de-DE" sz="1400" dirty="0"/>
              <a:t>Statistik</a:t>
            </a:r>
          </a:p>
        </p:txBody>
      </p:sp>
      <p:sp>
        <p:nvSpPr>
          <p:cNvPr id="58" name="Textfeld 57">
            <a:extLst>
              <a:ext uri="{FF2B5EF4-FFF2-40B4-BE49-F238E27FC236}">
                <a16:creationId xmlns:a16="http://schemas.microsoft.com/office/drawing/2014/main" id="{A9DBB270-3FE6-496A-972B-41CBFC40DC2D}"/>
              </a:ext>
            </a:extLst>
          </p:cNvPr>
          <p:cNvSpPr txBox="1"/>
          <p:nvPr/>
        </p:nvSpPr>
        <p:spPr>
          <a:xfrm>
            <a:off x="7695358" y="6061460"/>
            <a:ext cx="1276393" cy="523220"/>
          </a:xfrm>
          <a:prstGeom prst="rect">
            <a:avLst/>
          </a:prstGeom>
          <a:noFill/>
        </p:spPr>
        <p:txBody>
          <a:bodyPr wrap="square" rtlCol="0">
            <a:spAutoFit/>
          </a:bodyPr>
          <a:lstStyle/>
          <a:p>
            <a:r>
              <a:rPr lang="de-DE" sz="1400" dirty="0"/>
              <a:t>Ethik und Nachhaltigkeit</a:t>
            </a:r>
          </a:p>
        </p:txBody>
      </p:sp>
      <p:sp>
        <p:nvSpPr>
          <p:cNvPr id="59" name="Textfeld 58">
            <a:extLst>
              <a:ext uri="{FF2B5EF4-FFF2-40B4-BE49-F238E27FC236}">
                <a16:creationId xmlns:a16="http://schemas.microsoft.com/office/drawing/2014/main" id="{BAEA149C-783B-49D3-AEB8-C135555B7AC3}"/>
              </a:ext>
            </a:extLst>
          </p:cNvPr>
          <p:cNvSpPr txBox="1"/>
          <p:nvPr/>
        </p:nvSpPr>
        <p:spPr>
          <a:xfrm>
            <a:off x="7079011" y="4723163"/>
            <a:ext cx="1124516" cy="307777"/>
          </a:xfrm>
          <a:prstGeom prst="rect">
            <a:avLst/>
          </a:prstGeom>
          <a:noFill/>
        </p:spPr>
        <p:txBody>
          <a:bodyPr wrap="square" rtlCol="0">
            <a:spAutoFit/>
          </a:bodyPr>
          <a:lstStyle/>
          <a:p>
            <a:r>
              <a:rPr lang="de-DE" sz="1400" dirty="0"/>
              <a:t>Mathematik</a:t>
            </a:r>
          </a:p>
        </p:txBody>
      </p:sp>
      <p:sp>
        <p:nvSpPr>
          <p:cNvPr id="60" name="Textfeld 59">
            <a:extLst>
              <a:ext uri="{FF2B5EF4-FFF2-40B4-BE49-F238E27FC236}">
                <a16:creationId xmlns:a16="http://schemas.microsoft.com/office/drawing/2014/main" id="{4DE80A2F-16EF-497D-94A7-6DE79876D29C}"/>
              </a:ext>
            </a:extLst>
          </p:cNvPr>
          <p:cNvSpPr txBox="1"/>
          <p:nvPr/>
        </p:nvSpPr>
        <p:spPr>
          <a:xfrm>
            <a:off x="10615575" y="4490797"/>
            <a:ext cx="1449480" cy="307777"/>
          </a:xfrm>
          <a:prstGeom prst="rect">
            <a:avLst/>
          </a:prstGeom>
          <a:noFill/>
        </p:spPr>
        <p:txBody>
          <a:bodyPr wrap="square" rtlCol="0">
            <a:spAutoFit/>
          </a:bodyPr>
          <a:lstStyle/>
          <a:p>
            <a:r>
              <a:rPr lang="de-DE" sz="1400" dirty="0"/>
              <a:t>Wirtschaftsrecht</a:t>
            </a:r>
          </a:p>
        </p:txBody>
      </p:sp>
      <p:sp>
        <p:nvSpPr>
          <p:cNvPr id="61" name="Textfeld 60">
            <a:extLst>
              <a:ext uri="{FF2B5EF4-FFF2-40B4-BE49-F238E27FC236}">
                <a16:creationId xmlns:a16="http://schemas.microsoft.com/office/drawing/2014/main" id="{6AF0863E-F622-4965-8BB9-2834FDEDD9C5}"/>
              </a:ext>
            </a:extLst>
          </p:cNvPr>
          <p:cNvSpPr txBox="1"/>
          <p:nvPr/>
        </p:nvSpPr>
        <p:spPr>
          <a:xfrm>
            <a:off x="9126275" y="4260116"/>
            <a:ext cx="1242381" cy="307777"/>
          </a:xfrm>
          <a:prstGeom prst="rect">
            <a:avLst/>
          </a:prstGeom>
          <a:noFill/>
        </p:spPr>
        <p:txBody>
          <a:bodyPr wrap="square" rtlCol="0">
            <a:spAutoFit/>
          </a:bodyPr>
          <a:lstStyle/>
          <a:p>
            <a:r>
              <a:rPr lang="de-DE" sz="1400" dirty="0"/>
              <a:t>Ökonometrie</a:t>
            </a:r>
          </a:p>
        </p:txBody>
      </p:sp>
      <p:sp>
        <p:nvSpPr>
          <p:cNvPr id="62" name="Textfeld 61">
            <a:extLst>
              <a:ext uri="{FF2B5EF4-FFF2-40B4-BE49-F238E27FC236}">
                <a16:creationId xmlns:a16="http://schemas.microsoft.com/office/drawing/2014/main" id="{0EB48E0A-1B12-46A0-B22F-56B898C9FB43}"/>
              </a:ext>
            </a:extLst>
          </p:cNvPr>
          <p:cNvSpPr txBox="1"/>
          <p:nvPr/>
        </p:nvSpPr>
        <p:spPr>
          <a:xfrm>
            <a:off x="9200056" y="6361010"/>
            <a:ext cx="1553209" cy="523220"/>
          </a:xfrm>
          <a:prstGeom prst="rect">
            <a:avLst/>
          </a:prstGeom>
          <a:noFill/>
        </p:spPr>
        <p:txBody>
          <a:bodyPr wrap="square" rtlCol="0">
            <a:spAutoFit/>
          </a:bodyPr>
          <a:lstStyle/>
          <a:p>
            <a:r>
              <a:rPr lang="de-DE" sz="1400" dirty="0"/>
              <a:t>Wahrnehmungs-</a:t>
            </a:r>
          </a:p>
          <a:p>
            <a:r>
              <a:rPr lang="de-DE" sz="1400" dirty="0" err="1"/>
              <a:t>psychologie</a:t>
            </a:r>
            <a:endParaRPr lang="de-DE" sz="1400" dirty="0"/>
          </a:p>
        </p:txBody>
      </p:sp>
      <p:sp>
        <p:nvSpPr>
          <p:cNvPr id="63" name="Textfeld 62">
            <a:extLst>
              <a:ext uri="{FF2B5EF4-FFF2-40B4-BE49-F238E27FC236}">
                <a16:creationId xmlns:a16="http://schemas.microsoft.com/office/drawing/2014/main" id="{06F3EE53-EECB-4B0D-95F8-7F6943441E88}"/>
              </a:ext>
            </a:extLst>
          </p:cNvPr>
          <p:cNvSpPr txBox="1"/>
          <p:nvPr/>
        </p:nvSpPr>
        <p:spPr>
          <a:xfrm>
            <a:off x="4283702" y="6624033"/>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a:t>
            </a:r>
            <a:r>
              <a:rPr lang="de-DE" sz="1000" dirty="0">
                <a:solidFill>
                  <a:srgbClr val="7F7F7F"/>
                </a:solidFill>
              </a:rPr>
              <a:t>Wirtschaftsinformatik</a:t>
            </a:r>
            <a:r>
              <a:rPr lang="de-DE" sz="1000" dirty="0">
                <a:solidFill>
                  <a:schemeClr val="tx1">
                    <a:lumMod val="50000"/>
                    <a:lumOff val="50000"/>
                  </a:schemeClr>
                </a:solidFill>
              </a:rPr>
              <a:t> (März 2017)</a:t>
            </a:r>
          </a:p>
        </p:txBody>
      </p:sp>
      <p:sp>
        <p:nvSpPr>
          <p:cNvPr id="65" name="Textfeld 64">
            <a:extLst>
              <a:ext uri="{FF2B5EF4-FFF2-40B4-BE49-F238E27FC236}">
                <a16:creationId xmlns:a16="http://schemas.microsoft.com/office/drawing/2014/main" id="{3B34BECA-6C10-4A5D-8F42-5F6450E6B37A}"/>
              </a:ext>
            </a:extLst>
          </p:cNvPr>
          <p:cNvSpPr txBox="1"/>
          <p:nvPr/>
        </p:nvSpPr>
        <p:spPr>
          <a:xfrm>
            <a:off x="11116379" y="5855828"/>
            <a:ext cx="1169076" cy="307777"/>
          </a:xfrm>
          <a:prstGeom prst="rect">
            <a:avLst/>
          </a:prstGeom>
          <a:noFill/>
        </p:spPr>
        <p:txBody>
          <a:bodyPr wrap="square" rtlCol="0">
            <a:spAutoFit/>
          </a:bodyPr>
          <a:lstStyle/>
          <a:p>
            <a:r>
              <a:rPr lang="de-DE" sz="1400" dirty="0"/>
              <a:t>Datenschutz</a:t>
            </a:r>
          </a:p>
        </p:txBody>
      </p:sp>
    </p:spTree>
    <p:extLst>
      <p:ext uri="{BB962C8B-B14F-4D97-AF65-F5344CB8AC3E}">
        <p14:creationId xmlns:p14="http://schemas.microsoft.com/office/powerpoint/2010/main" val="2929547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4A09F3-D4A3-4EEA-9983-BBF257B51EF1}"/>
              </a:ext>
            </a:extLst>
          </p:cNvPr>
          <p:cNvSpPr>
            <a:spLocks noGrp="1"/>
          </p:cNvSpPr>
          <p:nvPr>
            <p:ph type="title"/>
          </p:nvPr>
        </p:nvSpPr>
        <p:spPr>
          <a:xfrm>
            <a:off x="548951" y="-110163"/>
            <a:ext cx="10515600" cy="1325563"/>
          </a:xfrm>
        </p:spPr>
        <p:txBody>
          <a:bodyPr>
            <a:normAutofit/>
          </a:bodyPr>
          <a:lstStyle/>
          <a:p>
            <a:r>
              <a:rPr lang="de-DE" sz="3600" dirty="0"/>
              <a:t>Aufbau und Inhalt eines Wirtschaftsinformatik Studiums</a:t>
            </a:r>
          </a:p>
        </p:txBody>
      </p:sp>
      <p:sp>
        <p:nvSpPr>
          <p:cNvPr id="9" name="Textfeld 8">
            <a:extLst>
              <a:ext uri="{FF2B5EF4-FFF2-40B4-BE49-F238E27FC236}">
                <a16:creationId xmlns:a16="http://schemas.microsoft.com/office/drawing/2014/main" id="{3C4839FC-8EB2-46E1-9C8C-3B13C8741195}"/>
              </a:ext>
            </a:extLst>
          </p:cNvPr>
          <p:cNvSpPr txBox="1"/>
          <p:nvPr/>
        </p:nvSpPr>
        <p:spPr>
          <a:xfrm>
            <a:off x="8929395" y="6611780"/>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Wirtschaftsinformatik (März 2017)</a:t>
            </a:r>
          </a:p>
        </p:txBody>
      </p:sp>
      <p:sp>
        <p:nvSpPr>
          <p:cNvPr id="2" name="Rechteck: abgerundete Ecken 1">
            <a:extLst>
              <a:ext uri="{FF2B5EF4-FFF2-40B4-BE49-F238E27FC236}">
                <a16:creationId xmlns:a16="http://schemas.microsoft.com/office/drawing/2014/main" id="{FF8F53AD-8719-482C-98FD-F32BC4DB577C}"/>
              </a:ext>
            </a:extLst>
          </p:cNvPr>
          <p:cNvSpPr/>
          <p:nvPr/>
        </p:nvSpPr>
        <p:spPr>
          <a:xfrm>
            <a:off x="1047523" y="1118353"/>
            <a:ext cx="9363456" cy="9235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Wirtschaftsinformatik</a:t>
            </a:r>
          </a:p>
        </p:txBody>
      </p:sp>
      <p:sp>
        <p:nvSpPr>
          <p:cNvPr id="4" name="Rechteck: abgerundete Ecken 3">
            <a:extLst>
              <a:ext uri="{FF2B5EF4-FFF2-40B4-BE49-F238E27FC236}">
                <a16:creationId xmlns:a16="http://schemas.microsoft.com/office/drawing/2014/main" id="{1D71FA54-A472-488A-92D0-630E0DC97C17}"/>
              </a:ext>
            </a:extLst>
          </p:cNvPr>
          <p:cNvSpPr/>
          <p:nvPr/>
        </p:nvSpPr>
        <p:spPr>
          <a:xfrm>
            <a:off x="1047525" y="2281955"/>
            <a:ext cx="9363455" cy="4089767"/>
          </a:xfrm>
          <a:prstGeom prst="roundRect">
            <a:avLst/>
          </a:prstGeom>
          <a:solidFill>
            <a:srgbClr val="D4D9EC"/>
          </a:solidFill>
          <a:ln>
            <a:solidFill>
              <a:srgbClr val="D4D9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Datenmanagement</a:t>
            </a:r>
            <a:r>
              <a:rPr lang="de-DE" sz="1200" dirty="0">
                <a:solidFill>
                  <a:schemeClr val="tx1"/>
                </a:solidFill>
              </a:rPr>
              <a:t>: z.B. Datenmodell und Datenbanksysteme, Relationale Datenbanken und Datenbankmanagementsysteme, Nicht-relationale Datenbanksysteme, Data Warehousing, Stamm- und Metadatenmanagement</a:t>
            </a: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Prozessmanagement: </a:t>
            </a:r>
            <a:r>
              <a:rPr lang="de-DE" sz="1200" dirty="0">
                <a:solidFill>
                  <a:schemeClr val="tx1"/>
                </a:solidFill>
              </a:rPr>
              <a:t>z.B. strategisches Prozessmanagement, Unternehmensmodellierung, Prozessanalyse und </a:t>
            </a:r>
            <a:r>
              <a:rPr lang="de-DE" sz="1200" dirty="0" err="1">
                <a:solidFill>
                  <a:schemeClr val="tx1"/>
                </a:solidFill>
              </a:rPr>
              <a:t>Process</a:t>
            </a:r>
            <a:r>
              <a:rPr lang="de-DE" sz="1200" dirty="0">
                <a:solidFill>
                  <a:schemeClr val="tx1"/>
                </a:solidFill>
              </a:rPr>
              <a:t> Mining, Prozessausführung und –Monitoring, Prozessoptimierung</a:t>
            </a: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Informationsmanagement: </a:t>
            </a:r>
            <a:r>
              <a:rPr lang="de-DE" sz="1200" dirty="0">
                <a:solidFill>
                  <a:schemeClr val="tx1"/>
                </a:solidFill>
              </a:rPr>
              <a:t>z.B. Wertbeitrag der IT, IT-</a:t>
            </a:r>
            <a:r>
              <a:rPr lang="de-DE" sz="1200" dirty="0" err="1">
                <a:solidFill>
                  <a:schemeClr val="tx1"/>
                </a:solidFill>
              </a:rPr>
              <a:t>Governance</a:t>
            </a:r>
            <a:r>
              <a:rPr lang="de-DE" sz="1200" dirty="0">
                <a:solidFill>
                  <a:schemeClr val="tx1"/>
                </a:solidFill>
              </a:rPr>
              <a:t>, IT-Strategie, Sourcing der IT, Software, IT-Landschaft, IT-Controlling, Projektmanagement, IT-Compliance)</a:t>
            </a: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Entwicklung und Betrieb von Informationssystemen: </a:t>
            </a:r>
            <a:r>
              <a:rPr lang="de-DE" sz="1200" dirty="0">
                <a:solidFill>
                  <a:schemeClr val="tx1"/>
                </a:solidFill>
              </a:rPr>
              <a:t>z.B. Problemanalyse und Anforderungsdefinition, Architekturentwurf, Programmentwicklung und Test, Automatisierung, Systemintegration, Betrieb von Informationssystemen, Integration von Informationssystemen</a:t>
            </a:r>
          </a:p>
          <a:p>
            <a:pPr marL="57149" lvl="1" indent="-57149" defTabSz="400041">
              <a:lnSpc>
                <a:spcPct val="90000"/>
              </a:lnSpc>
              <a:spcBef>
                <a:spcPct val="0"/>
              </a:spcBef>
              <a:spcAft>
                <a:spcPct val="15000"/>
              </a:spcAft>
              <a:buChar char="•"/>
            </a:pPr>
            <a:r>
              <a:rPr lang="de-DE" sz="1200" b="1" dirty="0">
                <a:solidFill>
                  <a:schemeClr val="tx1"/>
                </a:solidFill>
              </a:rPr>
              <a:t> Betriebliche Kernsysteme: </a:t>
            </a:r>
            <a:r>
              <a:rPr lang="de-DE" sz="1200" dirty="0">
                <a:solidFill>
                  <a:schemeClr val="tx1"/>
                </a:solidFill>
              </a:rPr>
              <a:t>z.B. Enterprise Resource </a:t>
            </a:r>
            <a:r>
              <a:rPr lang="de-DE" sz="1200" dirty="0" err="1">
                <a:solidFill>
                  <a:schemeClr val="tx1"/>
                </a:solidFill>
              </a:rPr>
              <a:t>Planning</a:t>
            </a:r>
            <a:r>
              <a:rPr lang="de-DE" sz="1200" dirty="0">
                <a:solidFill>
                  <a:schemeClr val="tx1"/>
                </a:solidFill>
              </a:rPr>
              <a:t>, Supply Chain Management, Customer </a:t>
            </a:r>
            <a:r>
              <a:rPr lang="de-DE" sz="1200" dirty="0" err="1">
                <a:solidFill>
                  <a:schemeClr val="tx1"/>
                </a:solidFill>
              </a:rPr>
              <a:t>Relationship</a:t>
            </a:r>
            <a:r>
              <a:rPr lang="de-DE" sz="1200" dirty="0">
                <a:solidFill>
                  <a:schemeClr val="tx1"/>
                </a:solidFill>
              </a:rPr>
              <a:t> Management, </a:t>
            </a:r>
            <a:r>
              <a:rPr lang="de-DE" sz="1200" dirty="0" err="1">
                <a:solidFill>
                  <a:schemeClr val="tx1"/>
                </a:solidFill>
              </a:rPr>
              <a:t>Product</a:t>
            </a:r>
            <a:r>
              <a:rPr lang="de-DE" sz="1200" dirty="0">
                <a:solidFill>
                  <a:schemeClr val="tx1"/>
                </a:solidFill>
              </a:rPr>
              <a:t> Lifecycle Management, E-Business- und E-Commerce-Systeme, Führungsinformationssysteme </a:t>
            </a:r>
            <a:endParaRPr lang="de-DE" sz="1200" b="1" dirty="0">
              <a:solidFill>
                <a:schemeClr val="tx1"/>
              </a:solidFill>
            </a:endParaRP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Wissensmanagement und kollaborative Technologien: </a:t>
            </a:r>
            <a:r>
              <a:rPr lang="de-DE" sz="1200" dirty="0">
                <a:solidFill>
                  <a:schemeClr val="tx1"/>
                </a:solidFill>
              </a:rPr>
              <a:t>z.B. Strategie und Prozesse, Organisation und Kultur, Digitale Arbeitsgruppen, Digitale Gemeinschaften, Management digitaler Inhalte, Wissensakquisition und Wissensverteilung, Digitale und kollaborative Innovationen</a:t>
            </a:r>
          </a:p>
          <a:p>
            <a:pPr marL="57149" lvl="1" indent="-57149" defTabSz="400041">
              <a:lnSpc>
                <a:spcPct val="90000"/>
              </a:lnSpc>
              <a:spcBef>
                <a:spcPct val="0"/>
              </a:spcBef>
              <a:spcAft>
                <a:spcPct val="15000"/>
              </a:spcAft>
              <a:buChar char="•"/>
            </a:pPr>
            <a:r>
              <a:rPr lang="de-DE" sz="1200" b="1" dirty="0">
                <a:solidFill>
                  <a:schemeClr val="tx1"/>
                </a:solidFill>
              </a:rPr>
              <a:t> Modellbasierte Entscheidungsunterstützung, Business </a:t>
            </a:r>
            <a:r>
              <a:rPr lang="de-DE" sz="1200" b="1" dirty="0" err="1">
                <a:solidFill>
                  <a:schemeClr val="tx1"/>
                </a:solidFill>
              </a:rPr>
              <a:t>Intelligence</a:t>
            </a:r>
            <a:r>
              <a:rPr lang="de-DE" sz="1200" b="1" dirty="0">
                <a:solidFill>
                  <a:schemeClr val="tx1"/>
                </a:solidFill>
              </a:rPr>
              <a:t> &amp; Analytics:</a:t>
            </a:r>
            <a:r>
              <a:rPr lang="de-DE" sz="1200" dirty="0">
                <a:solidFill>
                  <a:schemeClr val="tx1"/>
                </a:solidFill>
              </a:rPr>
              <a:t> z.B. Entscheidungsunterstützungssysteme, Datenaufbereitung, Modelle und Methoden des </a:t>
            </a:r>
            <a:r>
              <a:rPr lang="de-DE" sz="1200" dirty="0" err="1">
                <a:solidFill>
                  <a:schemeClr val="tx1"/>
                </a:solidFill>
              </a:rPr>
              <a:t>Operations</a:t>
            </a:r>
            <a:r>
              <a:rPr lang="de-DE" sz="1200" dirty="0">
                <a:solidFill>
                  <a:schemeClr val="tx1"/>
                </a:solidFill>
              </a:rPr>
              <a:t> Research, Modelle und Methoden der Künstlichen Intelligenz und des </a:t>
            </a:r>
            <a:r>
              <a:rPr lang="de-DE" sz="1200" dirty="0" err="1">
                <a:solidFill>
                  <a:schemeClr val="tx1"/>
                </a:solidFill>
              </a:rPr>
              <a:t>Softcomputings</a:t>
            </a:r>
            <a:r>
              <a:rPr lang="de-DE" sz="1200" dirty="0">
                <a:solidFill>
                  <a:schemeClr val="tx1"/>
                </a:solidFill>
              </a:rPr>
              <a:t>, Modellbildungs- und Nutzungszyklus, Ergebnisnutzung, Ergebnisdarstellung, Technische Perspektive</a:t>
            </a:r>
          </a:p>
          <a:p>
            <a:pPr marL="57149" lvl="1" indent="-57149" defTabSz="400041">
              <a:lnSpc>
                <a:spcPct val="90000"/>
              </a:lnSpc>
              <a:spcBef>
                <a:spcPct val="0"/>
              </a:spcBef>
              <a:spcAft>
                <a:spcPct val="15000"/>
              </a:spcAft>
              <a:buChar char="•"/>
            </a:pPr>
            <a:r>
              <a:rPr lang="de-DE" sz="1200" dirty="0">
                <a:solidFill>
                  <a:schemeClr val="tx1"/>
                </a:solidFill>
              </a:rPr>
              <a:t> </a:t>
            </a:r>
            <a:r>
              <a:rPr lang="de-DE" sz="1200" b="1" dirty="0">
                <a:solidFill>
                  <a:schemeClr val="tx1"/>
                </a:solidFill>
              </a:rPr>
              <a:t>Digitale Transformation: </a:t>
            </a:r>
            <a:r>
              <a:rPr lang="de-DE" sz="1200" dirty="0">
                <a:solidFill>
                  <a:schemeClr val="tx1"/>
                </a:solidFill>
              </a:rPr>
              <a:t>Wertschöpfungsstrukturen, Geschäftsmodelle, Veränderungen in den primären Aktivitäten, Veränderungen in den sekundären Aktivitäten, Management der Transformation, Wirkung der Transformation auf Unternehmen und Branchen, Gesellschaftliche Implikationen der digitalen Transformation</a:t>
            </a:r>
            <a:endParaRPr lang="de-DE" sz="1200" b="1" dirty="0">
              <a:solidFill>
                <a:schemeClr val="tx1"/>
              </a:solidFill>
            </a:endParaRPr>
          </a:p>
        </p:txBody>
      </p:sp>
    </p:spTree>
    <p:extLst>
      <p:ext uri="{BB962C8B-B14F-4D97-AF65-F5344CB8AC3E}">
        <p14:creationId xmlns:p14="http://schemas.microsoft.com/office/powerpoint/2010/main" val="2047460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4A09F3-D4A3-4EEA-9983-BBF257B51EF1}"/>
              </a:ext>
            </a:extLst>
          </p:cNvPr>
          <p:cNvSpPr>
            <a:spLocks noGrp="1"/>
          </p:cNvSpPr>
          <p:nvPr>
            <p:ph type="title"/>
          </p:nvPr>
        </p:nvSpPr>
        <p:spPr>
          <a:xfrm>
            <a:off x="548951" y="-110163"/>
            <a:ext cx="10515600" cy="1325563"/>
          </a:xfrm>
        </p:spPr>
        <p:txBody>
          <a:bodyPr>
            <a:normAutofit/>
          </a:bodyPr>
          <a:lstStyle/>
          <a:p>
            <a:r>
              <a:rPr lang="de-DE" sz="3600" dirty="0"/>
              <a:t>Aufbau und Inhalt eines Wirtschaftsinformatik Studiums</a:t>
            </a:r>
          </a:p>
        </p:txBody>
      </p:sp>
      <p:sp>
        <p:nvSpPr>
          <p:cNvPr id="9" name="Textfeld 8">
            <a:extLst>
              <a:ext uri="{FF2B5EF4-FFF2-40B4-BE49-F238E27FC236}">
                <a16:creationId xmlns:a16="http://schemas.microsoft.com/office/drawing/2014/main" id="{3C4839FC-8EB2-46E1-9C8C-3B13C8741195}"/>
              </a:ext>
            </a:extLst>
          </p:cNvPr>
          <p:cNvSpPr txBox="1"/>
          <p:nvPr/>
        </p:nvSpPr>
        <p:spPr>
          <a:xfrm>
            <a:off x="8929395" y="6611780"/>
            <a:ext cx="3965511" cy="246221"/>
          </a:xfrm>
          <a:prstGeom prst="rect">
            <a:avLst/>
          </a:prstGeom>
          <a:noFill/>
        </p:spPr>
        <p:txBody>
          <a:bodyPr wrap="square" rtlCol="0">
            <a:spAutoFit/>
          </a:bodyPr>
          <a:lstStyle/>
          <a:p>
            <a:r>
              <a:rPr lang="de-DE" sz="1000" dirty="0">
                <a:solidFill>
                  <a:schemeClr val="tx1">
                    <a:lumMod val="50000"/>
                    <a:lumOff val="50000"/>
                  </a:schemeClr>
                </a:solidFill>
              </a:rPr>
              <a:t>Quelle: GI Empfehlung Wirtschaftsinformatik (März 2017)</a:t>
            </a:r>
          </a:p>
        </p:txBody>
      </p:sp>
      <p:grpSp>
        <p:nvGrpSpPr>
          <p:cNvPr id="15" name="Gruppieren 14">
            <a:extLst>
              <a:ext uri="{FF2B5EF4-FFF2-40B4-BE49-F238E27FC236}">
                <a16:creationId xmlns:a16="http://schemas.microsoft.com/office/drawing/2014/main" id="{AE72DBF6-83BF-43F8-A8E7-AD68B8FFD2AD}"/>
              </a:ext>
            </a:extLst>
          </p:cNvPr>
          <p:cNvGrpSpPr/>
          <p:nvPr/>
        </p:nvGrpSpPr>
        <p:grpSpPr>
          <a:xfrm>
            <a:off x="1436723" y="985859"/>
            <a:ext cx="9206892" cy="5762128"/>
            <a:chOff x="1416175" y="1468974"/>
            <a:chExt cx="9206892" cy="5762128"/>
          </a:xfrm>
        </p:grpSpPr>
        <p:sp>
          <p:nvSpPr>
            <p:cNvPr id="17" name="Freihandform: Form 16">
              <a:extLst>
                <a:ext uri="{FF2B5EF4-FFF2-40B4-BE49-F238E27FC236}">
                  <a16:creationId xmlns:a16="http://schemas.microsoft.com/office/drawing/2014/main" id="{CC81EFC7-8A6D-4ECE-9267-7DF820F240CA}"/>
                </a:ext>
              </a:extLst>
            </p:cNvPr>
            <p:cNvSpPr/>
            <p:nvPr/>
          </p:nvSpPr>
          <p:spPr>
            <a:xfrm>
              <a:off x="4426604" y="1666862"/>
              <a:ext cx="6196463" cy="1356213"/>
            </a:xfrm>
            <a:custGeom>
              <a:avLst/>
              <a:gdLst>
                <a:gd name="connsiteX0" fmla="*/ 179951 w 1079682"/>
                <a:gd name="connsiteY0" fmla="*/ 0 h 5351873"/>
                <a:gd name="connsiteX1" fmla="*/ 899731 w 1079682"/>
                <a:gd name="connsiteY1" fmla="*/ 0 h 5351873"/>
                <a:gd name="connsiteX2" fmla="*/ 1079682 w 1079682"/>
                <a:gd name="connsiteY2" fmla="*/ 179951 h 5351873"/>
                <a:gd name="connsiteX3" fmla="*/ 1079682 w 1079682"/>
                <a:gd name="connsiteY3" fmla="*/ 5351873 h 5351873"/>
                <a:gd name="connsiteX4" fmla="*/ 1079682 w 1079682"/>
                <a:gd name="connsiteY4" fmla="*/ 5351873 h 5351873"/>
                <a:gd name="connsiteX5" fmla="*/ 0 w 1079682"/>
                <a:gd name="connsiteY5" fmla="*/ 5351873 h 5351873"/>
                <a:gd name="connsiteX6" fmla="*/ 0 w 1079682"/>
                <a:gd name="connsiteY6" fmla="*/ 5351873 h 5351873"/>
                <a:gd name="connsiteX7" fmla="*/ 0 w 1079682"/>
                <a:gd name="connsiteY7" fmla="*/ 179951 h 5351873"/>
                <a:gd name="connsiteX8" fmla="*/ 179951 w 1079682"/>
                <a:gd name="connsiteY8" fmla="*/ 0 h 535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82" h="5351873">
                  <a:moveTo>
                    <a:pt x="1079682" y="892000"/>
                  </a:moveTo>
                  <a:lnTo>
                    <a:pt x="1079682" y="4459873"/>
                  </a:lnTo>
                  <a:cubicBezTo>
                    <a:pt x="1079682" y="4952509"/>
                    <a:pt x="1063428" y="5351871"/>
                    <a:pt x="1043379" y="5351871"/>
                  </a:cubicBezTo>
                  <a:lnTo>
                    <a:pt x="0" y="5351871"/>
                  </a:lnTo>
                  <a:lnTo>
                    <a:pt x="0" y="5351871"/>
                  </a:lnTo>
                  <a:lnTo>
                    <a:pt x="0" y="2"/>
                  </a:lnTo>
                  <a:lnTo>
                    <a:pt x="0" y="2"/>
                  </a:lnTo>
                  <a:lnTo>
                    <a:pt x="1043379" y="2"/>
                  </a:lnTo>
                  <a:cubicBezTo>
                    <a:pt x="1063428" y="2"/>
                    <a:pt x="1079682" y="399364"/>
                    <a:pt x="1079682" y="89200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4291" tIns="69851" rIns="86996" bIns="69852" numCol="1" spcCol="1270" anchor="ctr" anchorCtr="0">
              <a:noAutofit/>
            </a:bodyPr>
            <a:lstStyle/>
            <a:p>
              <a:pPr marL="57149" lvl="1" indent="-57149" defTabSz="400041">
                <a:lnSpc>
                  <a:spcPct val="90000"/>
                </a:lnSpc>
                <a:spcBef>
                  <a:spcPct val="0"/>
                </a:spcBef>
                <a:spcAft>
                  <a:spcPct val="15000"/>
                </a:spcAft>
                <a:buChar char="•"/>
              </a:pPr>
              <a:r>
                <a:rPr lang="de-DE" sz="1100" b="1" dirty="0"/>
                <a:t>Betriebswirtschaftliche Grundlagen</a:t>
              </a:r>
              <a:r>
                <a:rPr lang="de-DE" sz="1100" dirty="0"/>
                <a:t> (z.B. Beschaffung, Investition und Finanzierung, Marketing, Personal und Organisation, Produktentwicklung, Rechnungswesen,…)</a:t>
              </a:r>
            </a:p>
            <a:p>
              <a:pPr marL="57149" lvl="1" indent="-57149" defTabSz="400041">
                <a:lnSpc>
                  <a:spcPct val="90000"/>
                </a:lnSpc>
                <a:spcBef>
                  <a:spcPct val="0"/>
                </a:spcBef>
                <a:spcAft>
                  <a:spcPct val="15000"/>
                </a:spcAft>
                <a:buChar char="•"/>
              </a:pPr>
              <a:r>
                <a:rPr lang="de-DE" sz="1100" b="1" dirty="0"/>
                <a:t>Betriebswirtschaftliche Grundlagen mit besonderer Relevanz für die Wirtschaftsinformatik</a:t>
              </a:r>
              <a:r>
                <a:rPr lang="de-DE" sz="1100" dirty="0"/>
                <a:t> (z.B. Organisation, Entrepreneurship, Innovationsmanagement, Dienstleistungsmanagement, Controlling,…)</a:t>
              </a:r>
            </a:p>
            <a:p>
              <a:pPr marL="57149" lvl="1" indent="-57149" defTabSz="400041">
                <a:lnSpc>
                  <a:spcPct val="90000"/>
                </a:lnSpc>
                <a:spcBef>
                  <a:spcPct val="0"/>
                </a:spcBef>
                <a:spcAft>
                  <a:spcPct val="15000"/>
                </a:spcAft>
                <a:buChar char="•"/>
              </a:pPr>
              <a:r>
                <a:rPr lang="de-DE" sz="1100" b="1" dirty="0"/>
                <a:t>Ausgewählte Volkswirtschaftliche Grundlagen</a:t>
              </a:r>
              <a:r>
                <a:rPr lang="de-DE" sz="1100" dirty="0"/>
                <a:t> (z.B. Volkswirtschaftliche Gesamtrechnung, Finanz- und Wirtschaftspolitik, Gütermärkte, Finanzmärkte, Arbeitsmärkte, Konjunktur, Wechselkurs, Zinssatz…)</a:t>
              </a:r>
            </a:p>
          </p:txBody>
        </p:sp>
        <p:sp>
          <p:nvSpPr>
            <p:cNvPr id="18" name="Freihandform: Form 17">
              <a:extLst>
                <a:ext uri="{FF2B5EF4-FFF2-40B4-BE49-F238E27FC236}">
                  <a16:creationId xmlns:a16="http://schemas.microsoft.com/office/drawing/2014/main" id="{A56DCC0C-E0F1-4A79-968C-2141E1FA7DF1}"/>
                </a:ext>
              </a:extLst>
            </p:cNvPr>
            <p:cNvSpPr/>
            <p:nvPr/>
          </p:nvSpPr>
          <p:spPr>
            <a:xfrm>
              <a:off x="1416177" y="1468974"/>
              <a:ext cx="3010428" cy="1751988"/>
            </a:xfrm>
            <a:custGeom>
              <a:avLst/>
              <a:gdLst>
                <a:gd name="connsiteX0" fmla="*/ 0 w 3010428"/>
                <a:gd name="connsiteY0" fmla="*/ 224938 h 1349603"/>
                <a:gd name="connsiteX1" fmla="*/ 224938 w 3010428"/>
                <a:gd name="connsiteY1" fmla="*/ 0 h 1349603"/>
                <a:gd name="connsiteX2" fmla="*/ 2785490 w 3010428"/>
                <a:gd name="connsiteY2" fmla="*/ 0 h 1349603"/>
                <a:gd name="connsiteX3" fmla="*/ 3010428 w 3010428"/>
                <a:gd name="connsiteY3" fmla="*/ 224938 h 1349603"/>
                <a:gd name="connsiteX4" fmla="*/ 3010428 w 3010428"/>
                <a:gd name="connsiteY4" fmla="*/ 1124665 h 1349603"/>
                <a:gd name="connsiteX5" fmla="*/ 2785490 w 3010428"/>
                <a:gd name="connsiteY5" fmla="*/ 1349603 h 1349603"/>
                <a:gd name="connsiteX6" fmla="*/ 224938 w 3010428"/>
                <a:gd name="connsiteY6" fmla="*/ 1349603 h 1349603"/>
                <a:gd name="connsiteX7" fmla="*/ 0 w 3010428"/>
                <a:gd name="connsiteY7" fmla="*/ 1124665 h 1349603"/>
                <a:gd name="connsiteX8" fmla="*/ 0 w 3010428"/>
                <a:gd name="connsiteY8" fmla="*/ 224938 h 134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0428" h="1349603">
                  <a:moveTo>
                    <a:pt x="0" y="224938"/>
                  </a:moveTo>
                  <a:cubicBezTo>
                    <a:pt x="0" y="100708"/>
                    <a:pt x="100708" y="0"/>
                    <a:pt x="224938" y="0"/>
                  </a:cubicBezTo>
                  <a:lnTo>
                    <a:pt x="2785490" y="0"/>
                  </a:lnTo>
                  <a:cubicBezTo>
                    <a:pt x="2909720" y="0"/>
                    <a:pt x="3010428" y="100708"/>
                    <a:pt x="3010428" y="224938"/>
                  </a:cubicBezTo>
                  <a:lnTo>
                    <a:pt x="3010428" y="1124665"/>
                  </a:lnTo>
                  <a:cubicBezTo>
                    <a:pt x="3010428" y="1248895"/>
                    <a:pt x="2909720" y="1349603"/>
                    <a:pt x="2785490" y="1349603"/>
                  </a:cubicBezTo>
                  <a:lnTo>
                    <a:pt x="224938" y="1349603"/>
                  </a:lnTo>
                  <a:cubicBezTo>
                    <a:pt x="100708" y="1349603"/>
                    <a:pt x="0" y="1248895"/>
                    <a:pt x="0" y="1124665"/>
                  </a:cubicBezTo>
                  <a:lnTo>
                    <a:pt x="0" y="2249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3" tIns="100172" rIns="134463" bIns="100172" numCol="1" spcCol="1270" anchor="ctr" anchorCtr="0">
              <a:noAutofit/>
            </a:bodyPr>
            <a:lstStyle/>
            <a:p>
              <a:pPr algn="ctr" defTabSz="800080">
                <a:lnSpc>
                  <a:spcPct val="90000"/>
                </a:lnSpc>
                <a:spcBef>
                  <a:spcPct val="0"/>
                </a:spcBef>
                <a:spcAft>
                  <a:spcPct val="35000"/>
                </a:spcAft>
              </a:pPr>
              <a:r>
                <a:rPr lang="de-DE" dirty="0"/>
                <a:t>Wirtschaftswissenschaften</a:t>
              </a:r>
            </a:p>
          </p:txBody>
        </p:sp>
        <p:sp>
          <p:nvSpPr>
            <p:cNvPr id="19" name="Freihandform: Form 18">
              <a:extLst>
                <a:ext uri="{FF2B5EF4-FFF2-40B4-BE49-F238E27FC236}">
                  <a16:creationId xmlns:a16="http://schemas.microsoft.com/office/drawing/2014/main" id="{2D2807EC-3A47-42D6-A496-4070FB70FB82}"/>
                </a:ext>
              </a:extLst>
            </p:cNvPr>
            <p:cNvSpPr/>
            <p:nvPr/>
          </p:nvSpPr>
          <p:spPr>
            <a:xfrm>
              <a:off x="4426603" y="3658486"/>
              <a:ext cx="6196462" cy="1376361"/>
            </a:xfrm>
            <a:custGeom>
              <a:avLst/>
              <a:gdLst>
                <a:gd name="connsiteX0" fmla="*/ 179951 w 1079682"/>
                <a:gd name="connsiteY0" fmla="*/ 0 h 5351873"/>
                <a:gd name="connsiteX1" fmla="*/ 899731 w 1079682"/>
                <a:gd name="connsiteY1" fmla="*/ 0 h 5351873"/>
                <a:gd name="connsiteX2" fmla="*/ 1079682 w 1079682"/>
                <a:gd name="connsiteY2" fmla="*/ 179951 h 5351873"/>
                <a:gd name="connsiteX3" fmla="*/ 1079682 w 1079682"/>
                <a:gd name="connsiteY3" fmla="*/ 5351873 h 5351873"/>
                <a:gd name="connsiteX4" fmla="*/ 1079682 w 1079682"/>
                <a:gd name="connsiteY4" fmla="*/ 5351873 h 5351873"/>
                <a:gd name="connsiteX5" fmla="*/ 0 w 1079682"/>
                <a:gd name="connsiteY5" fmla="*/ 5351873 h 5351873"/>
                <a:gd name="connsiteX6" fmla="*/ 0 w 1079682"/>
                <a:gd name="connsiteY6" fmla="*/ 5351873 h 5351873"/>
                <a:gd name="connsiteX7" fmla="*/ 0 w 1079682"/>
                <a:gd name="connsiteY7" fmla="*/ 179951 h 5351873"/>
                <a:gd name="connsiteX8" fmla="*/ 179951 w 1079682"/>
                <a:gd name="connsiteY8" fmla="*/ 0 h 535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82" h="5351873">
                  <a:moveTo>
                    <a:pt x="1079682" y="892000"/>
                  </a:moveTo>
                  <a:lnTo>
                    <a:pt x="1079682" y="4459873"/>
                  </a:lnTo>
                  <a:cubicBezTo>
                    <a:pt x="1079682" y="4952509"/>
                    <a:pt x="1063428" y="5351871"/>
                    <a:pt x="1043379" y="5351871"/>
                  </a:cubicBezTo>
                  <a:lnTo>
                    <a:pt x="0" y="5351871"/>
                  </a:lnTo>
                  <a:lnTo>
                    <a:pt x="0" y="5351871"/>
                  </a:lnTo>
                  <a:lnTo>
                    <a:pt x="0" y="2"/>
                  </a:lnTo>
                  <a:lnTo>
                    <a:pt x="0" y="2"/>
                  </a:lnTo>
                  <a:lnTo>
                    <a:pt x="1043379" y="2"/>
                  </a:lnTo>
                  <a:cubicBezTo>
                    <a:pt x="1063428" y="2"/>
                    <a:pt x="1079682" y="399364"/>
                    <a:pt x="1079682" y="89200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4291" tIns="69851" rIns="86996" bIns="69852" numCol="1" spcCol="1270" anchor="ctr" anchorCtr="0">
              <a:noAutofit/>
            </a:bodyPr>
            <a:lstStyle/>
            <a:p>
              <a:pPr marL="57149" lvl="1" indent="-57149" defTabSz="400041">
                <a:lnSpc>
                  <a:spcPct val="90000"/>
                </a:lnSpc>
                <a:spcBef>
                  <a:spcPct val="0"/>
                </a:spcBef>
                <a:spcAft>
                  <a:spcPct val="15000"/>
                </a:spcAft>
                <a:buChar char="•"/>
              </a:pPr>
              <a:r>
                <a:rPr lang="de-DE" sz="1100" dirty="0"/>
                <a:t> </a:t>
              </a:r>
              <a:r>
                <a:rPr lang="de-DE" sz="1100" b="1" dirty="0"/>
                <a:t>Mathematische Grundlagen der Informatik</a:t>
              </a:r>
              <a:r>
                <a:rPr lang="de-DE" sz="1100" dirty="0"/>
                <a:t> (z.B. Diskrete Strukturen, Komplexität und Berechenbarkeit)</a:t>
              </a:r>
            </a:p>
            <a:p>
              <a:pPr marL="57149" lvl="1" indent="-57149" defTabSz="400041">
                <a:lnSpc>
                  <a:spcPct val="90000"/>
                </a:lnSpc>
                <a:spcBef>
                  <a:spcPct val="0"/>
                </a:spcBef>
                <a:spcAft>
                  <a:spcPct val="15000"/>
                </a:spcAft>
                <a:buChar char="•"/>
              </a:pPr>
              <a:r>
                <a:rPr lang="de-DE" sz="1100" dirty="0"/>
                <a:t> </a:t>
              </a:r>
              <a:r>
                <a:rPr lang="de-DE" sz="1100" b="1" dirty="0"/>
                <a:t>Grundlagen des Software-Engineerings</a:t>
              </a:r>
              <a:r>
                <a:rPr lang="de-DE" sz="1100" dirty="0"/>
                <a:t> (z.B. objektorientierte Modellierung, Programmierung und Architekturen von Anwendungssystemen</a:t>
              </a:r>
            </a:p>
            <a:p>
              <a:pPr marL="57149" lvl="1" indent="-57149" defTabSz="400041">
                <a:lnSpc>
                  <a:spcPct val="90000"/>
                </a:lnSpc>
                <a:spcBef>
                  <a:spcPct val="0"/>
                </a:spcBef>
                <a:spcAft>
                  <a:spcPct val="15000"/>
                </a:spcAft>
                <a:buChar char="•"/>
              </a:pPr>
              <a:r>
                <a:rPr lang="de-DE" sz="1100" dirty="0"/>
                <a:t> </a:t>
              </a:r>
              <a:r>
                <a:rPr lang="de-DE" sz="1100" b="1" dirty="0"/>
                <a:t>Programmierung mit einer (objektorientierten) Programmiersprache</a:t>
              </a:r>
            </a:p>
            <a:p>
              <a:pPr marL="57149" lvl="1" indent="-57149" defTabSz="400041">
                <a:lnSpc>
                  <a:spcPct val="90000"/>
                </a:lnSpc>
                <a:spcBef>
                  <a:spcPct val="0"/>
                </a:spcBef>
                <a:spcAft>
                  <a:spcPct val="15000"/>
                </a:spcAft>
                <a:buChar char="•"/>
              </a:pPr>
              <a:r>
                <a:rPr lang="de-DE" sz="1100" dirty="0"/>
                <a:t> </a:t>
              </a:r>
              <a:r>
                <a:rPr lang="de-DE" sz="1100" b="1" dirty="0"/>
                <a:t>Spezifische Algorithmen, Datenstrukturen für Anwendungen in der Wirtschaftsinformatik </a:t>
              </a:r>
              <a:r>
                <a:rPr lang="de-DE" sz="1100" dirty="0"/>
                <a:t>(z.B. Planungs- und Optimierungsalgorithmen im Umfeld von ERP-Systemen)</a:t>
              </a:r>
            </a:p>
          </p:txBody>
        </p:sp>
        <p:sp>
          <p:nvSpPr>
            <p:cNvPr id="20" name="Freihandform: Form 19">
              <a:extLst>
                <a:ext uri="{FF2B5EF4-FFF2-40B4-BE49-F238E27FC236}">
                  <a16:creationId xmlns:a16="http://schemas.microsoft.com/office/drawing/2014/main" id="{E9BFACEE-FB9B-4319-806E-5DBC32E1E5FD}"/>
                </a:ext>
              </a:extLst>
            </p:cNvPr>
            <p:cNvSpPr/>
            <p:nvPr/>
          </p:nvSpPr>
          <p:spPr>
            <a:xfrm>
              <a:off x="1416175" y="3474044"/>
              <a:ext cx="3010428" cy="1751988"/>
            </a:xfrm>
            <a:custGeom>
              <a:avLst/>
              <a:gdLst>
                <a:gd name="connsiteX0" fmla="*/ 0 w 3010428"/>
                <a:gd name="connsiteY0" fmla="*/ 224938 h 1349603"/>
                <a:gd name="connsiteX1" fmla="*/ 224938 w 3010428"/>
                <a:gd name="connsiteY1" fmla="*/ 0 h 1349603"/>
                <a:gd name="connsiteX2" fmla="*/ 2785490 w 3010428"/>
                <a:gd name="connsiteY2" fmla="*/ 0 h 1349603"/>
                <a:gd name="connsiteX3" fmla="*/ 3010428 w 3010428"/>
                <a:gd name="connsiteY3" fmla="*/ 224938 h 1349603"/>
                <a:gd name="connsiteX4" fmla="*/ 3010428 w 3010428"/>
                <a:gd name="connsiteY4" fmla="*/ 1124665 h 1349603"/>
                <a:gd name="connsiteX5" fmla="*/ 2785490 w 3010428"/>
                <a:gd name="connsiteY5" fmla="*/ 1349603 h 1349603"/>
                <a:gd name="connsiteX6" fmla="*/ 224938 w 3010428"/>
                <a:gd name="connsiteY6" fmla="*/ 1349603 h 1349603"/>
                <a:gd name="connsiteX7" fmla="*/ 0 w 3010428"/>
                <a:gd name="connsiteY7" fmla="*/ 1124665 h 1349603"/>
                <a:gd name="connsiteX8" fmla="*/ 0 w 3010428"/>
                <a:gd name="connsiteY8" fmla="*/ 224938 h 134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0428" h="1349603">
                  <a:moveTo>
                    <a:pt x="0" y="224938"/>
                  </a:moveTo>
                  <a:cubicBezTo>
                    <a:pt x="0" y="100708"/>
                    <a:pt x="100708" y="0"/>
                    <a:pt x="224938" y="0"/>
                  </a:cubicBezTo>
                  <a:lnTo>
                    <a:pt x="2785490" y="0"/>
                  </a:lnTo>
                  <a:cubicBezTo>
                    <a:pt x="2909720" y="0"/>
                    <a:pt x="3010428" y="100708"/>
                    <a:pt x="3010428" y="224938"/>
                  </a:cubicBezTo>
                  <a:lnTo>
                    <a:pt x="3010428" y="1124665"/>
                  </a:lnTo>
                  <a:cubicBezTo>
                    <a:pt x="3010428" y="1248895"/>
                    <a:pt x="2909720" y="1349603"/>
                    <a:pt x="2785490" y="1349603"/>
                  </a:cubicBezTo>
                  <a:lnTo>
                    <a:pt x="224938" y="1349603"/>
                  </a:lnTo>
                  <a:cubicBezTo>
                    <a:pt x="100708" y="1349603"/>
                    <a:pt x="0" y="1248895"/>
                    <a:pt x="0" y="1124665"/>
                  </a:cubicBezTo>
                  <a:lnTo>
                    <a:pt x="0" y="2249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3" tIns="100172" rIns="134463" bIns="100172" numCol="1" spcCol="1270" anchor="ctr" anchorCtr="0">
              <a:noAutofit/>
            </a:bodyPr>
            <a:lstStyle/>
            <a:p>
              <a:pPr algn="ctr" defTabSz="800080">
                <a:lnSpc>
                  <a:spcPct val="90000"/>
                </a:lnSpc>
                <a:spcBef>
                  <a:spcPct val="0"/>
                </a:spcBef>
                <a:spcAft>
                  <a:spcPct val="35000"/>
                </a:spcAft>
              </a:pPr>
              <a:r>
                <a:rPr lang="de-DE" dirty="0"/>
                <a:t>Informatik</a:t>
              </a:r>
            </a:p>
          </p:txBody>
        </p:sp>
        <p:sp>
          <p:nvSpPr>
            <p:cNvPr id="21" name="Freihandform: Form 20">
              <a:extLst>
                <a:ext uri="{FF2B5EF4-FFF2-40B4-BE49-F238E27FC236}">
                  <a16:creationId xmlns:a16="http://schemas.microsoft.com/office/drawing/2014/main" id="{8AC3C836-9108-44FD-A0BA-BCEA7EF2F88F}"/>
                </a:ext>
              </a:extLst>
            </p:cNvPr>
            <p:cNvSpPr/>
            <p:nvPr/>
          </p:nvSpPr>
          <p:spPr>
            <a:xfrm>
              <a:off x="4426604" y="5686053"/>
              <a:ext cx="6196461" cy="1369618"/>
            </a:xfrm>
            <a:custGeom>
              <a:avLst/>
              <a:gdLst>
                <a:gd name="connsiteX0" fmla="*/ 179951 w 1079682"/>
                <a:gd name="connsiteY0" fmla="*/ 0 h 5351873"/>
                <a:gd name="connsiteX1" fmla="*/ 899731 w 1079682"/>
                <a:gd name="connsiteY1" fmla="*/ 0 h 5351873"/>
                <a:gd name="connsiteX2" fmla="*/ 1079682 w 1079682"/>
                <a:gd name="connsiteY2" fmla="*/ 179951 h 5351873"/>
                <a:gd name="connsiteX3" fmla="*/ 1079682 w 1079682"/>
                <a:gd name="connsiteY3" fmla="*/ 5351873 h 5351873"/>
                <a:gd name="connsiteX4" fmla="*/ 1079682 w 1079682"/>
                <a:gd name="connsiteY4" fmla="*/ 5351873 h 5351873"/>
                <a:gd name="connsiteX5" fmla="*/ 0 w 1079682"/>
                <a:gd name="connsiteY5" fmla="*/ 5351873 h 5351873"/>
                <a:gd name="connsiteX6" fmla="*/ 0 w 1079682"/>
                <a:gd name="connsiteY6" fmla="*/ 5351873 h 5351873"/>
                <a:gd name="connsiteX7" fmla="*/ 0 w 1079682"/>
                <a:gd name="connsiteY7" fmla="*/ 179951 h 5351873"/>
                <a:gd name="connsiteX8" fmla="*/ 179951 w 1079682"/>
                <a:gd name="connsiteY8" fmla="*/ 0 h 535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82" h="5351873">
                  <a:moveTo>
                    <a:pt x="1079682" y="892000"/>
                  </a:moveTo>
                  <a:lnTo>
                    <a:pt x="1079682" y="4459873"/>
                  </a:lnTo>
                  <a:cubicBezTo>
                    <a:pt x="1079682" y="4952509"/>
                    <a:pt x="1063428" y="5351871"/>
                    <a:pt x="1043379" y="5351871"/>
                  </a:cubicBezTo>
                  <a:lnTo>
                    <a:pt x="0" y="5351871"/>
                  </a:lnTo>
                  <a:lnTo>
                    <a:pt x="0" y="5351871"/>
                  </a:lnTo>
                  <a:lnTo>
                    <a:pt x="0" y="2"/>
                  </a:lnTo>
                  <a:lnTo>
                    <a:pt x="0" y="2"/>
                  </a:lnTo>
                  <a:lnTo>
                    <a:pt x="1043379" y="2"/>
                  </a:lnTo>
                  <a:cubicBezTo>
                    <a:pt x="1063428" y="2"/>
                    <a:pt x="1079682" y="399364"/>
                    <a:pt x="1079682" y="892000"/>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4291" tIns="69851" rIns="86996" bIns="69852" numCol="1" spcCol="1270" anchor="ctr" anchorCtr="0">
              <a:noAutofit/>
            </a:bodyPr>
            <a:lstStyle/>
            <a:p>
              <a:pPr marL="57149" lvl="1" indent="-57149" defTabSz="400041">
                <a:lnSpc>
                  <a:spcPct val="90000"/>
                </a:lnSpc>
                <a:spcBef>
                  <a:spcPct val="0"/>
                </a:spcBef>
                <a:spcAft>
                  <a:spcPct val="15000"/>
                </a:spcAft>
                <a:buChar char="•"/>
              </a:pPr>
              <a:r>
                <a:rPr lang="de-DE" sz="1100" dirty="0"/>
                <a:t> </a:t>
              </a:r>
              <a:r>
                <a:rPr lang="de-DE" sz="1100" b="1" dirty="0"/>
                <a:t>Statistik und Mathematik für Wirtschaftsinformatiker</a:t>
              </a:r>
              <a:r>
                <a:rPr lang="de-DE" sz="1100" dirty="0"/>
                <a:t> (z.B. diskrete Mathematik, lineare Algebra, Graphentheorie, Kombinatorik, Stochastik, Ökonometrie,…)</a:t>
              </a:r>
            </a:p>
            <a:p>
              <a:pPr marL="57149" lvl="1" indent="-57149" defTabSz="400041">
                <a:lnSpc>
                  <a:spcPct val="90000"/>
                </a:lnSpc>
                <a:spcBef>
                  <a:spcPct val="0"/>
                </a:spcBef>
                <a:spcAft>
                  <a:spcPct val="15000"/>
                </a:spcAft>
                <a:buChar char="•"/>
              </a:pPr>
              <a:r>
                <a:rPr lang="de-DE" sz="1100" dirty="0"/>
                <a:t> </a:t>
              </a:r>
              <a:r>
                <a:rPr lang="de-DE" sz="1100" b="1" dirty="0"/>
                <a:t>Verhaltenswissenschaftliche Grundlagen</a:t>
              </a:r>
              <a:r>
                <a:rPr lang="de-DE" sz="1100" dirty="0"/>
                <a:t> (z.B. Organisationspsychologie, Akzeptanz, Entscheidungsfindung in Gruppen, Wahrnehmungspsychologie, Verhaltensökonomie, neurowissenschaftliche Grundlagen)</a:t>
              </a:r>
            </a:p>
            <a:p>
              <a:pPr marL="57149" lvl="1" indent="-57149" defTabSz="400041">
                <a:lnSpc>
                  <a:spcPct val="90000"/>
                </a:lnSpc>
                <a:spcBef>
                  <a:spcPct val="0"/>
                </a:spcBef>
                <a:spcAft>
                  <a:spcPct val="15000"/>
                </a:spcAft>
                <a:buChar char="•"/>
              </a:pPr>
              <a:r>
                <a:rPr lang="de-DE" sz="1100" dirty="0"/>
                <a:t> </a:t>
              </a:r>
              <a:r>
                <a:rPr lang="de-DE" sz="1100" b="1" dirty="0"/>
                <a:t>Wirtschaftsrecht</a:t>
              </a:r>
              <a:r>
                <a:rPr lang="de-DE" sz="1100" dirty="0"/>
                <a:t> (z.B. Privatrecht, Arbeitsrecht, Urheberrecht, Datenschutz, IT-Compliance)</a:t>
              </a:r>
            </a:p>
            <a:p>
              <a:pPr marL="57149" lvl="1" indent="-57149" defTabSz="400041">
                <a:lnSpc>
                  <a:spcPct val="90000"/>
                </a:lnSpc>
                <a:spcBef>
                  <a:spcPct val="0"/>
                </a:spcBef>
                <a:spcAft>
                  <a:spcPct val="15000"/>
                </a:spcAft>
                <a:buChar char="•"/>
              </a:pPr>
              <a:r>
                <a:rPr lang="de-DE" sz="1100" dirty="0"/>
                <a:t> </a:t>
              </a:r>
              <a:r>
                <a:rPr lang="de-DE" sz="1100" b="1" dirty="0"/>
                <a:t>Ethik und Nachhaltigkeit</a:t>
              </a:r>
            </a:p>
          </p:txBody>
        </p:sp>
        <p:sp>
          <p:nvSpPr>
            <p:cNvPr id="22" name="Freihandform: Form 21">
              <a:extLst>
                <a:ext uri="{FF2B5EF4-FFF2-40B4-BE49-F238E27FC236}">
                  <a16:creationId xmlns:a16="http://schemas.microsoft.com/office/drawing/2014/main" id="{B6BA98E2-2459-4138-87E5-EE8C1C8563AB}"/>
                </a:ext>
              </a:extLst>
            </p:cNvPr>
            <p:cNvSpPr/>
            <p:nvPr/>
          </p:nvSpPr>
          <p:spPr>
            <a:xfrm>
              <a:off x="1416177" y="5479114"/>
              <a:ext cx="3010428" cy="1751988"/>
            </a:xfrm>
            <a:custGeom>
              <a:avLst/>
              <a:gdLst>
                <a:gd name="connsiteX0" fmla="*/ 0 w 3010428"/>
                <a:gd name="connsiteY0" fmla="*/ 224938 h 1349603"/>
                <a:gd name="connsiteX1" fmla="*/ 224938 w 3010428"/>
                <a:gd name="connsiteY1" fmla="*/ 0 h 1349603"/>
                <a:gd name="connsiteX2" fmla="*/ 2785490 w 3010428"/>
                <a:gd name="connsiteY2" fmla="*/ 0 h 1349603"/>
                <a:gd name="connsiteX3" fmla="*/ 3010428 w 3010428"/>
                <a:gd name="connsiteY3" fmla="*/ 224938 h 1349603"/>
                <a:gd name="connsiteX4" fmla="*/ 3010428 w 3010428"/>
                <a:gd name="connsiteY4" fmla="*/ 1124665 h 1349603"/>
                <a:gd name="connsiteX5" fmla="*/ 2785490 w 3010428"/>
                <a:gd name="connsiteY5" fmla="*/ 1349603 h 1349603"/>
                <a:gd name="connsiteX6" fmla="*/ 224938 w 3010428"/>
                <a:gd name="connsiteY6" fmla="*/ 1349603 h 1349603"/>
                <a:gd name="connsiteX7" fmla="*/ 0 w 3010428"/>
                <a:gd name="connsiteY7" fmla="*/ 1124665 h 1349603"/>
                <a:gd name="connsiteX8" fmla="*/ 0 w 3010428"/>
                <a:gd name="connsiteY8" fmla="*/ 224938 h 134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0428" h="1349603">
                  <a:moveTo>
                    <a:pt x="0" y="224938"/>
                  </a:moveTo>
                  <a:cubicBezTo>
                    <a:pt x="0" y="100708"/>
                    <a:pt x="100708" y="0"/>
                    <a:pt x="224938" y="0"/>
                  </a:cubicBezTo>
                  <a:lnTo>
                    <a:pt x="2785490" y="0"/>
                  </a:lnTo>
                  <a:cubicBezTo>
                    <a:pt x="2909720" y="0"/>
                    <a:pt x="3010428" y="100708"/>
                    <a:pt x="3010428" y="224938"/>
                  </a:cubicBezTo>
                  <a:lnTo>
                    <a:pt x="3010428" y="1124665"/>
                  </a:lnTo>
                  <a:cubicBezTo>
                    <a:pt x="3010428" y="1248895"/>
                    <a:pt x="2909720" y="1349603"/>
                    <a:pt x="2785490" y="1349603"/>
                  </a:cubicBezTo>
                  <a:lnTo>
                    <a:pt x="224938" y="1349603"/>
                  </a:lnTo>
                  <a:cubicBezTo>
                    <a:pt x="100708" y="1349603"/>
                    <a:pt x="0" y="1248895"/>
                    <a:pt x="0" y="1124665"/>
                  </a:cubicBezTo>
                  <a:lnTo>
                    <a:pt x="0" y="2249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3" tIns="100172" rIns="134463" bIns="100172" numCol="1" spcCol="1270" anchor="ctr" anchorCtr="0">
              <a:noAutofit/>
            </a:bodyPr>
            <a:lstStyle/>
            <a:p>
              <a:pPr algn="ctr" defTabSz="800080">
                <a:lnSpc>
                  <a:spcPct val="90000"/>
                </a:lnSpc>
                <a:spcBef>
                  <a:spcPct val="0"/>
                </a:spcBef>
                <a:spcAft>
                  <a:spcPct val="35000"/>
                </a:spcAft>
              </a:pPr>
              <a:r>
                <a:rPr lang="de-DE" dirty="0"/>
                <a:t>Weitere Grundlagen</a:t>
              </a:r>
            </a:p>
          </p:txBody>
        </p:sp>
      </p:grpSp>
    </p:spTree>
    <p:extLst>
      <p:ext uri="{BB962C8B-B14F-4D97-AF65-F5344CB8AC3E}">
        <p14:creationId xmlns:p14="http://schemas.microsoft.com/office/powerpoint/2010/main" val="1894270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39C155A-E9A8-49DC-B6DC-B551E2FC6954}"/>
              </a:ext>
            </a:extLst>
          </p:cNvPr>
          <p:cNvSpPr>
            <a:spLocks noGrp="1"/>
          </p:cNvSpPr>
          <p:nvPr>
            <p:ph type="title"/>
          </p:nvPr>
        </p:nvSpPr>
        <p:spPr>
          <a:xfrm>
            <a:off x="838200" y="2766219"/>
            <a:ext cx="10515600" cy="1325563"/>
          </a:xfrm>
        </p:spPr>
        <p:txBody>
          <a:bodyPr/>
          <a:lstStyle/>
          <a:p>
            <a:r>
              <a:rPr lang="de-DE" dirty="0"/>
              <a:t>Arbeitsmarktperspektiven und Gehälter</a:t>
            </a:r>
          </a:p>
        </p:txBody>
      </p:sp>
    </p:spTree>
    <p:extLst>
      <p:ext uri="{BB962C8B-B14F-4D97-AF65-F5344CB8AC3E}">
        <p14:creationId xmlns:p14="http://schemas.microsoft.com/office/powerpoint/2010/main" val="1625006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E6666A-7CF3-4EE2-A996-12AAC2B34138}"/>
              </a:ext>
            </a:extLst>
          </p:cNvPr>
          <p:cNvSpPr>
            <a:spLocks noGrp="1"/>
          </p:cNvSpPr>
          <p:nvPr>
            <p:ph type="title"/>
          </p:nvPr>
        </p:nvSpPr>
        <p:spPr/>
        <p:txBody>
          <a:bodyPr/>
          <a:lstStyle/>
          <a:p>
            <a:r>
              <a:rPr lang="de-DE" dirty="0"/>
              <a:t>Arbeitsmarktperspektiven und Gehälter</a:t>
            </a:r>
          </a:p>
        </p:txBody>
      </p:sp>
      <p:pic>
        <p:nvPicPr>
          <p:cNvPr id="4" name="Grafik 3">
            <a:extLst>
              <a:ext uri="{FF2B5EF4-FFF2-40B4-BE49-F238E27FC236}">
                <a16:creationId xmlns:a16="http://schemas.microsoft.com/office/drawing/2014/main" id="{965CFB2A-0D97-4180-842D-D6D6D0E833C2}"/>
              </a:ext>
            </a:extLst>
          </p:cNvPr>
          <p:cNvPicPr>
            <a:picLocks noChangeAspect="1"/>
          </p:cNvPicPr>
          <p:nvPr/>
        </p:nvPicPr>
        <p:blipFill>
          <a:blip r:embed="rId3"/>
          <a:stretch>
            <a:fillRect/>
          </a:stretch>
        </p:blipFill>
        <p:spPr>
          <a:xfrm>
            <a:off x="570601" y="1607849"/>
            <a:ext cx="5764675" cy="4967864"/>
          </a:xfrm>
          <a:prstGeom prst="rect">
            <a:avLst/>
          </a:prstGeom>
        </p:spPr>
      </p:pic>
      <p:pic>
        <p:nvPicPr>
          <p:cNvPr id="5" name="Grafik 4">
            <a:extLst>
              <a:ext uri="{FF2B5EF4-FFF2-40B4-BE49-F238E27FC236}">
                <a16:creationId xmlns:a16="http://schemas.microsoft.com/office/drawing/2014/main" id="{F5966C33-B1CE-4F0E-9E7C-4B66B5D4C865}"/>
              </a:ext>
            </a:extLst>
          </p:cNvPr>
          <p:cNvPicPr>
            <a:picLocks noChangeAspect="1"/>
          </p:cNvPicPr>
          <p:nvPr/>
        </p:nvPicPr>
        <p:blipFill>
          <a:blip r:embed="rId4"/>
          <a:stretch>
            <a:fillRect/>
          </a:stretch>
        </p:blipFill>
        <p:spPr>
          <a:xfrm>
            <a:off x="6415392" y="2853032"/>
            <a:ext cx="5440707" cy="2477499"/>
          </a:xfrm>
          <a:prstGeom prst="rect">
            <a:avLst/>
          </a:prstGeom>
        </p:spPr>
      </p:pic>
      <p:sp>
        <p:nvSpPr>
          <p:cNvPr id="6" name="Textfeld 5">
            <a:extLst>
              <a:ext uri="{FF2B5EF4-FFF2-40B4-BE49-F238E27FC236}">
                <a16:creationId xmlns:a16="http://schemas.microsoft.com/office/drawing/2014/main" id="{832DEA1F-B399-41E4-B11E-44BA52D036CE}"/>
              </a:ext>
            </a:extLst>
          </p:cNvPr>
          <p:cNvSpPr txBox="1"/>
          <p:nvPr/>
        </p:nvSpPr>
        <p:spPr>
          <a:xfrm>
            <a:off x="7201806" y="6575713"/>
            <a:ext cx="4745210" cy="246221"/>
          </a:xfrm>
          <a:prstGeom prst="rect">
            <a:avLst/>
          </a:prstGeom>
          <a:noFill/>
        </p:spPr>
        <p:txBody>
          <a:bodyPr wrap="none" rtlCol="0">
            <a:spAutoFit/>
          </a:bodyPr>
          <a:lstStyle/>
          <a:p>
            <a:r>
              <a:rPr lang="de-DE" sz="1000" dirty="0"/>
              <a:t>Quelle: https://www.gehalt.de/beruf/wirtschaftsinformatiker-wirtschaftsinformatikerin</a:t>
            </a:r>
          </a:p>
        </p:txBody>
      </p:sp>
    </p:spTree>
    <p:extLst>
      <p:ext uri="{BB962C8B-B14F-4D97-AF65-F5344CB8AC3E}">
        <p14:creationId xmlns:p14="http://schemas.microsoft.com/office/powerpoint/2010/main" val="1921020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FCBEB1-D70E-426D-9660-E4259AFE3AD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077678" y="871856"/>
            <a:ext cx="9118047" cy="5114288"/>
          </a:xfrm>
          <a:prstGeom prst="rect">
            <a:avLst/>
          </a:prstGeom>
        </p:spPr>
      </p:pic>
      <p:sp>
        <p:nvSpPr>
          <p:cNvPr id="5" name="Textfeld 4">
            <a:extLst>
              <a:ext uri="{FF2B5EF4-FFF2-40B4-BE49-F238E27FC236}">
                <a16:creationId xmlns:a16="http://schemas.microsoft.com/office/drawing/2014/main" id="{8B404BF8-2C0B-4D14-9604-268A5C91588E}"/>
              </a:ext>
            </a:extLst>
          </p:cNvPr>
          <p:cNvSpPr txBox="1"/>
          <p:nvPr/>
        </p:nvSpPr>
        <p:spPr>
          <a:xfrm>
            <a:off x="1221693" y="849162"/>
            <a:ext cx="6274691" cy="1957972"/>
          </a:xfrm>
          <a:prstGeom prst="rect">
            <a:avLst/>
          </a:prstGeom>
          <a:solidFill>
            <a:schemeClr val="bg1"/>
          </a:solidFill>
        </p:spPr>
        <p:txBody>
          <a:bodyPr wrap="square" rtlCol="0">
            <a:spAutoFit/>
          </a:bodyPr>
          <a:lstStyle/>
          <a:p>
            <a:r>
              <a:rPr lang="de-DE" sz="3031" i="1" dirty="0"/>
              <a:t>Im 21. Jahrhundert gilt: Wenn eine Gesellschaft ihre Zukunft in den eigenen Händen behalten möchte, muss sie diese programmieren können.</a:t>
            </a:r>
          </a:p>
        </p:txBody>
      </p:sp>
      <p:sp>
        <p:nvSpPr>
          <p:cNvPr id="6" name="TextBox 9">
            <a:extLst>
              <a:ext uri="{FF2B5EF4-FFF2-40B4-BE49-F238E27FC236}">
                <a16:creationId xmlns:a16="http://schemas.microsoft.com/office/drawing/2014/main" id="{67ABFFD0-1471-4AF5-B195-0BA689228DCF}"/>
              </a:ext>
            </a:extLst>
          </p:cNvPr>
          <p:cNvSpPr txBox="1"/>
          <p:nvPr/>
        </p:nvSpPr>
        <p:spPr>
          <a:xfrm>
            <a:off x="1005669" y="5953190"/>
            <a:ext cx="10371555" cy="184666"/>
          </a:xfrm>
          <a:prstGeom prst="rect">
            <a:avLst/>
          </a:prstGeom>
          <a:noFill/>
        </p:spPr>
        <p:txBody>
          <a:bodyPr wrap="square" rtlCol="0">
            <a:spAutoFit/>
          </a:bodyPr>
          <a:lstStyle/>
          <a:p>
            <a:r>
              <a:rPr lang="en-DE" sz="600" dirty="0">
                <a:hlinkClick r:id="rId3" tooltip="https://www.peoplematters.in/article/techhr-2018/how-hackerrank-uses-coding-challenges-to-find-great-developers-18297"/>
              </a:rPr>
              <a:t>This Photo</a:t>
            </a:r>
            <a:r>
              <a:rPr lang="en-DE" sz="600" dirty="0"/>
              <a:t> by Unknown Author is licensed under </a:t>
            </a:r>
            <a:r>
              <a:rPr lang="en-DE" sz="600" dirty="0">
                <a:hlinkClick r:id="rId4" tooltip="https://creativecommons.org/licenses/by-nc-sa/3.0/"/>
              </a:rPr>
              <a:t>CC BY-SA-NC</a:t>
            </a:r>
            <a:endParaRPr lang="en-DE" sz="600" dirty="0"/>
          </a:p>
        </p:txBody>
      </p:sp>
      <p:sp>
        <p:nvSpPr>
          <p:cNvPr id="7" name="TextBox 10">
            <a:extLst>
              <a:ext uri="{FF2B5EF4-FFF2-40B4-BE49-F238E27FC236}">
                <a16:creationId xmlns:a16="http://schemas.microsoft.com/office/drawing/2014/main" id="{D99FEE9F-515E-4600-85D5-70D6EB3739DC}"/>
              </a:ext>
            </a:extLst>
          </p:cNvPr>
          <p:cNvSpPr txBox="1"/>
          <p:nvPr/>
        </p:nvSpPr>
        <p:spPr>
          <a:xfrm>
            <a:off x="6682821" y="5986146"/>
            <a:ext cx="3512905" cy="184666"/>
          </a:xfrm>
          <a:prstGeom prst="rect">
            <a:avLst/>
          </a:prstGeom>
          <a:noFill/>
        </p:spPr>
        <p:txBody>
          <a:bodyPr wrap="square" rtlCol="0">
            <a:spAutoFit/>
          </a:bodyPr>
          <a:lstStyle/>
          <a:p>
            <a:r>
              <a:rPr lang="en-GB" sz="600" dirty="0" err="1"/>
              <a:t>Quelle</a:t>
            </a:r>
            <a:r>
              <a:rPr lang="en-GB" sz="600" dirty="0"/>
              <a:t> </a:t>
            </a:r>
            <a:r>
              <a:rPr lang="en-GB" sz="600" dirty="0" err="1"/>
              <a:t>Artikel</a:t>
            </a:r>
            <a:r>
              <a:rPr lang="en-GB" sz="600" dirty="0"/>
              <a:t>: https://www.sueddeutsche.de/digital/gig-economy-schoene-neue-arbeitswelt-1.2664851-3</a:t>
            </a:r>
          </a:p>
        </p:txBody>
      </p:sp>
    </p:spTree>
    <p:extLst>
      <p:ext uri="{BB962C8B-B14F-4D97-AF65-F5344CB8AC3E}">
        <p14:creationId xmlns:p14="http://schemas.microsoft.com/office/powerpoint/2010/main" val="11430393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CE895F-553F-4974-B1DB-5EB08EB5B2C0}"/>
              </a:ext>
            </a:extLst>
          </p:cNvPr>
          <p:cNvSpPr>
            <a:spLocks noGrp="1"/>
          </p:cNvSpPr>
          <p:nvPr>
            <p:ph type="title"/>
          </p:nvPr>
        </p:nvSpPr>
        <p:spPr/>
        <p:txBody>
          <a:bodyPr/>
          <a:lstStyle/>
          <a:p>
            <a:endParaRPr lang="de-DE"/>
          </a:p>
        </p:txBody>
      </p:sp>
      <p:pic>
        <p:nvPicPr>
          <p:cNvPr id="3" name="Grafik 2">
            <a:extLst>
              <a:ext uri="{FF2B5EF4-FFF2-40B4-BE49-F238E27FC236}">
                <a16:creationId xmlns:a16="http://schemas.microsoft.com/office/drawing/2014/main" id="{E337088F-D9F1-423C-88A9-9522E0D38E16}"/>
              </a:ext>
            </a:extLst>
          </p:cNvPr>
          <p:cNvPicPr>
            <a:picLocks noChangeAspect="1"/>
          </p:cNvPicPr>
          <p:nvPr/>
        </p:nvPicPr>
        <p:blipFill rotWithShape="1">
          <a:blip r:embed="rId2"/>
          <a:srcRect t="5325" b="21731"/>
          <a:stretch/>
        </p:blipFill>
        <p:spPr>
          <a:xfrm>
            <a:off x="0" y="1053895"/>
            <a:ext cx="12192000" cy="5002521"/>
          </a:xfrm>
          <a:prstGeom prst="rect">
            <a:avLst/>
          </a:prstGeom>
        </p:spPr>
      </p:pic>
    </p:spTree>
    <p:extLst>
      <p:ext uri="{BB962C8B-B14F-4D97-AF65-F5344CB8AC3E}">
        <p14:creationId xmlns:p14="http://schemas.microsoft.com/office/powerpoint/2010/main" val="197707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E6666A-7CF3-4EE2-A996-12AAC2B34138}"/>
              </a:ext>
            </a:extLst>
          </p:cNvPr>
          <p:cNvSpPr>
            <a:spLocks noGrp="1"/>
          </p:cNvSpPr>
          <p:nvPr>
            <p:ph type="title"/>
          </p:nvPr>
        </p:nvSpPr>
        <p:spPr/>
        <p:txBody>
          <a:bodyPr/>
          <a:lstStyle/>
          <a:p>
            <a:r>
              <a:rPr lang="de-DE" dirty="0"/>
              <a:t>Arbeitsmarktperspektiven und Gehälter</a:t>
            </a:r>
          </a:p>
        </p:txBody>
      </p:sp>
      <p:grpSp>
        <p:nvGrpSpPr>
          <p:cNvPr id="6" name="Gruppieren 5">
            <a:extLst>
              <a:ext uri="{FF2B5EF4-FFF2-40B4-BE49-F238E27FC236}">
                <a16:creationId xmlns:a16="http://schemas.microsoft.com/office/drawing/2014/main" id="{CA9E64BC-A92E-455B-A8F7-858B39DE2C1E}"/>
              </a:ext>
            </a:extLst>
          </p:cNvPr>
          <p:cNvGrpSpPr/>
          <p:nvPr/>
        </p:nvGrpSpPr>
        <p:grpSpPr>
          <a:xfrm>
            <a:off x="2860599" y="1832091"/>
            <a:ext cx="5060951" cy="4192744"/>
            <a:chOff x="4083050" y="2094713"/>
            <a:chExt cx="5060950" cy="4192744"/>
          </a:xfrm>
        </p:grpSpPr>
        <p:pic>
          <p:nvPicPr>
            <p:cNvPr id="7" name="Grafik 6">
              <a:extLst>
                <a:ext uri="{FF2B5EF4-FFF2-40B4-BE49-F238E27FC236}">
                  <a16:creationId xmlns:a16="http://schemas.microsoft.com/office/drawing/2014/main" id="{0602BC76-281D-4451-B851-EEFA89F295D5}"/>
                </a:ext>
              </a:extLst>
            </p:cNvPr>
            <p:cNvPicPr>
              <a:picLocks noChangeAspect="1"/>
            </p:cNvPicPr>
            <p:nvPr/>
          </p:nvPicPr>
          <p:blipFill rotWithShape="1">
            <a:blip r:embed="rId3"/>
            <a:srcRect t="23446" b="1436"/>
            <a:stretch/>
          </p:blipFill>
          <p:spPr>
            <a:xfrm>
              <a:off x="4083050" y="2094713"/>
              <a:ext cx="5060950" cy="4192744"/>
            </a:xfrm>
            <a:prstGeom prst="rect">
              <a:avLst/>
            </a:prstGeom>
          </p:spPr>
        </p:pic>
        <p:sp>
          <p:nvSpPr>
            <p:cNvPr id="8" name="Rechteck 7">
              <a:extLst>
                <a:ext uri="{FF2B5EF4-FFF2-40B4-BE49-F238E27FC236}">
                  <a16:creationId xmlns:a16="http://schemas.microsoft.com/office/drawing/2014/main" id="{D203E601-8F99-4F9B-8FAA-1197367C1D6E}"/>
                </a:ext>
              </a:extLst>
            </p:cNvPr>
            <p:cNvSpPr/>
            <p:nvPr/>
          </p:nvSpPr>
          <p:spPr>
            <a:xfrm>
              <a:off x="4083050" y="3557375"/>
              <a:ext cx="4679888" cy="2971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Textfeld 2">
            <a:extLst>
              <a:ext uri="{FF2B5EF4-FFF2-40B4-BE49-F238E27FC236}">
                <a16:creationId xmlns:a16="http://schemas.microsoft.com/office/drawing/2014/main" id="{718E4585-9FB3-4C66-A881-10F020DED01A}"/>
              </a:ext>
            </a:extLst>
          </p:cNvPr>
          <p:cNvSpPr txBox="1"/>
          <p:nvPr/>
        </p:nvSpPr>
        <p:spPr>
          <a:xfrm>
            <a:off x="5298555" y="6512118"/>
            <a:ext cx="6821098" cy="246221"/>
          </a:xfrm>
          <a:prstGeom prst="rect">
            <a:avLst/>
          </a:prstGeom>
          <a:noFill/>
        </p:spPr>
        <p:txBody>
          <a:bodyPr wrap="none" rtlCol="0">
            <a:spAutoFit/>
          </a:bodyPr>
          <a:lstStyle/>
          <a:p>
            <a:r>
              <a:rPr lang="de-DE" sz="1000" dirty="0"/>
              <a:t>Quelle: https://www.stepstone.de/Ueber-StepStone/wp-content/uploads/2017/06/StSt_Gehaltsreport_2017_Absolventen.pdf</a:t>
            </a:r>
          </a:p>
        </p:txBody>
      </p:sp>
    </p:spTree>
    <p:extLst>
      <p:ext uri="{BB962C8B-B14F-4D97-AF65-F5344CB8AC3E}">
        <p14:creationId xmlns:p14="http://schemas.microsoft.com/office/powerpoint/2010/main" val="491075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2E179D-90E1-4BE2-A960-465F78C6E5A7}"/>
              </a:ext>
            </a:extLst>
          </p:cNvPr>
          <p:cNvSpPr>
            <a:spLocks noGrp="1"/>
          </p:cNvSpPr>
          <p:nvPr>
            <p:ph type="title"/>
          </p:nvPr>
        </p:nvSpPr>
        <p:spPr/>
        <p:txBody>
          <a:bodyPr/>
          <a:lstStyle/>
          <a:p>
            <a:r>
              <a:rPr lang="de-DE" dirty="0"/>
              <a:t>Arbeitsmarktperspektiven und Gehälter</a:t>
            </a:r>
          </a:p>
        </p:txBody>
      </p:sp>
      <p:grpSp>
        <p:nvGrpSpPr>
          <p:cNvPr id="6" name="Gruppieren 5">
            <a:extLst>
              <a:ext uri="{FF2B5EF4-FFF2-40B4-BE49-F238E27FC236}">
                <a16:creationId xmlns:a16="http://schemas.microsoft.com/office/drawing/2014/main" id="{67F0ED90-2DF8-4CBB-93E3-E19F39AA3140}"/>
              </a:ext>
            </a:extLst>
          </p:cNvPr>
          <p:cNvGrpSpPr/>
          <p:nvPr/>
        </p:nvGrpSpPr>
        <p:grpSpPr>
          <a:xfrm>
            <a:off x="3261743" y="1382290"/>
            <a:ext cx="4610807" cy="5136439"/>
            <a:chOff x="3261743" y="1382290"/>
            <a:chExt cx="4610806" cy="5136438"/>
          </a:xfrm>
        </p:grpSpPr>
        <p:pic>
          <p:nvPicPr>
            <p:cNvPr id="4" name="Grafik 3">
              <a:extLst>
                <a:ext uri="{FF2B5EF4-FFF2-40B4-BE49-F238E27FC236}">
                  <a16:creationId xmlns:a16="http://schemas.microsoft.com/office/drawing/2014/main" id="{FEB1B253-D227-4CDD-84A2-580860F64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743" y="1382290"/>
              <a:ext cx="4610806" cy="5136438"/>
            </a:xfrm>
            <a:prstGeom prst="rect">
              <a:avLst/>
            </a:prstGeom>
          </p:spPr>
        </p:pic>
        <p:sp>
          <p:nvSpPr>
            <p:cNvPr id="5" name="Rechteck 4">
              <a:extLst>
                <a:ext uri="{FF2B5EF4-FFF2-40B4-BE49-F238E27FC236}">
                  <a16:creationId xmlns:a16="http://schemas.microsoft.com/office/drawing/2014/main" id="{388474BF-56FF-48A7-81B2-900F64139603}"/>
                </a:ext>
              </a:extLst>
            </p:cNvPr>
            <p:cNvSpPr/>
            <p:nvPr/>
          </p:nvSpPr>
          <p:spPr>
            <a:xfrm>
              <a:off x="3948248" y="2882536"/>
              <a:ext cx="3457303" cy="2177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Textfeld 2">
            <a:extLst>
              <a:ext uri="{FF2B5EF4-FFF2-40B4-BE49-F238E27FC236}">
                <a16:creationId xmlns:a16="http://schemas.microsoft.com/office/drawing/2014/main" id="{83FAFAFD-35F0-4D35-87E0-0B3EF4E64C18}"/>
              </a:ext>
            </a:extLst>
          </p:cNvPr>
          <p:cNvSpPr txBox="1"/>
          <p:nvPr/>
        </p:nvSpPr>
        <p:spPr>
          <a:xfrm>
            <a:off x="7836320" y="6518729"/>
            <a:ext cx="4355680" cy="246221"/>
          </a:xfrm>
          <a:prstGeom prst="rect">
            <a:avLst/>
          </a:prstGeom>
          <a:noFill/>
        </p:spPr>
        <p:txBody>
          <a:bodyPr wrap="none" rtlCol="0">
            <a:spAutoFit/>
          </a:bodyPr>
          <a:lstStyle/>
          <a:p>
            <a:r>
              <a:rPr lang="de-DE" sz="1000" dirty="0"/>
              <a:t>Quelle: https://www.ingenieurwesen-studieren.de/gehalt-wirtschaftsingenieur/</a:t>
            </a:r>
          </a:p>
        </p:txBody>
      </p:sp>
    </p:spTree>
    <p:extLst>
      <p:ext uri="{BB962C8B-B14F-4D97-AF65-F5344CB8AC3E}">
        <p14:creationId xmlns:p14="http://schemas.microsoft.com/office/powerpoint/2010/main" val="16697879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C97101-A11C-42D9-9C92-62B08AE4C305}"/>
              </a:ext>
            </a:extLst>
          </p:cNvPr>
          <p:cNvSpPr>
            <a:spLocks noGrp="1"/>
          </p:cNvSpPr>
          <p:nvPr>
            <p:ph type="title"/>
          </p:nvPr>
        </p:nvSpPr>
        <p:spPr/>
        <p:txBody>
          <a:bodyPr/>
          <a:lstStyle/>
          <a:p>
            <a:endParaRPr lang="de-DE"/>
          </a:p>
        </p:txBody>
      </p:sp>
      <p:pic>
        <p:nvPicPr>
          <p:cNvPr id="3" name="Grafik 2">
            <a:extLst>
              <a:ext uri="{FF2B5EF4-FFF2-40B4-BE49-F238E27FC236}">
                <a16:creationId xmlns:a16="http://schemas.microsoft.com/office/drawing/2014/main" id="{C0F3A189-707A-4A68-B7CD-B8A6F669840B}"/>
              </a:ext>
            </a:extLst>
          </p:cNvPr>
          <p:cNvPicPr>
            <a:picLocks noChangeAspect="1"/>
          </p:cNvPicPr>
          <p:nvPr/>
        </p:nvPicPr>
        <p:blipFill rotWithShape="1">
          <a:blip r:embed="rId3"/>
          <a:srcRect l="33604" t="22164" r="35422" b="18268"/>
          <a:stretch/>
        </p:blipFill>
        <p:spPr>
          <a:xfrm>
            <a:off x="3182588" y="68414"/>
            <a:ext cx="6032664" cy="6525900"/>
          </a:xfrm>
          <a:prstGeom prst="rect">
            <a:avLst/>
          </a:prstGeom>
        </p:spPr>
      </p:pic>
      <p:sp>
        <p:nvSpPr>
          <p:cNvPr id="4" name="Textfeld 3">
            <a:extLst>
              <a:ext uri="{FF2B5EF4-FFF2-40B4-BE49-F238E27FC236}">
                <a16:creationId xmlns:a16="http://schemas.microsoft.com/office/drawing/2014/main" id="{A965822F-B668-4BA3-BF34-DEE971A3DE81}"/>
              </a:ext>
            </a:extLst>
          </p:cNvPr>
          <p:cNvSpPr txBox="1"/>
          <p:nvPr/>
        </p:nvSpPr>
        <p:spPr>
          <a:xfrm>
            <a:off x="5765241" y="6611779"/>
            <a:ext cx="6426759" cy="246221"/>
          </a:xfrm>
          <a:prstGeom prst="rect">
            <a:avLst/>
          </a:prstGeom>
          <a:noFill/>
        </p:spPr>
        <p:txBody>
          <a:bodyPr wrap="none" rtlCol="0">
            <a:spAutoFit/>
          </a:bodyPr>
          <a:lstStyle/>
          <a:p>
            <a:r>
              <a:rPr lang="de-DE" sz="1000" dirty="0"/>
              <a:t>Quelle: https://www.stepstone.de/Ueber-StepStone/wp-content/uploads/2020/02/Stepstone_Gehaltsreport_2020.pdf</a:t>
            </a:r>
          </a:p>
        </p:txBody>
      </p:sp>
    </p:spTree>
    <p:extLst>
      <p:ext uri="{BB962C8B-B14F-4D97-AF65-F5344CB8AC3E}">
        <p14:creationId xmlns:p14="http://schemas.microsoft.com/office/powerpoint/2010/main" val="2988266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3AF8FF2-4BC4-4CCD-997C-2E5DFBA93D4B}"/>
              </a:ext>
            </a:extLst>
          </p:cNvPr>
          <p:cNvPicPr>
            <a:picLocks noChangeAspect="1"/>
          </p:cNvPicPr>
          <p:nvPr/>
        </p:nvPicPr>
        <p:blipFill rotWithShape="1">
          <a:blip r:embed="rId3"/>
          <a:srcRect l="12617" t="13347" r="33401" b="17057"/>
          <a:stretch/>
        </p:blipFill>
        <p:spPr>
          <a:xfrm>
            <a:off x="1961304" y="519959"/>
            <a:ext cx="7469580" cy="5818081"/>
          </a:xfrm>
          <a:prstGeom prst="rect">
            <a:avLst/>
          </a:prstGeom>
        </p:spPr>
      </p:pic>
      <p:sp>
        <p:nvSpPr>
          <p:cNvPr id="4" name="Rechteck 3">
            <a:extLst>
              <a:ext uri="{FF2B5EF4-FFF2-40B4-BE49-F238E27FC236}">
                <a16:creationId xmlns:a16="http://schemas.microsoft.com/office/drawing/2014/main" id="{023CFC93-92EC-42EA-9A47-4EE6AC1E9B3D}"/>
              </a:ext>
            </a:extLst>
          </p:cNvPr>
          <p:cNvSpPr/>
          <p:nvPr/>
        </p:nvSpPr>
        <p:spPr>
          <a:xfrm>
            <a:off x="9078113" y="6496298"/>
            <a:ext cx="2856872" cy="246221"/>
          </a:xfrm>
          <a:prstGeom prst="rect">
            <a:avLst/>
          </a:prstGeom>
        </p:spPr>
        <p:txBody>
          <a:bodyPr wrap="none">
            <a:spAutoFit/>
          </a:bodyPr>
          <a:lstStyle/>
          <a:p>
            <a:r>
              <a:rPr lang="de-DE" sz="1000" dirty="0"/>
              <a:t>https://www.stepstone.de/wissen/einstiegsgehalt/</a:t>
            </a:r>
          </a:p>
        </p:txBody>
      </p:sp>
    </p:spTree>
    <p:extLst>
      <p:ext uri="{BB962C8B-B14F-4D97-AF65-F5344CB8AC3E}">
        <p14:creationId xmlns:p14="http://schemas.microsoft.com/office/powerpoint/2010/main" val="3183074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ports.weforum.org/future-of-jobs-2018/wp-content/blogs.dir/139/mp/image-cache/site/1/future-jobs-jobstypes.96302c8cde7687af26e6cb583d80f334.png">
            <a:extLst>
              <a:ext uri="{FF2B5EF4-FFF2-40B4-BE49-F238E27FC236}">
                <a16:creationId xmlns:a16="http://schemas.microsoft.com/office/drawing/2014/main" id="{DDCCA58F-94DA-4391-A776-4B75E95FB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0253325"/>
            <a:ext cx="10477500" cy="104775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4C9FBAE3-443C-45C8-A0BE-B400B2656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940" y="1106738"/>
            <a:ext cx="5386137" cy="5386137"/>
          </a:xfrm>
          <a:prstGeom prst="rect">
            <a:avLst/>
          </a:prstGeom>
        </p:spPr>
      </p:pic>
      <p:sp>
        <p:nvSpPr>
          <p:cNvPr id="2" name="Titel 1">
            <a:extLst>
              <a:ext uri="{FF2B5EF4-FFF2-40B4-BE49-F238E27FC236}">
                <a16:creationId xmlns:a16="http://schemas.microsoft.com/office/drawing/2014/main" id="{D21C89A6-A14B-4B5E-BEC9-3A062F5EC87F}"/>
              </a:ext>
            </a:extLst>
          </p:cNvPr>
          <p:cNvSpPr>
            <a:spLocks noGrp="1"/>
          </p:cNvSpPr>
          <p:nvPr>
            <p:ph type="title"/>
          </p:nvPr>
        </p:nvSpPr>
        <p:spPr>
          <a:xfrm>
            <a:off x="838201" y="365125"/>
            <a:ext cx="10477500" cy="1080499"/>
          </a:xfrm>
        </p:spPr>
        <p:txBody>
          <a:bodyPr/>
          <a:lstStyle/>
          <a:p>
            <a:r>
              <a:rPr lang="de-DE" dirty="0"/>
              <a:t>Arbeitsmarktperspektiven und Gehälter</a:t>
            </a:r>
          </a:p>
        </p:txBody>
      </p:sp>
      <p:sp>
        <p:nvSpPr>
          <p:cNvPr id="3" name="Textfeld 2">
            <a:extLst>
              <a:ext uri="{FF2B5EF4-FFF2-40B4-BE49-F238E27FC236}">
                <a16:creationId xmlns:a16="http://schemas.microsoft.com/office/drawing/2014/main" id="{54EB5E90-7933-4F3B-B40B-1472D302042C}"/>
              </a:ext>
            </a:extLst>
          </p:cNvPr>
          <p:cNvSpPr txBox="1"/>
          <p:nvPr/>
        </p:nvSpPr>
        <p:spPr>
          <a:xfrm>
            <a:off x="4645073" y="6583073"/>
            <a:ext cx="7463903" cy="415498"/>
          </a:xfrm>
          <a:prstGeom prst="rect">
            <a:avLst/>
          </a:prstGeom>
          <a:noFill/>
        </p:spPr>
        <p:txBody>
          <a:bodyPr wrap="none" rtlCol="0">
            <a:spAutoFit/>
          </a:bodyPr>
          <a:lstStyle/>
          <a:p>
            <a:r>
              <a:rPr lang="de-DE" sz="1000" dirty="0"/>
              <a:t>Quelle: http://reports.weforum.org/future-of-jobs-2018/shareable-infographics/?doing_wp_cron=1604259118.4563670158386230468750</a:t>
            </a:r>
          </a:p>
          <a:p>
            <a:endParaRPr lang="de-DE" sz="1100" dirty="0"/>
          </a:p>
        </p:txBody>
      </p:sp>
    </p:spTree>
    <p:extLst>
      <p:ext uri="{BB962C8B-B14F-4D97-AF65-F5344CB8AC3E}">
        <p14:creationId xmlns:p14="http://schemas.microsoft.com/office/powerpoint/2010/main" val="4047303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4597733D-879F-477D-8478-39D32A40B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214" y="965635"/>
            <a:ext cx="8398159" cy="4723965"/>
          </a:xfrm>
          <a:prstGeom prst="rect">
            <a:avLst/>
          </a:prstGeom>
        </p:spPr>
      </p:pic>
      <p:sp>
        <p:nvSpPr>
          <p:cNvPr id="2" name="Textfeld 1">
            <a:extLst>
              <a:ext uri="{FF2B5EF4-FFF2-40B4-BE49-F238E27FC236}">
                <a16:creationId xmlns:a16="http://schemas.microsoft.com/office/drawing/2014/main" id="{0F96A7C2-B2F7-4640-9EDC-C5B14A3AD290}"/>
              </a:ext>
            </a:extLst>
          </p:cNvPr>
          <p:cNvSpPr txBox="1"/>
          <p:nvPr/>
        </p:nvSpPr>
        <p:spPr>
          <a:xfrm>
            <a:off x="5520776" y="6553019"/>
            <a:ext cx="6591869" cy="246221"/>
          </a:xfrm>
          <a:prstGeom prst="rect">
            <a:avLst/>
          </a:prstGeom>
          <a:noFill/>
        </p:spPr>
        <p:txBody>
          <a:bodyPr wrap="none" rtlCol="0">
            <a:spAutoFit/>
          </a:bodyPr>
          <a:lstStyle/>
          <a:p>
            <a:r>
              <a:rPr lang="de-DE" sz="1000" dirty="0"/>
              <a:t>Quelle: https://www.bitkom.org/Presse/Presseinformation/Erstmals-mehr-als-100000-unbesetzte-Stellen-fuer-IT-Experten</a:t>
            </a:r>
          </a:p>
        </p:txBody>
      </p:sp>
    </p:spTree>
    <p:extLst>
      <p:ext uri="{BB962C8B-B14F-4D97-AF65-F5344CB8AC3E}">
        <p14:creationId xmlns:p14="http://schemas.microsoft.com/office/powerpoint/2010/main" val="4021804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8CF58-4F20-4C87-939C-EB3874B78ABF}"/>
              </a:ext>
            </a:extLst>
          </p:cNvPr>
          <p:cNvSpPr>
            <a:spLocks noGrp="1"/>
          </p:cNvSpPr>
          <p:nvPr>
            <p:ph type="title"/>
          </p:nvPr>
        </p:nvSpPr>
        <p:spPr>
          <a:xfrm>
            <a:off x="838200" y="2766219"/>
            <a:ext cx="10515600" cy="1325563"/>
          </a:xfrm>
        </p:spPr>
        <p:txBody>
          <a:bodyPr/>
          <a:lstStyle/>
          <a:p>
            <a:r>
              <a:rPr lang="de-DE" dirty="0"/>
              <a:t>Für wen ist Wirtschaftsinformatik der richtige Studiengang?</a:t>
            </a:r>
          </a:p>
        </p:txBody>
      </p:sp>
    </p:spTree>
    <p:extLst>
      <p:ext uri="{BB962C8B-B14F-4D97-AF65-F5344CB8AC3E}">
        <p14:creationId xmlns:p14="http://schemas.microsoft.com/office/powerpoint/2010/main" val="2975516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1">
            <a:extLst>
              <a:ext uri="{FF2B5EF4-FFF2-40B4-BE49-F238E27FC236}">
                <a16:creationId xmlns:a16="http://schemas.microsoft.com/office/drawing/2014/main" id="{D98054A2-7D24-423E-B6C9-428DB7D135B6}"/>
              </a:ext>
            </a:extLst>
          </p:cNvPr>
          <p:cNvSpPr txBox="1">
            <a:spLocks/>
          </p:cNvSpPr>
          <p:nvPr/>
        </p:nvSpPr>
        <p:spPr>
          <a:xfrm>
            <a:off x="-97343" y="1209457"/>
            <a:ext cx="11149013" cy="50946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a:p>
            <a:endParaRPr lang="de-DE" dirty="0"/>
          </a:p>
          <a:p>
            <a:pPr lvl="1"/>
            <a:r>
              <a:rPr lang="de-DE" sz="2800" dirty="0"/>
              <a:t>Du hast Interesse an Digitalisierung und kreativen digitalen Lösungen</a:t>
            </a:r>
          </a:p>
          <a:p>
            <a:pPr lvl="1"/>
            <a:r>
              <a:rPr lang="de-DE" sz="2800" dirty="0"/>
              <a:t>Du löst gern technische und betriebswirtschaftliche Aufgaben</a:t>
            </a:r>
          </a:p>
          <a:p>
            <a:pPr lvl="1"/>
            <a:r>
              <a:rPr lang="de-DE" sz="2800" dirty="0"/>
              <a:t>Du besitzt gute analytische- und logische Fähigkeiten</a:t>
            </a:r>
          </a:p>
          <a:p>
            <a:pPr lvl="1"/>
            <a:r>
              <a:rPr lang="de-DE" sz="2800" dirty="0"/>
              <a:t>Teamarbeit macht dir Spaß </a:t>
            </a:r>
          </a:p>
          <a:p>
            <a:pPr lvl="1"/>
            <a:r>
              <a:rPr lang="de-DE" sz="2800" dirty="0"/>
              <a:t>Du kannst gut auf Gesprächspartner eingehen</a:t>
            </a:r>
          </a:p>
          <a:p>
            <a:pPr lvl="1"/>
            <a:r>
              <a:rPr lang="de-DE" sz="2800" dirty="0"/>
              <a:t>Du hast Interesse an Computern und Mathe</a:t>
            </a:r>
          </a:p>
          <a:p>
            <a:pPr lvl="1"/>
            <a:r>
              <a:rPr lang="de-DE" sz="2800" dirty="0"/>
              <a:t>Gute Englischkenntnisse sind von Vorteil</a:t>
            </a:r>
          </a:p>
          <a:p>
            <a:pPr marL="0" indent="0">
              <a:buNone/>
            </a:pPr>
            <a:endParaRPr lang="de-DE" dirty="0"/>
          </a:p>
          <a:p>
            <a:endParaRPr lang="de-DE" dirty="0"/>
          </a:p>
          <a:p>
            <a:endParaRPr lang="de-DE" dirty="0"/>
          </a:p>
        </p:txBody>
      </p:sp>
      <p:sp>
        <p:nvSpPr>
          <p:cNvPr id="2" name="Titel 1">
            <a:extLst>
              <a:ext uri="{FF2B5EF4-FFF2-40B4-BE49-F238E27FC236}">
                <a16:creationId xmlns:a16="http://schemas.microsoft.com/office/drawing/2014/main" id="{F29FDB58-66D0-4A9E-9EF7-EB1DB7CAC19A}"/>
              </a:ext>
            </a:extLst>
          </p:cNvPr>
          <p:cNvSpPr>
            <a:spLocks noGrp="1"/>
          </p:cNvSpPr>
          <p:nvPr>
            <p:ph type="title"/>
          </p:nvPr>
        </p:nvSpPr>
        <p:spPr/>
        <p:txBody>
          <a:bodyPr/>
          <a:lstStyle/>
          <a:p>
            <a:r>
              <a:rPr lang="de-DE" dirty="0"/>
              <a:t>Für wen ist Wirtschaftsinformatik der richtige Studiengang?</a:t>
            </a:r>
          </a:p>
        </p:txBody>
      </p:sp>
      <p:pic>
        <p:nvPicPr>
          <p:cNvPr id="3" name="Grafik 2" descr="Statistik">
            <a:extLst>
              <a:ext uri="{FF2B5EF4-FFF2-40B4-BE49-F238E27FC236}">
                <a16:creationId xmlns:a16="http://schemas.microsoft.com/office/drawing/2014/main" id="{1F4AC56B-B37F-4583-9992-B9DAD9C90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0042" y="2554188"/>
            <a:ext cx="678105" cy="678105"/>
          </a:xfrm>
          <a:prstGeom prst="rect">
            <a:avLst/>
          </a:prstGeom>
        </p:spPr>
      </p:pic>
      <p:pic>
        <p:nvPicPr>
          <p:cNvPr id="4" name="Grafik 3" descr="Recherche">
            <a:extLst>
              <a:ext uri="{FF2B5EF4-FFF2-40B4-BE49-F238E27FC236}">
                <a16:creationId xmlns:a16="http://schemas.microsoft.com/office/drawing/2014/main" id="{15F0CE46-F232-4D32-8C4A-919A31B3DF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9401" y="3075831"/>
            <a:ext cx="567295" cy="567295"/>
          </a:xfrm>
          <a:prstGeom prst="rect">
            <a:avLst/>
          </a:prstGeom>
        </p:spPr>
      </p:pic>
      <p:pic>
        <p:nvPicPr>
          <p:cNvPr id="5" name="Grafik 4" descr="Glühbirne und Zahnrad">
            <a:extLst>
              <a:ext uri="{FF2B5EF4-FFF2-40B4-BE49-F238E27FC236}">
                <a16:creationId xmlns:a16="http://schemas.microsoft.com/office/drawing/2014/main" id="{9C3D762B-5BE0-4427-BDB9-D56D393324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75697" y="2044208"/>
            <a:ext cx="678105" cy="678105"/>
          </a:xfrm>
          <a:prstGeom prst="rect">
            <a:avLst/>
          </a:prstGeom>
        </p:spPr>
      </p:pic>
      <p:pic>
        <p:nvPicPr>
          <p:cNvPr id="6" name="Grafik 5" descr="Benutzer">
            <a:extLst>
              <a:ext uri="{FF2B5EF4-FFF2-40B4-BE49-F238E27FC236}">
                <a16:creationId xmlns:a16="http://schemas.microsoft.com/office/drawing/2014/main" id="{60226636-27D1-4B42-B56C-2C5D96549C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7942" y="3473119"/>
            <a:ext cx="567295" cy="567295"/>
          </a:xfrm>
          <a:prstGeom prst="rect">
            <a:avLst/>
          </a:prstGeom>
        </p:spPr>
      </p:pic>
      <p:pic>
        <p:nvPicPr>
          <p:cNvPr id="7" name="Grafik 6" descr="Laptop">
            <a:extLst>
              <a:ext uri="{FF2B5EF4-FFF2-40B4-BE49-F238E27FC236}">
                <a16:creationId xmlns:a16="http://schemas.microsoft.com/office/drawing/2014/main" id="{4D785158-136D-4601-A743-252A31A9AB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94856" y="4407352"/>
            <a:ext cx="567293" cy="567293"/>
          </a:xfrm>
          <a:prstGeom prst="rect">
            <a:avLst/>
          </a:prstGeom>
        </p:spPr>
      </p:pic>
      <p:pic>
        <p:nvPicPr>
          <p:cNvPr id="8" name="Grafik 7" descr="Sprache">
            <a:extLst>
              <a:ext uri="{FF2B5EF4-FFF2-40B4-BE49-F238E27FC236}">
                <a16:creationId xmlns:a16="http://schemas.microsoft.com/office/drawing/2014/main" id="{0A2AC396-676E-4AC5-AE3D-DE9BD8D069B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86277" y="4820519"/>
            <a:ext cx="567292" cy="567292"/>
          </a:xfrm>
          <a:prstGeom prst="rect">
            <a:avLst/>
          </a:prstGeom>
        </p:spPr>
      </p:pic>
      <p:pic>
        <p:nvPicPr>
          <p:cNvPr id="10" name="Grafik 9" descr="Benutzer">
            <a:extLst>
              <a:ext uri="{FF2B5EF4-FFF2-40B4-BE49-F238E27FC236}">
                <a16:creationId xmlns:a16="http://schemas.microsoft.com/office/drawing/2014/main" id="{1CC16FBF-E06D-4AE4-BBCB-8B04264931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46770" y="3897412"/>
            <a:ext cx="567293" cy="567293"/>
          </a:xfrm>
          <a:prstGeom prst="rect">
            <a:avLst/>
          </a:prstGeom>
        </p:spPr>
      </p:pic>
      <p:sp>
        <p:nvSpPr>
          <p:cNvPr id="12" name="Textfeld 11">
            <a:extLst>
              <a:ext uri="{FF2B5EF4-FFF2-40B4-BE49-F238E27FC236}">
                <a16:creationId xmlns:a16="http://schemas.microsoft.com/office/drawing/2014/main" id="{62A4731A-6D28-4C6C-8980-DAED04A958DF}"/>
              </a:ext>
            </a:extLst>
          </p:cNvPr>
          <p:cNvSpPr txBox="1"/>
          <p:nvPr/>
        </p:nvSpPr>
        <p:spPr>
          <a:xfrm>
            <a:off x="4770097" y="6548316"/>
            <a:ext cx="7340471" cy="246221"/>
          </a:xfrm>
          <a:prstGeom prst="rect">
            <a:avLst/>
          </a:prstGeom>
          <a:noFill/>
        </p:spPr>
        <p:txBody>
          <a:bodyPr wrap="none" rtlCol="0">
            <a:spAutoFit/>
          </a:bodyPr>
          <a:lstStyle/>
          <a:p>
            <a:r>
              <a:rPr lang="de-DE" sz="1000" dirty="0"/>
              <a:t>Quelle: https://ranking.zeit.de/che/de/fachinfo/2?wt_ref=https%3A%2F%2Fwww.google.com%2F&amp;wt_t=1604939689448&amp;rec_wt_ref=1</a:t>
            </a:r>
          </a:p>
        </p:txBody>
      </p:sp>
    </p:spTree>
    <p:extLst>
      <p:ext uri="{BB962C8B-B14F-4D97-AF65-F5344CB8AC3E}">
        <p14:creationId xmlns:p14="http://schemas.microsoft.com/office/powerpoint/2010/main" val="4163171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211344-4F33-4987-8A4D-1536F7D75353}"/>
              </a:ext>
            </a:extLst>
          </p:cNvPr>
          <p:cNvSpPr>
            <a:spLocks noGrp="1"/>
          </p:cNvSpPr>
          <p:nvPr>
            <p:ph type="title"/>
          </p:nvPr>
        </p:nvSpPr>
        <p:spPr/>
        <p:txBody>
          <a:bodyPr/>
          <a:lstStyle/>
          <a:p>
            <a:r>
              <a:rPr lang="de-DE" dirty="0"/>
              <a:t>Für wen ist Wirtschaftsinformatik der richtige Studiengang?</a:t>
            </a:r>
          </a:p>
        </p:txBody>
      </p:sp>
      <p:sp>
        <p:nvSpPr>
          <p:cNvPr id="3" name="Rechteck 2">
            <a:extLst>
              <a:ext uri="{FF2B5EF4-FFF2-40B4-BE49-F238E27FC236}">
                <a16:creationId xmlns:a16="http://schemas.microsoft.com/office/drawing/2014/main" id="{7C6E0F34-181D-4E16-A406-BDBD04195B0A}"/>
              </a:ext>
            </a:extLst>
          </p:cNvPr>
          <p:cNvSpPr/>
          <p:nvPr/>
        </p:nvSpPr>
        <p:spPr>
          <a:xfrm>
            <a:off x="838200" y="1690689"/>
            <a:ext cx="11091531" cy="4524315"/>
          </a:xfrm>
          <a:prstGeom prst="rect">
            <a:avLst/>
          </a:prstGeom>
        </p:spPr>
        <p:txBody>
          <a:bodyPr wrap="square">
            <a:spAutoFit/>
          </a:bodyPr>
          <a:lstStyle/>
          <a:p>
            <a:pPr marL="285744" indent="-285744">
              <a:buFont typeface="Arial" panose="020B0604020202020204" pitchFamily="34" charset="0"/>
              <a:buChar char="•"/>
            </a:pPr>
            <a:r>
              <a:rPr lang="de-DE" sz="2400" dirty="0"/>
              <a:t>Abstraktes / logisches / analytisches Denkvermögen (88 %)</a:t>
            </a:r>
          </a:p>
          <a:p>
            <a:pPr marL="285744" indent="-285744">
              <a:buFont typeface="Arial" panose="020B0604020202020204" pitchFamily="34" charset="0"/>
              <a:buChar char="•"/>
            </a:pPr>
            <a:r>
              <a:rPr lang="de-DE" sz="2400" dirty="0"/>
              <a:t>Interesse an (betriebs-)wirtschaftlichen Themen / (betriebs-)wirtschaftliches Grundverständnis (61 %)</a:t>
            </a:r>
          </a:p>
          <a:p>
            <a:pPr marL="285744" indent="-285744">
              <a:buFont typeface="Arial" panose="020B0604020202020204" pitchFamily="34" charset="0"/>
              <a:buChar char="•"/>
            </a:pPr>
            <a:r>
              <a:rPr lang="de-DE" sz="2400" dirty="0"/>
              <a:t>Lernbereitschaft, Einsatz- und Leistungsbereitschaft (54 %)</a:t>
            </a:r>
          </a:p>
          <a:p>
            <a:pPr marL="285744" indent="-285744">
              <a:buFont typeface="Arial" panose="020B0604020202020204" pitchFamily="34" charset="0"/>
              <a:buChar char="•"/>
            </a:pPr>
            <a:r>
              <a:rPr lang="de-DE" sz="2400" dirty="0"/>
              <a:t>Selbständiges, (selbst)organisiertes und -diszipliniertes Lernen und Arbeiten / Selbstmanagement / Bereitschaft zum Selbststudium (53 %)</a:t>
            </a:r>
          </a:p>
          <a:p>
            <a:pPr marL="285744" indent="-285744">
              <a:buFont typeface="Arial" panose="020B0604020202020204" pitchFamily="34" charset="0"/>
              <a:buChar char="•"/>
            </a:pPr>
            <a:r>
              <a:rPr lang="de-DE" sz="2400" dirty="0"/>
              <a:t>Assoziations- und Transferfähigkeit / systemisches Denken (47 %)</a:t>
            </a:r>
          </a:p>
          <a:p>
            <a:pPr marL="285744" indent="-285744">
              <a:buFont typeface="Arial" panose="020B0604020202020204" pitchFamily="34" charset="0"/>
              <a:buChar char="•"/>
            </a:pPr>
            <a:r>
              <a:rPr lang="de-DE" sz="2400" dirty="0"/>
              <a:t>Technikinteresse / technisches Grundverständnis (42 %)</a:t>
            </a:r>
          </a:p>
          <a:p>
            <a:pPr marL="285744" indent="-285744">
              <a:buFont typeface="Arial" panose="020B0604020202020204" pitchFamily="34" charset="0"/>
              <a:buChar char="•"/>
            </a:pPr>
            <a:r>
              <a:rPr lang="de-DE" sz="2400" dirty="0"/>
              <a:t>Teamfähigkeit (39 %)</a:t>
            </a:r>
          </a:p>
          <a:p>
            <a:pPr marL="285744" indent="-285744">
              <a:buFont typeface="Arial" panose="020B0604020202020204" pitchFamily="34" charset="0"/>
              <a:buChar char="•"/>
            </a:pPr>
            <a:r>
              <a:rPr lang="de-DE" sz="2400" dirty="0"/>
              <a:t>Affinität zur Mathematik / mathematische Vorkenntnisse (38 %)</a:t>
            </a:r>
          </a:p>
          <a:p>
            <a:pPr marL="285744" indent="-285744">
              <a:buFont typeface="Arial" panose="020B0604020202020204" pitchFamily="34" charset="0"/>
              <a:buChar char="•"/>
            </a:pPr>
            <a:r>
              <a:rPr lang="de-DE" sz="2400" dirty="0"/>
              <a:t>Interesse am / Bereitschaft zum interdisziplinären Arbeiten (37 %)</a:t>
            </a:r>
          </a:p>
          <a:p>
            <a:pPr marL="285744" indent="-285744">
              <a:buFont typeface="Arial" panose="020B0604020202020204" pitchFamily="34" charset="0"/>
              <a:buChar char="•"/>
            </a:pPr>
            <a:r>
              <a:rPr lang="de-DE" sz="2400" dirty="0"/>
              <a:t>Belastbarkeit / Ausdauer / Durchhaltevermögen (36 %)</a:t>
            </a:r>
          </a:p>
        </p:txBody>
      </p:sp>
      <p:sp>
        <p:nvSpPr>
          <p:cNvPr id="4" name="Rechteck 3">
            <a:extLst>
              <a:ext uri="{FF2B5EF4-FFF2-40B4-BE49-F238E27FC236}">
                <a16:creationId xmlns:a16="http://schemas.microsoft.com/office/drawing/2014/main" id="{6863E279-58BE-4D51-85E8-5603D13CF29B}"/>
              </a:ext>
            </a:extLst>
          </p:cNvPr>
          <p:cNvSpPr/>
          <p:nvPr/>
        </p:nvSpPr>
        <p:spPr>
          <a:xfrm>
            <a:off x="1965159" y="6443693"/>
            <a:ext cx="10515599" cy="553998"/>
          </a:xfrm>
          <a:prstGeom prst="rect">
            <a:avLst/>
          </a:prstGeom>
        </p:spPr>
        <p:txBody>
          <a:bodyPr wrap="square">
            <a:spAutoFit/>
          </a:bodyPr>
          <a:lstStyle/>
          <a:p>
            <a:r>
              <a:rPr lang="de-DE" sz="1000" dirty="0"/>
              <a:t>Quelle: Professor(</a:t>
            </a:r>
            <a:r>
              <a:rPr lang="de-DE" sz="1000" dirty="0" err="1"/>
              <a:t>inn</a:t>
            </a:r>
            <a:r>
              <a:rPr lang="de-DE" sz="1000" dirty="0"/>
              <a:t>)</a:t>
            </a:r>
            <a:r>
              <a:rPr lang="de-DE" sz="1000" dirty="0" err="1"/>
              <a:t>enbefragung</a:t>
            </a:r>
            <a:r>
              <a:rPr lang="de-DE" sz="1000" dirty="0"/>
              <a:t> im Rahmen des CHE Rankings 2020/2021. Prozentangaben in Klammern: Anteil der befragten Professor(</a:t>
            </a:r>
            <a:r>
              <a:rPr lang="de-DE" sz="1000" dirty="0" err="1"/>
              <a:t>inn</a:t>
            </a:r>
            <a:r>
              <a:rPr lang="de-DE" sz="1000" dirty="0"/>
              <a:t>)en, die die jeweilige Voraussetzung genannt haben.</a:t>
            </a:r>
          </a:p>
          <a:p>
            <a:r>
              <a:rPr lang="de-DE" sz="1000" dirty="0"/>
              <a:t>https://ranking.zeit.de/che/de/fachinfo/2?wt_ref=https%3A%2F%2Fwww.google.com%2F&amp;wt_t=1604939689448&amp;rec_wt_ref=1</a:t>
            </a:r>
          </a:p>
          <a:p>
            <a:r>
              <a:rPr lang="de-DE" sz="1000" dirty="0">
                <a:solidFill>
                  <a:srgbClr val="7F7F7F"/>
                </a:solidFill>
              </a:rPr>
              <a:t> </a:t>
            </a:r>
          </a:p>
        </p:txBody>
      </p:sp>
    </p:spTree>
    <p:extLst>
      <p:ext uri="{BB962C8B-B14F-4D97-AF65-F5344CB8AC3E}">
        <p14:creationId xmlns:p14="http://schemas.microsoft.com/office/powerpoint/2010/main" val="3126200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AA77C4C-A106-458B-ACBA-2A9942F8B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682" y="2327144"/>
            <a:ext cx="1004697" cy="1004697"/>
          </a:xfrm>
          <a:prstGeom prst="rect">
            <a:avLst/>
          </a:prstGeom>
        </p:spPr>
      </p:pic>
      <p:pic>
        <p:nvPicPr>
          <p:cNvPr id="3" name="Grafik 2">
            <a:extLst>
              <a:ext uri="{FF2B5EF4-FFF2-40B4-BE49-F238E27FC236}">
                <a16:creationId xmlns:a16="http://schemas.microsoft.com/office/drawing/2014/main" id="{7D079CA7-87C4-47C6-BB92-CC2A98933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387" y="2315848"/>
            <a:ext cx="1786128" cy="1004697"/>
          </a:xfrm>
          <a:prstGeom prst="rect">
            <a:avLst/>
          </a:prstGeom>
        </p:spPr>
      </p:pic>
      <p:pic>
        <p:nvPicPr>
          <p:cNvPr id="4" name="Grafik 3">
            <a:extLst>
              <a:ext uri="{FF2B5EF4-FFF2-40B4-BE49-F238E27FC236}">
                <a16:creationId xmlns:a16="http://schemas.microsoft.com/office/drawing/2014/main" id="{389727E3-E587-429B-AD02-4350166B7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545" y="3822765"/>
            <a:ext cx="1004697" cy="1004697"/>
          </a:xfrm>
          <a:prstGeom prst="rect">
            <a:avLst/>
          </a:prstGeom>
        </p:spPr>
      </p:pic>
      <p:pic>
        <p:nvPicPr>
          <p:cNvPr id="5" name="Grafik 4">
            <a:extLst>
              <a:ext uri="{FF2B5EF4-FFF2-40B4-BE49-F238E27FC236}">
                <a16:creationId xmlns:a16="http://schemas.microsoft.com/office/drawing/2014/main" id="{466A5E8A-8208-4B03-9E8D-5E26F10DA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174" y="3561402"/>
            <a:ext cx="1527423" cy="1527423"/>
          </a:xfrm>
          <a:prstGeom prst="rect">
            <a:avLst/>
          </a:prstGeom>
        </p:spPr>
      </p:pic>
      <p:pic>
        <p:nvPicPr>
          <p:cNvPr id="6" name="Grafik 5">
            <a:extLst>
              <a:ext uri="{FF2B5EF4-FFF2-40B4-BE49-F238E27FC236}">
                <a16:creationId xmlns:a16="http://schemas.microsoft.com/office/drawing/2014/main" id="{46F93760-8C79-46FF-8899-C438E8047F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38" y="3822765"/>
            <a:ext cx="1027945" cy="1027945"/>
          </a:xfrm>
          <a:prstGeom prst="rect">
            <a:avLst/>
          </a:prstGeom>
        </p:spPr>
      </p:pic>
      <p:pic>
        <p:nvPicPr>
          <p:cNvPr id="7" name="Grafik 6">
            <a:extLst>
              <a:ext uri="{FF2B5EF4-FFF2-40B4-BE49-F238E27FC236}">
                <a16:creationId xmlns:a16="http://schemas.microsoft.com/office/drawing/2014/main" id="{0A1F77CC-CE18-4405-8941-22D27467D2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0516" y="2327144"/>
            <a:ext cx="1370593" cy="1027945"/>
          </a:xfrm>
          <a:prstGeom prst="rect">
            <a:avLst/>
          </a:prstGeom>
        </p:spPr>
      </p:pic>
      <p:pic>
        <p:nvPicPr>
          <p:cNvPr id="8" name="Grafik 7">
            <a:extLst>
              <a:ext uri="{FF2B5EF4-FFF2-40B4-BE49-F238E27FC236}">
                <a16:creationId xmlns:a16="http://schemas.microsoft.com/office/drawing/2014/main" id="{91205FD3-788D-4F9A-B39A-BCDEE3C422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7381" y="3856079"/>
            <a:ext cx="929751" cy="1052548"/>
          </a:xfrm>
          <a:prstGeom prst="rect">
            <a:avLst/>
          </a:prstGeom>
        </p:spPr>
      </p:pic>
      <p:pic>
        <p:nvPicPr>
          <p:cNvPr id="9" name="Grafik 8">
            <a:extLst>
              <a:ext uri="{FF2B5EF4-FFF2-40B4-BE49-F238E27FC236}">
                <a16:creationId xmlns:a16="http://schemas.microsoft.com/office/drawing/2014/main" id="{5767B377-14D8-4BC5-943C-3B0FF5B0C62F}"/>
              </a:ext>
            </a:extLst>
          </p:cNvPr>
          <p:cNvPicPr>
            <a:picLocks noChangeAspect="1"/>
          </p:cNvPicPr>
          <p:nvPr/>
        </p:nvPicPr>
        <p:blipFill rotWithShape="1">
          <a:blip r:embed="rId9">
            <a:extLst>
              <a:ext uri="{28A0092B-C50C-407E-A947-70E740481C1C}">
                <a14:useLocalDpi xmlns:a14="http://schemas.microsoft.com/office/drawing/2010/main" val="0"/>
              </a:ext>
            </a:extLst>
          </a:blip>
          <a:srcRect t="15144" b="11782"/>
          <a:stretch/>
        </p:blipFill>
        <p:spPr>
          <a:xfrm>
            <a:off x="8121874" y="2235279"/>
            <a:ext cx="1715189" cy="1253372"/>
          </a:xfrm>
          <a:prstGeom prst="rect">
            <a:avLst/>
          </a:prstGeom>
        </p:spPr>
      </p:pic>
      <p:pic>
        <p:nvPicPr>
          <p:cNvPr id="10" name="Grafik 9">
            <a:extLst>
              <a:ext uri="{FF2B5EF4-FFF2-40B4-BE49-F238E27FC236}">
                <a16:creationId xmlns:a16="http://schemas.microsoft.com/office/drawing/2014/main" id="{C9ED3274-6852-4294-994C-D3819DEE37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08351" y="3829077"/>
            <a:ext cx="1106552" cy="1106552"/>
          </a:xfrm>
          <a:prstGeom prst="rect">
            <a:avLst/>
          </a:prstGeom>
        </p:spPr>
      </p:pic>
      <p:pic>
        <p:nvPicPr>
          <p:cNvPr id="11" name="Picture 4" descr="Datei:Google &quot;G&quot; Logo.svg – Wikipedia">
            <a:extLst>
              <a:ext uri="{FF2B5EF4-FFF2-40B4-BE49-F238E27FC236}">
                <a16:creationId xmlns:a16="http://schemas.microsoft.com/office/drawing/2014/main" id="{5A1DC848-0621-4362-B4F8-1048D947C1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7380" y="2345803"/>
            <a:ext cx="986037" cy="986037"/>
          </a:xfrm>
          <a:prstGeom prst="rect">
            <a:avLst/>
          </a:prstGeom>
          <a:noFill/>
          <a:extLst>
            <a:ext uri="{909E8E84-426E-40DD-AFC4-6F175D3DCCD1}">
              <a14:hiddenFill xmlns:a14="http://schemas.microsoft.com/office/drawing/2010/main">
                <a:solidFill>
                  <a:srgbClr val="FFFFFF"/>
                </a:solidFill>
              </a14:hiddenFill>
            </a:ext>
          </a:extLst>
        </p:spPr>
      </p:pic>
      <p:sp>
        <p:nvSpPr>
          <p:cNvPr id="13" name="Titel 12">
            <a:extLst>
              <a:ext uri="{FF2B5EF4-FFF2-40B4-BE49-F238E27FC236}">
                <a16:creationId xmlns:a16="http://schemas.microsoft.com/office/drawing/2014/main" id="{E44D5380-3284-4072-BF83-3B4D850C9F8F}"/>
              </a:ext>
            </a:extLst>
          </p:cNvPr>
          <p:cNvSpPr>
            <a:spLocks noGrp="1"/>
          </p:cNvSpPr>
          <p:nvPr>
            <p:ph type="title"/>
          </p:nvPr>
        </p:nvSpPr>
        <p:spPr/>
        <p:txBody>
          <a:bodyPr/>
          <a:lstStyle/>
          <a:p>
            <a:r>
              <a:rPr lang="de-DE" dirty="0"/>
              <a:t>Mit welchen dieser Anwendungen habt ihr täglich Kontakt?</a:t>
            </a:r>
          </a:p>
        </p:txBody>
      </p:sp>
    </p:spTree>
    <p:extLst>
      <p:ext uri="{BB962C8B-B14F-4D97-AF65-F5344CB8AC3E}">
        <p14:creationId xmlns:p14="http://schemas.microsoft.com/office/powerpoint/2010/main" val="2022584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Sie...</a:t>
            </a:r>
          </a:p>
        </p:txBody>
      </p:sp>
      <p:sp>
        <p:nvSpPr>
          <p:cNvPr id="3" name="Textfeld 2"/>
          <p:cNvSpPr txBox="1"/>
          <p:nvPr/>
        </p:nvSpPr>
        <p:spPr>
          <a:xfrm>
            <a:off x="2902894" y="1340769"/>
            <a:ext cx="6155723" cy="4247317"/>
          </a:xfrm>
          <a:prstGeom prst="rect">
            <a:avLst/>
          </a:prstGeom>
          <a:noFill/>
        </p:spPr>
        <p:txBody>
          <a:bodyPr wrap="none" rtlCol="0">
            <a:spAutoFit/>
          </a:bodyPr>
          <a:lstStyle/>
          <a:p>
            <a:pPr algn="ctr"/>
            <a:r>
              <a:rPr lang="de-DE" dirty="0"/>
              <a:t>Wenn Sie strukturiert und gut logisch denken können aber auch</a:t>
            </a:r>
          </a:p>
          <a:p>
            <a:pPr algn="ctr"/>
            <a:r>
              <a:rPr lang="de-DE" dirty="0"/>
              <a:t>gerne kreativ sind und innovativ in die Zukunft denken.</a:t>
            </a:r>
          </a:p>
          <a:p>
            <a:pPr algn="ctr"/>
            <a:endParaRPr lang="de-DE" dirty="0"/>
          </a:p>
          <a:p>
            <a:pPr algn="ctr"/>
            <a:r>
              <a:rPr lang="de-DE" dirty="0"/>
              <a:t>wenn Sie es mögen, in Teams zu arbeiten, </a:t>
            </a:r>
          </a:p>
          <a:p>
            <a:pPr algn="ctr"/>
            <a:r>
              <a:rPr lang="de-DE" dirty="0"/>
              <a:t>abzuwägen und zu vermitteln,</a:t>
            </a:r>
          </a:p>
          <a:p>
            <a:pPr algn="ctr"/>
            <a:endParaRPr lang="de-DE" dirty="0"/>
          </a:p>
          <a:p>
            <a:pPr algn="ctr"/>
            <a:r>
              <a:rPr lang="de-DE" dirty="0"/>
              <a:t>wenn Sie vor Technik keine Angst haben und </a:t>
            </a:r>
          </a:p>
          <a:p>
            <a:pPr algn="ctr"/>
            <a:r>
              <a:rPr lang="de-DE" dirty="0"/>
              <a:t>vielleicht sogar von ihr fasziniert sind,</a:t>
            </a:r>
          </a:p>
          <a:p>
            <a:pPr algn="ctr"/>
            <a:endParaRPr lang="de-DE" dirty="0"/>
          </a:p>
          <a:p>
            <a:pPr algn="ctr"/>
            <a:r>
              <a:rPr lang="de-DE" dirty="0"/>
              <a:t>wenn Sie Zusammenhänge gut ergreifen können</a:t>
            </a:r>
          </a:p>
          <a:p>
            <a:pPr algn="ctr"/>
            <a:r>
              <a:rPr lang="de-DE" dirty="0"/>
              <a:t>und Interesse an Märkten und Unternehmen haben ...</a:t>
            </a:r>
          </a:p>
          <a:p>
            <a:pPr algn="ctr"/>
            <a:endParaRPr lang="de-DE" dirty="0"/>
          </a:p>
          <a:p>
            <a:pPr algn="ctr"/>
            <a:r>
              <a:rPr lang="de-DE" dirty="0"/>
              <a:t>Und wenn Sie wirklich studieren wollen!</a:t>
            </a:r>
          </a:p>
          <a:p>
            <a:pPr algn="ctr"/>
            <a:endParaRPr lang="de-DE" dirty="0"/>
          </a:p>
          <a:p>
            <a:pPr algn="ctr"/>
            <a:r>
              <a:rPr lang="de-DE" dirty="0"/>
              <a:t>Dann sind Sie bei uns richtig.</a:t>
            </a:r>
          </a:p>
        </p:txBody>
      </p:sp>
    </p:spTree>
    <p:extLst>
      <p:ext uri="{BB962C8B-B14F-4D97-AF65-F5344CB8AC3E}">
        <p14:creationId xmlns:p14="http://schemas.microsoft.com/office/powerpoint/2010/main" val="10917704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688C9-0693-429D-A4A2-0AC47C2DC90A}"/>
              </a:ext>
            </a:extLst>
          </p:cNvPr>
          <p:cNvSpPr>
            <a:spLocks noGrp="1"/>
          </p:cNvSpPr>
          <p:nvPr>
            <p:ph type="title"/>
          </p:nvPr>
        </p:nvSpPr>
        <p:spPr>
          <a:xfrm>
            <a:off x="916577" y="2986405"/>
            <a:ext cx="10515600" cy="1325563"/>
          </a:xfrm>
        </p:spPr>
        <p:txBody>
          <a:bodyPr/>
          <a:lstStyle/>
          <a:p>
            <a:r>
              <a:rPr lang="de-DE" dirty="0"/>
              <a:t>Berufsfelder</a:t>
            </a:r>
          </a:p>
        </p:txBody>
      </p:sp>
    </p:spTree>
    <p:extLst>
      <p:ext uri="{BB962C8B-B14F-4D97-AF65-F5344CB8AC3E}">
        <p14:creationId xmlns:p14="http://schemas.microsoft.com/office/powerpoint/2010/main" val="2971432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31C51A-EF10-4E62-8C4E-8635B70B8A38}"/>
              </a:ext>
            </a:extLst>
          </p:cNvPr>
          <p:cNvSpPr>
            <a:spLocks noGrp="1"/>
          </p:cNvSpPr>
          <p:nvPr>
            <p:ph type="title"/>
          </p:nvPr>
        </p:nvSpPr>
        <p:spPr>
          <a:xfrm>
            <a:off x="568235" y="-109786"/>
            <a:ext cx="10515600" cy="1325563"/>
          </a:xfrm>
        </p:spPr>
        <p:txBody>
          <a:bodyPr/>
          <a:lstStyle/>
          <a:p>
            <a:r>
              <a:rPr lang="de-DE" dirty="0"/>
              <a:t>Berufsfelder</a:t>
            </a:r>
          </a:p>
        </p:txBody>
      </p:sp>
      <p:grpSp>
        <p:nvGrpSpPr>
          <p:cNvPr id="3" name="Gruppieren 2">
            <a:extLst>
              <a:ext uri="{FF2B5EF4-FFF2-40B4-BE49-F238E27FC236}">
                <a16:creationId xmlns:a16="http://schemas.microsoft.com/office/drawing/2014/main" id="{DC27ECAF-5211-4699-80BA-919A3D49C45A}"/>
              </a:ext>
            </a:extLst>
          </p:cNvPr>
          <p:cNvGrpSpPr/>
          <p:nvPr/>
        </p:nvGrpSpPr>
        <p:grpSpPr>
          <a:xfrm>
            <a:off x="57023" y="1117555"/>
            <a:ext cx="12055627" cy="5433232"/>
            <a:chOff x="237774" y="1138820"/>
            <a:chExt cx="12055626" cy="5433232"/>
          </a:xfrm>
        </p:grpSpPr>
        <p:grpSp>
          <p:nvGrpSpPr>
            <p:cNvPr id="41" name="Gruppieren 40">
              <a:extLst>
                <a:ext uri="{FF2B5EF4-FFF2-40B4-BE49-F238E27FC236}">
                  <a16:creationId xmlns:a16="http://schemas.microsoft.com/office/drawing/2014/main" id="{5862D53B-1F24-4D54-AF89-0777280089A8}"/>
                </a:ext>
              </a:extLst>
            </p:cNvPr>
            <p:cNvGrpSpPr/>
            <p:nvPr/>
          </p:nvGrpSpPr>
          <p:grpSpPr>
            <a:xfrm>
              <a:off x="237774" y="1138820"/>
              <a:ext cx="11116026" cy="5433232"/>
              <a:chOff x="0" y="781769"/>
              <a:chExt cx="11116026" cy="5433232"/>
            </a:xfrm>
          </p:grpSpPr>
          <p:grpSp>
            <p:nvGrpSpPr>
              <p:cNvPr id="39" name="Gruppieren 38">
                <a:extLst>
                  <a:ext uri="{FF2B5EF4-FFF2-40B4-BE49-F238E27FC236}">
                    <a16:creationId xmlns:a16="http://schemas.microsoft.com/office/drawing/2014/main" id="{422896A5-B813-46AD-AD12-2B258AB2F76B}"/>
                  </a:ext>
                </a:extLst>
              </p:cNvPr>
              <p:cNvGrpSpPr/>
              <p:nvPr/>
            </p:nvGrpSpPr>
            <p:grpSpPr>
              <a:xfrm>
                <a:off x="0" y="781769"/>
                <a:ext cx="11001187" cy="5433232"/>
                <a:chOff x="-23781" y="771246"/>
                <a:chExt cx="11045929" cy="5433232"/>
              </a:xfrm>
            </p:grpSpPr>
            <p:graphicFrame>
              <p:nvGraphicFramePr>
                <p:cNvPr id="4" name="Diagramm 3">
                  <a:extLst>
                    <a:ext uri="{FF2B5EF4-FFF2-40B4-BE49-F238E27FC236}">
                      <a16:creationId xmlns:a16="http://schemas.microsoft.com/office/drawing/2014/main" id="{DA080D30-6932-4CEE-AD16-CE655AB37F55}"/>
                    </a:ext>
                  </a:extLst>
                </p:cNvPr>
                <p:cNvGraphicFramePr/>
                <p:nvPr/>
              </p:nvGraphicFramePr>
              <p:xfrm>
                <a:off x="2894148" y="78581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uppieren 5">
                  <a:extLst>
                    <a:ext uri="{FF2B5EF4-FFF2-40B4-BE49-F238E27FC236}">
                      <a16:creationId xmlns:a16="http://schemas.microsoft.com/office/drawing/2014/main" id="{611C851A-408A-481C-BF19-0FA7FA7C1D1A}"/>
                    </a:ext>
                  </a:extLst>
                </p:cNvPr>
                <p:cNvGrpSpPr/>
                <p:nvPr/>
              </p:nvGrpSpPr>
              <p:grpSpPr>
                <a:xfrm>
                  <a:off x="3715664" y="2490830"/>
                  <a:ext cx="1747506" cy="2008628"/>
                  <a:chOff x="1750060" y="95"/>
                  <a:chExt cx="1747506" cy="2008628"/>
                </a:xfrm>
              </p:grpSpPr>
              <p:sp>
                <p:nvSpPr>
                  <p:cNvPr id="7" name="Sechseck 6">
                    <a:extLst>
                      <a:ext uri="{FF2B5EF4-FFF2-40B4-BE49-F238E27FC236}">
                        <a16:creationId xmlns:a16="http://schemas.microsoft.com/office/drawing/2014/main" id="{66490E08-F5A5-4255-978A-F4C9A818F9FF}"/>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Sechseck 4">
                    <a:extLst>
                      <a:ext uri="{FF2B5EF4-FFF2-40B4-BE49-F238E27FC236}">
                        <a16:creationId xmlns:a16="http://schemas.microsoft.com/office/drawing/2014/main" id="{58FBC425-00DD-40A8-807D-CADAA44373AA}"/>
                      </a:ext>
                    </a:extLst>
                  </p:cNvPr>
                  <p:cNvSpPr txBox="1"/>
                  <p:nvPr/>
                </p:nvSpPr>
                <p:spPr>
                  <a:xfrm>
                    <a:off x="1931481" y="313106"/>
                    <a:ext cx="1384663"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IT-Projekt-leiter*in</a:t>
                    </a:r>
                  </a:p>
                </p:txBody>
              </p:sp>
            </p:grpSp>
            <p:grpSp>
              <p:nvGrpSpPr>
                <p:cNvPr id="16" name="Gruppieren 15">
                  <a:extLst>
                    <a:ext uri="{FF2B5EF4-FFF2-40B4-BE49-F238E27FC236}">
                      <a16:creationId xmlns:a16="http://schemas.microsoft.com/office/drawing/2014/main" id="{46AE0215-C8D5-4508-8613-F622ABB7E538}"/>
                    </a:ext>
                  </a:extLst>
                </p:cNvPr>
                <p:cNvGrpSpPr/>
                <p:nvPr/>
              </p:nvGrpSpPr>
              <p:grpSpPr>
                <a:xfrm>
                  <a:off x="2782579" y="795213"/>
                  <a:ext cx="1769844" cy="2008628"/>
                  <a:chOff x="1750060" y="95"/>
                  <a:chExt cx="1769844" cy="2008628"/>
                </a:xfrm>
              </p:grpSpPr>
              <p:sp>
                <p:nvSpPr>
                  <p:cNvPr id="17" name="Sechseck 16">
                    <a:extLst>
                      <a:ext uri="{FF2B5EF4-FFF2-40B4-BE49-F238E27FC236}">
                        <a16:creationId xmlns:a16="http://schemas.microsoft.com/office/drawing/2014/main" id="{51B674D6-C6F3-43AA-874D-DEC06BBF8253}"/>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Sechseck 4">
                    <a:extLst>
                      <a:ext uri="{FF2B5EF4-FFF2-40B4-BE49-F238E27FC236}">
                        <a16:creationId xmlns:a16="http://schemas.microsoft.com/office/drawing/2014/main" id="{CC935FE6-1B7A-4B2A-8F9F-186DCE865A57}"/>
                      </a:ext>
                    </a:extLst>
                  </p:cNvPr>
                  <p:cNvSpPr txBox="1"/>
                  <p:nvPr/>
                </p:nvSpPr>
                <p:spPr>
                  <a:xfrm>
                    <a:off x="1764177" y="313106"/>
                    <a:ext cx="1755727"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Applikations-verantwortliche*r</a:t>
                    </a:r>
                  </a:p>
                </p:txBody>
              </p:sp>
            </p:grpSp>
            <p:grpSp>
              <p:nvGrpSpPr>
                <p:cNvPr id="19" name="Gruppieren 18">
                  <a:extLst>
                    <a:ext uri="{FF2B5EF4-FFF2-40B4-BE49-F238E27FC236}">
                      <a16:creationId xmlns:a16="http://schemas.microsoft.com/office/drawing/2014/main" id="{4101B3DE-3519-4863-B57F-8FF990CCF3F7}"/>
                    </a:ext>
                  </a:extLst>
                </p:cNvPr>
                <p:cNvGrpSpPr/>
                <p:nvPr/>
              </p:nvGrpSpPr>
              <p:grpSpPr>
                <a:xfrm>
                  <a:off x="2742852" y="4195850"/>
                  <a:ext cx="1747506" cy="2008628"/>
                  <a:chOff x="1750060" y="95"/>
                  <a:chExt cx="1747506" cy="2008628"/>
                </a:xfrm>
              </p:grpSpPr>
              <p:sp>
                <p:nvSpPr>
                  <p:cNvPr id="20" name="Sechseck 19">
                    <a:extLst>
                      <a:ext uri="{FF2B5EF4-FFF2-40B4-BE49-F238E27FC236}">
                        <a16:creationId xmlns:a16="http://schemas.microsoft.com/office/drawing/2014/main" id="{61C061EC-9AEA-4DCB-9EAB-86C3CFA5B34D}"/>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Sechseck 4">
                    <a:extLst>
                      <a:ext uri="{FF2B5EF4-FFF2-40B4-BE49-F238E27FC236}">
                        <a16:creationId xmlns:a16="http://schemas.microsoft.com/office/drawing/2014/main" id="{B7D4D1BA-697D-4944-AEFA-4D641076B00A}"/>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Prozess-manager*in</a:t>
                    </a:r>
                  </a:p>
                </p:txBody>
              </p:sp>
            </p:grpSp>
            <p:grpSp>
              <p:nvGrpSpPr>
                <p:cNvPr id="22" name="Gruppieren 21">
                  <a:extLst>
                    <a:ext uri="{FF2B5EF4-FFF2-40B4-BE49-F238E27FC236}">
                      <a16:creationId xmlns:a16="http://schemas.microsoft.com/office/drawing/2014/main" id="{D6D92358-79E9-4747-825B-7AA3EDEE3A24}"/>
                    </a:ext>
                  </a:extLst>
                </p:cNvPr>
                <p:cNvGrpSpPr/>
                <p:nvPr/>
              </p:nvGrpSpPr>
              <p:grpSpPr>
                <a:xfrm>
                  <a:off x="1848226" y="2490830"/>
                  <a:ext cx="1747506" cy="2008628"/>
                  <a:chOff x="1750060" y="95"/>
                  <a:chExt cx="1747506" cy="2008628"/>
                </a:xfrm>
              </p:grpSpPr>
              <p:sp>
                <p:nvSpPr>
                  <p:cNvPr id="23" name="Sechseck 22">
                    <a:extLst>
                      <a:ext uri="{FF2B5EF4-FFF2-40B4-BE49-F238E27FC236}">
                        <a16:creationId xmlns:a16="http://schemas.microsoft.com/office/drawing/2014/main" id="{01E89FE4-B1BD-48B1-9F46-E505316C7E22}"/>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Sechseck 4">
                    <a:extLst>
                      <a:ext uri="{FF2B5EF4-FFF2-40B4-BE49-F238E27FC236}">
                        <a16:creationId xmlns:a16="http://schemas.microsoft.com/office/drawing/2014/main" id="{B241042E-4D2E-4345-926D-69052E30B24E}"/>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Unternehmens- </a:t>
                    </a:r>
                    <a:r>
                      <a:rPr lang="de-DE" dirty="0" err="1"/>
                      <a:t>architekt</a:t>
                    </a:r>
                    <a:r>
                      <a:rPr lang="de-DE" dirty="0"/>
                      <a:t>*in</a:t>
                    </a:r>
                  </a:p>
                </p:txBody>
              </p:sp>
            </p:grpSp>
            <p:grpSp>
              <p:nvGrpSpPr>
                <p:cNvPr id="25" name="Gruppieren 24">
                  <a:extLst>
                    <a:ext uri="{FF2B5EF4-FFF2-40B4-BE49-F238E27FC236}">
                      <a16:creationId xmlns:a16="http://schemas.microsoft.com/office/drawing/2014/main" id="{9CD9AF35-A458-44B9-9D6E-0DBF601A9A73}"/>
                    </a:ext>
                  </a:extLst>
                </p:cNvPr>
                <p:cNvGrpSpPr/>
                <p:nvPr/>
              </p:nvGrpSpPr>
              <p:grpSpPr>
                <a:xfrm>
                  <a:off x="929259" y="771246"/>
                  <a:ext cx="1747506" cy="2008628"/>
                  <a:chOff x="1750060" y="95"/>
                  <a:chExt cx="1747506" cy="2008628"/>
                </a:xfrm>
              </p:grpSpPr>
              <p:sp>
                <p:nvSpPr>
                  <p:cNvPr id="26" name="Sechseck 25">
                    <a:extLst>
                      <a:ext uri="{FF2B5EF4-FFF2-40B4-BE49-F238E27FC236}">
                        <a16:creationId xmlns:a16="http://schemas.microsoft.com/office/drawing/2014/main" id="{F6EFDCAD-54D2-4E80-A949-2076D39AA0A0}"/>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Sechseck 4">
                    <a:extLst>
                      <a:ext uri="{FF2B5EF4-FFF2-40B4-BE49-F238E27FC236}">
                        <a16:creationId xmlns:a16="http://schemas.microsoft.com/office/drawing/2014/main" id="{EEEFEA55-C68A-48D2-960D-25CB302F5FBB}"/>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err="1"/>
                      <a:t>Social</a:t>
                    </a:r>
                    <a:r>
                      <a:rPr lang="de-DE" dirty="0"/>
                      <a:t> Media/ Intranet Manager*in</a:t>
                    </a:r>
                  </a:p>
                </p:txBody>
              </p:sp>
            </p:grpSp>
            <p:grpSp>
              <p:nvGrpSpPr>
                <p:cNvPr id="29" name="Gruppieren 28">
                  <a:extLst>
                    <a:ext uri="{FF2B5EF4-FFF2-40B4-BE49-F238E27FC236}">
                      <a16:creationId xmlns:a16="http://schemas.microsoft.com/office/drawing/2014/main" id="{0614FF28-7431-4B30-93B7-C94E965F2287}"/>
                    </a:ext>
                  </a:extLst>
                </p:cNvPr>
                <p:cNvGrpSpPr/>
                <p:nvPr/>
              </p:nvGrpSpPr>
              <p:grpSpPr>
                <a:xfrm>
                  <a:off x="850235" y="4195850"/>
                  <a:ext cx="1747506" cy="2008628"/>
                  <a:chOff x="1750060" y="95"/>
                  <a:chExt cx="1747506" cy="2008628"/>
                </a:xfrm>
              </p:grpSpPr>
              <p:sp>
                <p:nvSpPr>
                  <p:cNvPr id="30" name="Sechseck 29">
                    <a:extLst>
                      <a:ext uri="{FF2B5EF4-FFF2-40B4-BE49-F238E27FC236}">
                        <a16:creationId xmlns:a16="http://schemas.microsoft.com/office/drawing/2014/main" id="{4EE2B1BA-D582-4751-B3EA-9026C968CBAD}"/>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Sechseck 4">
                    <a:extLst>
                      <a:ext uri="{FF2B5EF4-FFF2-40B4-BE49-F238E27FC236}">
                        <a16:creationId xmlns:a16="http://schemas.microsoft.com/office/drawing/2014/main" id="{30E9ADBE-EF64-4D3C-9A3A-1DA1994FF58D}"/>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IT Manager*in</a:t>
                    </a:r>
                  </a:p>
                </p:txBody>
              </p:sp>
            </p:grpSp>
            <p:grpSp>
              <p:nvGrpSpPr>
                <p:cNvPr id="35" name="Gruppieren 34">
                  <a:extLst>
                    <a:ext uri="{FF2B5EF4-FFF2-40B4-BE49-F238E27FC236}">
                      <a16:creationId xmlns:a16="http://schemas.microsoft.com/office/drawing/2014/main" id="{B229412F-F5E9-4A2E-9479-FFE5D6620C53}"/>
                    </a:ext>
                  </a:extLst>
                </p:cNvPr>
                <p:cNvGrpSpPr/>
                <p:nvPr/>
              </p:nvGrpSpPr>
              <p:grpSpPr>
                <a:xfrm>
                  <a:off x="-23781" y="2510496"/>
                  <a:ext cx="1747506" cy="2008628"/>
                  <a:chOff x="1750060" y="95"/>
                  <a:chExt cx="1747506" cy="2008628"/>
                </a:xfrm>
              </p:grpSpPr>
              <p:sp>
                <p:nvSpPr>
                  <p:cNvPr id="36" name="Sechseck 35">
                    <a:extLst>
                      <a:ext uri="{FF2B5EF4-FFF2-40B4-BE49-F238E27FC236}">
                        <a16:creationId xmlns:a16="http://schemas.microsoft.com/office/drawing/2014/main" id="{647152ED-F8D4-4AB5-9D34-3A8F51ECB2D3}"/>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Sechseck 4">
                    <a:extLst>
                      <a:ext uri="{FF2B5EF4-FFF2-40B4-BE49-F238E27FC236}">
                        <a16:creationId xmlns:a16="http://schemas.microsoft.com/office/drawing/2014/main" id="{F75A07CB-1034-4EDF-B4A4-69D1D998FD91}"/>
                      </a:ext>
                    </a:extLst>
                  </p:cNvPr>
                  <p:cNvSpPr txBox="1"/>
                  <p:nvPr/>
                </p:nvSpPr>
                <p:spPr>
                  <a:xfrm>
                    <a:off x="2013731" y="146338"/>
                    <a:ext cx="1210369"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endParaRPr lang="de-DE" dirty="0"/>
                  </a:p>
                  <a:p>
                    <a:pPr lvl="0" algn="ctr"/>
                    <a:r>
                      <a:rPr lang="de-DE" dirty="0"/>
                      <a:t>Gründer*in </a:t>
                    </a:r>
                  </a:p>
                  <a:p>
                    <a:pPr lvl="0" algn="ctr"/>
                    <a:r>
                      <a:rPr lang="de-DE" dirty="0"/>
                      <a:t>IT Startup</a:t>
                    </a:r>
                  </a:p>
                </p:txBody>
              </p:sp>
            </p:grpSp>
          </p:grpSp>
          <p:grpSp>
            <p:nvGrpSpPr>
              <p:cNvPr id="40" name="Gruppieren 39">
                <a:extLst>
                  <a:ext uri="{FF2B5EF4-FFF2-40B4-BE49-F238E27FC236}">
                    <a16:creationId xmlns:a16="http://schemas.microsoft.com/office/drawing/2014/main" id="{B7B9CE8B-4FF6-49D9-9366-1BDD9AC88EEF}"/>
                  </a:ext>
                </a:extLst>
              </p:cNvPr>
              <p:cNvGrpSpPr/>
              <p:nvPr/>
            </p:nvGrpSpPr>
            <p:grpSpPr>
              <a:xfrm>
                <a:off x="8424099" y="795213"/>
                <a:ext cx="2691927" cy="5419788"/>
                <a:chOff x="8424099" y="795213"/>
                <a:chExt cx="2691927" cy="5419788"/>
              </a:xfrm>
            </p:grpSpPr>
            <p:grpSp>
              <p:nvGrpSpPr>
                <p:cNvPr id="10" name="Gruppieren 9">
                  <a:extLst>
                    <a:ext uri="{FF2B5EF4-FFF2-40B4-BE49-F238E27FC236}">
                      <a16:creationId xmlns:a16="http://schemas.microsoft.com/office/drawing/2014/main" id="{78F1F4B7-14F3-4426-83DB-12AFD196AB64}"/>
                    </a:ext>
                  </a:extLst>
                </p:cNvPr>
                <p:cNvGrpSpPr/>
                <p:nvPr/>
              </p:nvGrpSpPr>
              <p:grpSpPr>
                <a:xfrm>
                  <a:off x="8424099" y="4206373"/>
                  <a:ext cx="1747506" cy="2008628"/>
                  <a:chOff x="3637367" y="3409942"/>
                  <a:chExt cx="1747506" cy="2008628"/>
                </a:xfrm>
              </p:grpSpPr>
              <p:sp>
                <p:nvSpPr>
                  <p:cNvPr id="11" name="Sechseck 10">
                    <a:extLst>
                      <a:ext uri="{FF2B5EF4-FFF2-40B4-BE49-F238E27FC236}">
                        <a16:creationId xmlns:a16="http://schemas.microsoft.com/office/drawing/2014/main" id="{DF854E70-9866-45C3-8489-2AB53A62CCB6}"/>
                      </a:ext>
                    </a:extLst>
                  </p:cNvPr>
                  <p:cNvSpPr/>
                  <p:nvPr/>
                </p:nvSpPr>
                <p:spPr>
                  <a:xfrm rot="5400000">
                    <a:off x="3506806" y="3540503"/>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echseck 4">
                    <a:extLst>
                      <a:ext uri="{FF2B5EF4-FFF2-40B4-BE49-F238E27FC236}">
                        <a16:creationId xmlns:a16="http://schemas.microsoft.com/office/drawing/2014/main" id="{FE98E931-F85D-4ED9-8FBA-6AB0463E820E}"/>
                      </a:ext>
                    </a:extLst>
                  </p:cNvPr>
                  <p:cNvSpPr txBox="1"/>
                  <p:nvPr/>
                </p:nvSpPr>
                <p:spPr>
                  <a:xfrm>
                    <a:off x="3882174" y="3722953"/>
                    <a:ext cx="1399227"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de-DE" dirty="0"/>
                      <a:t>Software-Architekt*in</a:t>
                    </a:r>
                  </a:p>
                </p:txBody>
              </p:sp>
            </p:grpSp>
            <p:grpSp>
              <p:nvGrpSpPr>
                <p:cNvPr id="13" name="Gruppieren 12">
                  <a:extLst>
                    <a:ext uri="{FF2B5EF4-FFF2-40B4-BE49-F238E27FC236}">
                      <a16:creationId xmlns:a16="http://schemas.microsoft.com/office/drawing/2014/main" id="{FE35F063-7872-459D-9D36-28E2D9B840C0}"/>
                    </a:ext>
                  </a:extLst>
                </p:cNvPr>
                <p:cNvGrpSpPr/>
                <p:nvPr/>
              </p:nvGrpSpPr>
              <p:grpSpPr>
                <a:xfrm>
                  <a:off x="8424099" y="795213"/>
                  <a:ext cx="1747506" cy="2008628"/>
                  <a:chOff x="3637367" y="3409942"/>
                  <a:chExt cx="1747506" cy="2008628"/>
                </a:xfrm>
              </p:grpSpPr>
              <p:sp>
                <p:nvSpPr>
                  <p:cNvPr id="14" name="Sechseck 13">
                    <a:extLst>
                      <a:ext uri="{FF2B5EF4-FFF2-40B4-BE49-F238E27FC236}">
                        <a16:creationId xmlns:a16="http://schemas.microsoft.com/office/drawing/2014/main" id="{20D5146E-0D7A-4508-B1F4-9679E898AF69}"/>
                      </a:ext>
                    </a:extLst>
                  </p:cNvPr>
                  <p:cNvSpPr/>
                  <p:nvPr/>
                </p:nvSpPr>
                <p:spPr>
                  <a:xfrm rot="5400000">
                    <a:off x="3506806" y="3540503"/>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echseck 4">
                    <a:extLst>
                      <a:ext uri="{FF2B5EF4-FFF2-40B4-BE49-F238E27FC236}">
                        <a16:creationId xmlns:a16="http://schemas.microsoft.com/office/drawing/2014/main" id="{F7D5EEE7-7221-4EEA-B38F-E2AADF364663}"/>
                      </a:ext>
                    </a:extLst>
                  </p:cNvPr>
                  <p:cNvSpPr txBox="1"/>
                  <p:nvPr/>
                </p:nvSpPr>
                <p:spPr>
                  <a:xfrm>
                    <a:off x="3796309" y="3733476"/>
                    <a:ext cx="1512605"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de-DE" dirty="0"/>
                      <a:t>Software-entwickler*in</a:t>
                    </a:r>
                  </a:p>
                </p:txBody>
              </p:sp>
            </p:grpSp>
            <p:grpSp>
              <p:nvGrpSpPr>
                <p:cNvPr id="32" name="Gruppieren 31">
                  <a:extLst>
                    <a:ext uri="{FF2B5EF4-FFF2-40B4-BE49-F238E27FC236}">
                      <a16:creationId xmlns:a16="http://schemas.microsoft.com/office/drawing/2014/main" id="{29B1D0D7-FA1C-45EA-BF52-525254F02E6C}"/>
                    </a:ext>
                  </a:extLst>
                </p:cNvPr>
                <p:cNvGrpSpPr/>
                <p:nvPr/>
              </p:nvGrpSpPr>
              <p:grpSpPr>
                <a:xfrm>
                  <a:off x="9368520" y="2510778"/>
                  <a:ext cx="1747506" cy="2008628"/>
                  <a:chOff x="1750060" y="95"/>
                  <a:chExt cx="1747506" cy="2008628"/>
                </a:xfrm>
              </p:grpSpPr>
              <p:sp>
                <p:nvSpPr>
                  <p:cNvPr id="33" name="Sechseck 32">
                    <a:extLst>
                      <a:ext uri="{FF2B5EF4-FFF2-40B4-BE49-F238E27FC236}">
                        <a16:creationId xmlns:a16="http://schemas.microsoft.com/office/drawing/2014/main" id="{B1435863-49A0-4611-AB70-B627B363BF88}"/>
                      </a:ext>
                    </a:extLst>
                  </p:cNvPr>
                  <p:cNvSpPr/>
                  <p:nvPr/>
                </p:nvSpPr>
                <p:spPr>
                  <a:xfrm rot="5400000">
                    <a:off x="1619499" y="1306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Sechseck 4">
                    <a:extLst>
                      <a:ext uri="{FF2B5EF4-FFF2-40B4-BE49-F238E27FC236}">
                        <a16:creationId xmlns:a16="http://schemas.microsoft.com/office/drawing/2014/main" id="{57F7CCB3-96B4-4DEA-BD0E-11FD82935D2F}"/>
                      </a:ext>
                    </a:extLst>
                  </p:cNvPr>
                  <p:cNvSpPr txBox="1"/>
                  <p:nvPr/>
                </p:nvSpPr>
                <p:spPr>
                  <a:xfrm>
                    <a:off x="1832603" y="313106"/>
                    <a:ext cx="1550124"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Supply Chain Analyst</a:t>
                    </a:r>
                  </a:p>
                </p:txBody>
              </p:sp>
            </p:grpSp>
          </p:grpSp>
        </p:grpSp>
        <p:sp>
          <p:nvSpPr>
            <p:cNvPr id="44" name="Sechseck 4">
              <a:extLst>
                <a:ext uri="{FF2B5EF4-FFF2-40B4-BE49-F238E27FC236}">
                  <a16:creationId xmlns:a16="http://schemas.microsoft.com/office/drawing/2014/main" id="{DBD9107A-D652-4081-8C29-A3B7A4C3692E}"/>
                </a:ext>
              </a:extLst>
            </p:cNvPr>
            <p:cNvSpPr txBox="1"/>
            <p:nvPr/>
          </p:nvSpPr>
          <p:spPr>
            <a:xfrm>
              <a:off x="10593775" y="1382232"/>
              <a:ext cx="1512605"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de-DE" dirty="0"/>
                <a:t>IT-Entrepreneur</a:t>
              </a:r>
            </a:p>
          </p:txBody>
        </p:sp>
        <p:sp>
          <p:nvSpPr>
            <p:cNvPr id="45" name="Sechseck 44">
              <a:extLst>
                <a:ext uri="{FF2B5EF4-FFF2-40B4-BE49-F238E27FC236}">
                  <a16:creationId xmlns:a16="http://schemas.microsoft.com/office/drawing/2014/main" id="{4839AE96-747B-40A5-A3D1-26301CF986AC}"/>
                </a:ext>
              </a:extLst>
            </p:cNvPr>
            <p:cNvSpPr/>
            <p:nvPr/>
          </p:nvSpPr>
          <p:spPr>
            <a:xfrm rot="5400000">
              <a:off x="10415333" y="4676856"/>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dirty="0"/>
            </a:p>
          </p:txBody>
        </p:sp>
        <p:sp>
          <p:nvSpPr>
            <p:cNvPr id="46" name="Sechseck 4">
              <a:extLst>
                <a:ext uri="{FF2B5EF4-FFF2-40B4-BE49-F238E27FC236}">
                  <a16:creationId xmlns:a16="http://schemas.microsoft.com/office/drawing/2014/main" id="{324C8F64-E2DD-4631-B639-6B3E2C5D69C8}"/>
                </a:ext>
              </a:extLst>
            </p:cNvPr>
            <p:cNvSpPr txBox="1"/>
            <p:nvPr/>
          </p:nvSpPr>
          <p:spPr>
            <a:xfrm>
              <a:off x="10663344" y="4841261"/>
              <a:ext cx="1512605"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de-DE" dirty="0" err="1"/>
                <a:t>Operations</a:t>
              </a:r>
              <a:r>
                <a:rPr lang="de-DE" dirty="0"/>
                <a:t> Research Analyst</a:t>
              </a:r>
            </a:p>
          </p:txBody>
        </p:sp>
        <p:sp>
          <p:nvSpPr>
            <p:cNvPr id="47" name="Sechseck 46">
              <a:extLst>
                <a:ext uri="{FF2B5EF4-FFF2-40B4-BE49-F238E27FC236}">
                  <a16:creationId xmlns:a16="http://schemas.microsoft.com/office/drawing/2014/main" id="{19C16115-E62A-4C73-8CBD-8CE41D6239B9}"/>
                </a:ext>
              </a:extLst>
            </p:cNvPr>
            <p:cNvSpPr/>
            <p:nvPr/>
          </p:nvSpPr>
          <p:spPr>
            <a:xfrm rot="5400000">
              <a:off x="10415333" y="1282825"/>
              <a:ext cx="2008628" cy="1747506"/>
            </a:xfrm>
            <a:prstGeom prst="hexagon">
              <a:avLst>
                <a:gd name="adj" fmla="val 25000"/>
                <a:gd name="vf" fmla="val 1154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DE" dirty="0"/>
            </a:p>
          </p:txBody>
        </p:sp>
        <p:sp>
          <p:nvSpPr>
            <p:cNvPr id="48" name="Sechseck 4">
              <a:extLst>
                <a:ext uri="{FF2B5EF4-FFF2-40B4-BE49-F238E27FC236}">
                  <a16:creationId xmlns:a16="http://schemas.microsoft.com/office/drawing/2014/main" id="{6C16824E-C35A-42BD-BD0B-9FBCD4847C70}"/>
                </a:ext>
              </a:extLst>
            </p:cNvPr>
            <p:cNvSpPr txBox="1"/>
            <p:nvPr/>
          </p:nvSpPr>
          <p:spPr>
            <a:xfrm>
              <a:off x="10656045" y="1433728"/>
              <a:ext cx="1543845" cy="13826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00080">
                <a:lnSpc>
                  <a:spcPct val="90000"/>
                </a:lnSpc>
                <a:spcBef>
                  <a:spcPct val="0"/>
                </a:spcBef>
                <a:spcAft>
                  <a:spcPct val="35000"/>
                </a:spcAft>
              </a:pPr>
              <a:r>
                <a:rPr lang="de-DE" dirty="0"/>
                <a:t>Service Engineer &amp; Manager*in</a:t>
              </a:r>
            </a:p>
          </p:txBody>
        </p:sp>
      </p:grpSp>
    </p:spTree>
    <p:extLst>
      <p:ext uri="{BB962C8B-B14F-4D97-AF65-F5344CB8AC3E}">
        <p14:creationId xmlns:p14="http://schemas.microsoft.com/office/powerpoint/2010/main" val="3402115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60DE1FA-8BCC-47D8-B570-EF2FE5C56E8C}"/>
              </a:ext>
            </a:extLst>
          </p:cNvPr>
          <p:cNvPicPr>
            <a:picLocks noChangeAspect="1"/>
          </p:cNvPicPr>
          <p:nvPr/>
        </p:nvPicPr>
        <p:blipFill>
          <a:blip r:embed="rId3"/>
          <a:stretch>
            <a:fillRect/>
          </a:stretch>
        </p:blipFill>
        <p:spPr>
          <a:xfrm>
            <a:off x="590549" y="681038"/>
            <a:ext cx="10763251" cy="5495925"/>
          </a:xfrm>
          <a:prstGeom prst="rect">
            <a:avLst/>
          </a:prstGeom>
        </p:spPr>
      </p:pic>
      <p:sp>
        <p:nvSpPr>
          <p:cNvPr id="2" name="Ellipse 1">
            <a:extLst>
              <a:ext uri="{FF2B5EF4-FFF2-40B4-BE49-F238E27FC236}">
                <a16:creationId xmlns:a16="http://schemas.microsoft.com/office/drawing/2014/main" id="{069B3035-5235-4380-92C2-D8FC07F8F05B}"/>
              </a:ext>
            </a:extLst>
          </p:cNvPr>
          <p:cNvSpPr/>
          <p:nvPr/>
        </p:nvSpPr>
        <p:spPr>
          <a:xfrm rot="1885774">
            <a:off x="9058747" y="368134"/>
            <a:ext cx="2956956" cy="15081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Später noch ersetzen</a:t>
            </a:r>
          </a:p>
        </p:txBody>
      </p:sp>
      <p:sp>
        <p:nvSpPr>
          <p:cNvPr id="4" name="Textfeld 3">
            <a:extLst>
              <a:ext uri="{FF2B5EF4-FFF2-40B4-BE49-F238E27FC236}">
                <a16:creationId xmlns:a16="http://schemas.microsoft.com/office/drawing/2014/main" id="{8C7484FC-059A-43B3-BC05-3ABC3A5C6968}"/>
              </a:ext>
            </a:extLst>
          </p:cNvPr>
          <p:cNvSpPr txBox="1"/>
          <p:nvPr/>
        </p:nvSpPr>
        <p:spPr>
          <a:xfrm>
            <a:off x="7454806" y="6611779"/>
            <a:ext cx="4737194" cy="246221"/>
          </a:xfrm>
          <a:prstGeom prst="rect">
            <a:avLst/>
          </a:prstGeom>
          <a:noFill/>
        </p:spPr>
        <p:txBody>
          <a:bodyPr wrap="none" rtlCol="0">
            <a:spAutoFit/>
          </a:bodyPr>
          <a:lstStyle/>
          <a:p>
            <a:r>
              <a:rPr lang="de-DE" sz="1000" dirty="0"/>
              <a:t>Quelle: https://dss.in.tum.de/wirtschaftsinformatik/wirtschaftsinformatik.de/map.html</a:t>
            </a:r>
          </a:p>
        </p:txBody>
      </p:sp>
    </p:spTree>
    <p:extLst>
      <p:ext uri="{BB962C8B-B14F-4D97-AF65-F5344CB8AC3E}">
        <p14:creationId xmlns:p14="http://schemas.microsoft.com/office/powerpoint/2010/main" val="1008526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76DBCBC-89FC-4843-8471-80FF32FCC773}"/>
              </a:ext>
            </a:extLst>
          </p:cNvPr>
          <p:cNvSpPr>
            <a:spLocks noGrp="1"/>
          </p:cNvSpPr>
          <p:nvPr>
            <p:ph type="title"/>
          </p:nvPr>
        </p:nvSpPr>
        <p:spPr>
          <a:xfrm>
            <a:off x="907869" y="2446473"/>
            <a:ext cx="10515600" cy="1325563"/>
          </a:xfrm>
        </p:spPr>
        <p:txBody>
          <a:bodyPr/>
          <a:lstStyle/>
          <a:p>
            <a:r>
              <a:rPr lang="de-DE" dirty="0"/>
              <a:t>Beispielhafte Karrieren</a:t>
            </a:r>
          </a:p>
        </p:txBody>
      </p:sp>
    </p:spTree>
    <p:extLst>
      <p:ext uri="{BB962C8B-B14F-4D97-AF65-F5344CB8AC3E}">
        <p14:creationId xmlns:p14="http://schemas.microsoft.com/office/powerpoint/2010/main" val="30989372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7C1755-E120-41EA-9B28-12BA9F4619C1}"/>
              </a:ext>
            </a:extLst>
          </p:cNvPr>
          <p:cNvSpPr>
            <a:spLocks noGrp="1"/>
          </p:cNvSpPr>
          <p:nvPr>
            <p:ph type="title"/>
          </p:nvPr>
        </p:nvSpPr>
        <p:spPr>
          <a:xfrm>
            <a:off x="838200" y="2516144"/>
            <a:ext cx="10515600" cy="1325563"/>
          </a:xfrm>
        </p:spPr>
        <p:txBody>
          <a:bodyPr>
            <a:normAutofit fontScale="90000"/>
          </a:bodyPr>
          <a:lstStyle/>
          <a:p>
            <a:br>
              <a:rPr lang="de-DE" dirty="0"/>
            </a:br>
            <a:br>
              <a:rPr lang="de-DE" dirty="0"/>
            </a:br>
            <a:r>
              <a:rPr lang="de-DE" b="1" dirty="0"/>
              <a:t>Mögliche Beispiele unter:</a:t>
            </a:r>
            <a:br>
              <a:rPr lang="de-DE" dirty="0"/>
            </a:br>
            <a:r>
              <a:rPr lang="de-DE" dirty="0">
                <a:hlinkClick r:id="rId2"/>
              </a:rPr>
              <a:t>https://wirtschaftsinformatik.de/praxis/beispielhafte-karrieren/</a:t>
            </a:r>
            <a:r>
              <a:rPr lang="de-DE" dirty="0"/>
              <a:t> </a:t>
            </a:r>
          </a:p>
        </p:txBody>
      </p:sp>
      <p:sp>
        <p:nvSpPr>
          <p:cNvPr id="3" name="Ellipse 2">
            <a:extLst>
              <a:ext uri="{FF2B5EF4-FFF2-40B4-BE49-F238E27FC236}">
                <a16:creationId xmlns:a16="http://schemas.microsoft.com/office/drawing/2014/main" id="{B4F487A5-082C-44F3-9BC8-A6D35990CBA9}"/>
              </a:ext>
            </a:extLst>
          </p:cNvPr>
          <p:cNvSpPr/>
          <p:nvPr/>
        </p:nvSpPr>
        <p:spPr>
          <a:xfrm>
            <a:off x="6483927" y="4441372"/>
            <a:ext cx="4370120" cy="152004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Hinweis: Seite sollte überarbeitet werden</a:t>
            </a:r>
          </a:p>
        </p:txBody>
      </p:sp>
    </p:spTree>
    <p:extLst>
      <p:ext uri="{BB962C8B-B14F-4D97-AF65-F5344CB8AC3E}">
        <p14:creationId xmlns:p14="http://schemas.microsoft.com/office/powerpoint/2010/main" val="2602202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426CB9-2781-479E-804C-550774155E9A}"/>
              </a:ext>
            </a:extLst>
          </p:cNvPr>
          <p:cNvSpPr>
            <a:spLocks noGrp="1"/>
          </p:cNvSpPr>
          <p:nvPr>
            <p:ph type="title"/>
          </p:nvPr>
        </p:nvSpPr>
        <p:spPr>
          <a:xfrm>
            <a:off x="838200" y="2766219"/>
            <a:ext cx="10515600" cy="1325563"/>
          </a:xfrm>
        </p:spPr>
        <p:txBody>
          <a:bodyPr/>
          <a:lstStyle/>
          <a:p>
            <a:r>
              <a:rPr lang="de-DE" dirty="0"/>
              <a:t>Aktuelle Trends</a:t>
            </a:r>
          </a:p>
        </p:txBody>
      </p:sp>
    </p:spTree>
    <p:extLst>
      <p:ext uri="{BB962C8B-B14F-4D97-AF65-F5344CB8AC3E}">
        <p14:creationId xmlns:p14="http://schemas.microsoft.com/office/powerpoint/2010/main" val="1360973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4A10E-7BDD-40D2-880D-BF9B24291A6D}"/>
              </a:ext>
            </a:extLst>
          </p:cNvPr>
          <p:cNvSpPr>
            <a:spLocks noGrp="1"/>
          </p:cNvSpPr>
          <p:nvPr>
            <p:ph type="title"/>
          </p:nvPr>
        </p:nvSpPr>
        <p:spPr>
          <a:xfrm>
            <a:off x="203201" y="2"/>
            <a:ext cx="2152073" cy="1200727"/>
          </a:xfrm>
        </p:spPr>
        <p:txBody>
          <a:bodyPr/>
          <a:lstStyle/>
          <a:p>
            <a:r>
              <a:rPr lang="de-DE" dirty="0"/>
              <a:t>AR/VR</a:t>
            </a:r>
          </a:p>
        </p:txBody>
      </p:sp>
      <p:pic>
        <p:nvPicPr>
          <p:cNvPr id="11" name="Grafik 10">
            <a:extLst>
              <a:ext uri="{FF2B5EF4-FFF2-40B4-BE49-F238E27FC236}">
                <a16:creationId xmlns:a16="http://schemas.microsoft.com/office/drawing/2014/main" id="{1BA8B4C1-D65A-42DE-8F16-426271E8B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454" y="461530"/>
            <a:ext cx="3708789" cy="2967471"/>
          </a:xfrm>
          <a:prstGeom prst="rect">
            <a:avLst/>
          </a:prstGeom>
        </p:spPr>
      </p:pic>
      <p:pic>
        <p:nvPicPr>
          <p:cNvPr id="4" name="Grafik 3">
            <a:extLst>
              <a:ext uri="{FF2B5EF4-FFF2-40B4-BE49-F238E27FC236}">
                <a16:creationId xmlns:a16="http://schemas.microsoft.com/office/drawing/2014/main" id="{7577F2DE-5510-4DFB-B79E-2AC63B1CA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373" y="461530"/>
            <a:ext cx="3956627" cy="2967471"/>
          </a:xfrm>
          <a:prstGeom prst="rect">
            <a:avLst/>
          </a:prstGeom>
        </p:spPr>
      </p:pic>
      <p:pic>
        <p:nvPicPr>
          <p:cNvPr id="10" name="Grafik 9">
            <a:extLst>
              <a:ext uri="{FF2B5EF4-FFF2-40B4-BE49-F238E27FC236}">
                <a16:creationId xmlns:a16="http://schemas.microsoft.com/office/drawing/2014/main" id="{16BD4643-FFF1-4FD1-BDEB-0D01E25B1893}"/>
              </a:ext>
            </a:extLst>
          </p:cNvPr>
          <p:cNvPicPr>
            <a:picLocks noChangeAspect="1"/>
          </p:cNvPicPr>
          <p:nvPr/>
        </p:nvPicPr>
        <p:blipFill rotWithShape="1">
          <a:blip r:embed="rId5">
            <a:extLst>
              <a:ext uri="{28A0092B-C50C-407E-A947-70E740481C1C}">
                <a14:useLocalDpi xmlns:a14="http://schemas.microsoft.com/office/drawing/2010/main" val="0"/>
              </a:ext>
            </a:extLst>
          </a:blip>
          <a:srcRect l="490" t="4207" r="1" b="9945"/>
          <a:stretch/>
        </p:blipFill>
        <p:spPr>
          <a:xfrm>
            <a:off x="2139373" y="3769896"/>
            <a:ext cx="3956627" cy="2781592"/>
          </a:xfrm>
          <a:prstGeom prst="rect">
            <a:avLst/>
          </a:prstGeom>
        </p:spPr>
      </p:pic>
      <p:pic>
        <p:nvPicPr>
          <p:cNvPr id="16" name="Grafik 15">
            <a:extLst>
              <a:ext uri="{FF2B5EF4-FFF2-40B4-BE49-F238E27FC236}">
                <a16:creationId xmlns:a16="http://schemas.microsoft.com/office/drawing/2014/main" id="{BF8672C4-4D0C-4219-A986-26C26EB320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454" y="3769896"/>
            <a:ext cx="3708789" cy="2781592"/>
          </a:xfrm>
          <a:prstGeom prst="rect">
            <a:avLst/>
          </a:prstGeom>
        </p:spPr>
      </p:pic>
    </p:spTree>
    <p:extLst>
      <p:ext uri="{BB962C8B-B14F-4D97-AF65-F5344CB8AC3E}">
        <p14:creationId xmlns:p14="http://schemas.microsoft.com/office/powerpoint/2010/main" val="3174898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4A10E-7BDD-40D2-880D-BF9B24291A6D}"/>
              </a:ext>
            </a:extLst>
          </p:cNvPr>
          <p:cNvSpPr>
            <a:spLocks noGrp="1"/>
          </p:cNvSpPr>
          <p:nvPr>
            <p:ph type="title"/>
          </p:nvPr>
        </p:nvSpPr>
        <p:spPr>
          <a:xfrm>
            <a:off x="0" y="-244906"/>
            <a:ext cx="10515600" cy="1325563"/>
          </a:xfrm>
        </p:spPr>
        <p:txBody>
          <a:bodyPr/>
          <a:lstStyle/>
          <a:p>
            <a:r>
              <a:rPr lang="de-DE" dirty="0" err="1"/>
              <a:t>Machine</a:t>
            </a:r>
            <a:r>
              <a:rPr lang="de-DE" dirty="0"/>
              <a:t> Learning/KI</a:t>
            </a:r>
          </a:p>
        </p:txBody>
      </p:sp>
      <p:pic>
        <p:nvPicPr>
          <p:cNvPr id="4" name="Grafik 3">
            <a:extLst>
              <a:ext uri="{FF2B5EF4-FFF2-40B4-BE49-F238E27FC236}">
                <a16:creationId xmlns:a16="http://schemas.microsoft.com/office/drawing/2014/main" id="{2ABE18EF-AF3C-42CC-B370-3E4876ADE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381" y="884486"/>
            <a:ext cx="4059048" cy="5815279"/>
          </a:xfrm>
          <a:prstGeom prst="rect">
            <a:avLst/>
          </a:prstGeom>
        </p:spPr>
      </p:pic>
      <p:pic>
        <p:nvPicPr>
          <p:cNvPr id="6" name="Grafik 5">
            <a:extLst>
              <a:ext uri="{FF2B5EF4-FFF2-40B4-BE49-F238E27FC236}">
                <a16:creationId xmlns:a16="http://schemas.microsoft.com/office/drawing/2014/main" id="{75FFF249-2BFE-4D7A-A045-0A305E5FF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668" y="884487"/>
            <a:ext cx="4132331" cy="2754887"/>
          </a:xfrm>
          <a:prstGeom prst="rect">
            <a:avLst/>
          </a:prstGeom>
        </p:spPr>
      </p:pic>
      <p:pic>
        <p:nvPicPr>
          <p:cNvPr id="10" name="Grafik 9">
            <a:extLst>
              <a:ext uri="{FF2B5EF4-FFF2-40B4-BE49-F238E27FC236}">
                <a16:creationId xmlns:a16="http://schemas.microsoft.com/office/drawing/2014/main" id="{2CC71EE6-470F-420A-BFB1-5996B5FA4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3667" y="3807132"/>
            <a:ext cx="4132331" cy="2892632"/>
          </a:xfrm>
          <a:prstGeom prst="rect">
            <a:avLst/>
          </a:prstGeom>
        </p:spPr>
      </p:pic>
    </p:spTree>
    <p:extLst>
      <p:ext uri="{BB962C8B-B14F-4D97-AF65-F5344CB8AC3E}">
        <p14:creationId xmlns:p14="http://schemas.microsoft.com/office/powerpoint/2010/main" val="34054091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B6872-15E5-48A5-AE89-1C5365F3BC68}"/>
              </a:ext>
            </a:extLst>
          </p:cNvPr>
          <p:cNvSpPr>
            <a:spLocks noGrp="1"/>
          </p:cNvSpPr>
          <p:nvPr>
            <p:ph type="title"/>
          </p:nvPr>
        </p:nvSpPr>
        <p:spPr>
          <a:xfrm>
            <a:off x="274783" y="78799"/>
            <a:ext cx="10515600" cy="1325563"/>
          </a:xfrm>
        </p:spPr>
        <p:txBody>
          <a:bodyPr/>
          <a:lstStyle/>
          <a:p>
            <a:r>
              <a:rPr lang="de-DE" dirty="0"/>
              <a:t>Blockchain/Bitcoin</a:t>
            </a:r>
          </a:p>
        </p:txBody>
      </p:sp>
      <p:pic>
        <p:nvPicPr>
          <p:cNvPr id="10" name="Grafik 9">
            <a:extLst>
              <a:ext uri="{FF2B5EF4-FFF2-40B4-BE49-F238E27FC236}">
                <a16:creationId xmlns:a16="http://schemas.microsoft.com/office/drawing/2014/main" id="{3A22B9F5-0D0D-4A8A-909A-8FFA3A8BF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05" y="2085474"/>
            <a:ext cx="5387625" cy="3428999"/>
          </a:xfrm>
          <a:prstGeom prst="rect">
            <a:avLst/>
          </a:prstGeom>
        </p:spPr>
      </p:pic>
      <p:pic>
        <p:nvPicPr>
          <p:cNvPr id="6" name="Grafik 5">
            <a:extLst>
              <a:ext uri="{FF2B5EF4-FFF2-40B4-BE49-F238E27FC236}">
                <a16:creationId xmlns:a16="http://schemas.microsoft.com/office/drawing/2014/main" id="{BF6EA593-9A6B-49F7-A11F-BE97FA3EB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403" y="2085472"/>
            <a:ext cx="5143095" cy="3429000"/>
          </a:xfrm>
          <a:prstGeom prst="rect">
            <a:avLst/>
          </a:prstGeom>
        </p:spPr>
      </p:pic>
    </p:spTree>
    <p:extLst>
      <p:ext uri="{BB962C8B-B14F-4D97-AF65-F5344CB8AC3E}">
        <p14:creationId xmlns:p14="http://schemas.microsoft.com/office/powerpoint/2010/main" val="253991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8EED261-A844-4238-87DB-25D8E1270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111" y="256119"/>
            <a:ext cx="6059840" cy="6059840"/>
          </a:xfrm>
          <a:prstGeom prst="rect">
            <a:avLst/>
          </a:prstGeom>
        </p:spPr>
      </p:pic>
      <p:sp>
        <p:nvSpPr>
          <p:cNvPr id="4" name="Rechteck 3">
            <a:extLst>
              <a:ext uri="{FF2B5EF4-FFF2-40B4-BE49-F238E27FC236}">
                <a16:creationId xmlns:a16="http://schemas.microsoft.com/office/drawing/2014/main" id="{9D62EA4B-A679-4427-82BE-B6A5BDBFD7AA}"/>
              </a:ext>
            </a:extLst>
          </p:cNvPr>
          <p:cNvSpPr/>
          <p:nvPr/>
        </p:nvSpPr>
        <p:spPr>
          <a:xfrm>
            <a:off x="3403077" y="2366129"/>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BD517315-74A5-466B-8A91-34B90AC132E7}"/>
              </a:ext>
            </a:extLst>
          </p:cNvPr>
          <p:cNvSpPr/>
          <p:nvPr/>
        </p:nvSpPr>
        <p:spPr>
          <a:xfrm>
            <a:off x="3403075" y="3091545"/>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0750B4C5-8E8E-49E3-9978-BF9C068676A7}"/>
              </a:ext>
            </a:extLst>
          </p:cNvPr>
          <p:cNvSpPr/>
          <p:nvPr/>
        </p:nvSpPr>
        <p:spPr>
          <a:xfrm>
            <a:off x="3403075" y="3816961"/>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BE20A96D-E064-4D54-839A-691748C3DB87}"/>
              </a:ext>
            </a:extLst>
          </p:cNvPr>
          <p:cNvSpPr/>
          <p:nvPr/>
        </p:nvSpPr>
        <p:spPr>
          <a:xfrm>
            <a:off x="3403074" y="4542377"/>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E8F8111-51A5-49A5-ADDA-29FAFD936B1C}"/>
              </a:ext>
            </a:extLst>
          </p:cNvPr>
          <p:cNvSpPr/>
          <p:nvPr/>
        </p:nvSpPr>
        <p:spPr>
          <a:xfrm>
            <a:off x="3403074" y="5267793"/>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C9FE915-0D03-41BC-908C-D6AE17E19859}"/>
              </a:ext>
            </a:extLst>
          </p:cNvPr>
          <p:cNvSpPr/>
          <p:nvPr/>
        </p:nvSpPr>
        <p:spPr>
          <a:xfrm>
            <a:off x="5984638" y="3091545"/>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ACA94C98-B2D8-413A-8F4E-F403FD479DB2}"/>
              </a:ext>
            </a:extLst>
          </p:cNvPr>
          <p:cNvSpPr/>
          <p:nvPr/>
        </p:nvSpPr>
        <p:spPr>
          <a:xfrm>
            <a:off x="5984637" y="5267793"/>
            <a:ext cx="2281287" cy="5938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E74FC28E-8D76-4A67-B34A-6D4A91E5DDDA}"/>
              </a:ext>
            </a:extLst>
          </p:cNvPr>
          <p:cNvSpPr/>
          <p:nvPr/>
        </p:nvSpPr>
        <p:spPr>
          <a:xfrm>
            <a:off x="2764031" y="6353947"/>
            <a:ext cx="6096000" cy="246221"/>
          </a:xfrm>
          <a:prstGeom prst="rect">
            <a:avLst/>
          </a:prstGeom>
        </p:spPr>
        <p:txBody>
          <a:bodyPr>
            <a:spAutoFit/>
          </a:bodyPr>
          <a:lstStyle/>
          <a:p>
            <a:r>
              <a:rPr lang="de-DE" sz="1000" dirty="0">
                <a:solidFill>
                  <a:srgbClr val="7F7F7F"/>
                </a:solidFill>
              </a:rPr>
              <a:t>https://nokiamob.net/2020/01/24/nokia-holds-182nd-place-on-global-500-list/</a:t>
            </a:r>
          </a:p>
        </p:txBody>
      </p:sp>
    </p:spTree>
    <p:extLst>
      <p:ext uri="{BB962C8B-B14F-4D97-AF65-F5344CB8AC3E}">
        <p14:creationId xmlns:p14="http://schemas.microsoft.com/office/powerpoint/2010/main" val="1464757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15EA6A-74A3-43B6-8A8B-BC7D9B27D0CB}"/>
              </a:ext>
            </a:extLst>
          </p:cNvPr>
          <p:cNvSpPr>
            <a:spLocks noGrp="1"/>
          </p:cNvSpPr>
          <p:nvPr>
            <p:ph type="title"/>
          </p:nvPr>
        </p:nvSpPr>
        <p:spPr>
          <a:xfrm>
            <a:off x="838200" y="3072700"/>
            <a:ext cx="10515600" cy="1325563"/>
          </a:xfrm>
        </p:spPr>
        <p:txBody>
          <a:bodyPr/>
          <a:lstStyle/>
          <a:p>
            <a:r>
              <a:rPr lang="de-DE" dirty="0"/>
              <a:t>Sonstiges</a:t>
            </a:r>
          </a:p>
        </p:txBody>
      </p:sp>
    </p:spTree>
    <p:extLst>
      <p:ext uri="{BB962C8B-B14F-4D97-AF65-F5344CB8AC3E}">
        <p14:creationId xmlns:p14="http://schemas.microsoft.com/office/powerpoint/2010/main" val="3998886134"/>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535CD26-E3E8-410C-A66F-AAC2B49E7135}"/>
              </a:ext>
            </a:extLst>
          </p:cNvPr>
          <p:cNvPicPr>
            <a:picLocks noChangeAspect="1"/>
          </p:cNvPicPr>
          <p:nvPr/>
        </p:nvPicPr>
        <p:blipFill rotWithShape="1">
          <a:blip r:embed="rId3"/>
          <a:srcRect t="3762"/>
          <a:stretch/>
        </p:blipFill>
        <p:spPr>
          <a:xfrm>
            <a:off x="1171787" y="1371519"/>
            <a:ext cx="9848427" cy="5121357"/>
          </a:xfrm>
          <a:prstGeom prst="rect">
            <a:avLst/>
          </a:prstGeom>
        </p:spPr>
      </p:pic>
      <p:sp>
        <p:nvSpPr>
          <p:cNvPr id="5" name="Titel 4">
            <a:extLst>
              <a:ext uri="{FF2B5EF4-FFF2-40B4-BE49-F238E27FC236}">
                <a16:creationId xmlns:a16="http://schemas.microsoft.com/office/drawing/2014/main" id="{075C4B8F-F701-483D-870C-AAE0DFC0EC3E}"/>
              </a:ext>
            </a:extLst>
          </p:cNvPr>
          <p:cNvSpPr>
            <a:spLocks noGrp="1"/>
          </p:cNvSpPr>
          <p:nvPr>
            <p:ph type="title"/>
          </p:nvPr>
        </p:nvSpPr>
        <p:spPr>
          <a:xfrm>
            <a:off x="838201" y="365125"/>
            <a:ext cx="11123428" cy="1325563"/>
          </a:xfrm>
        </p:spPr>
        <p:txBody>
          <a:bodyPr/>
          <a:lstStyle/>
          <a:p>
            <a:r>
              <a:rPr lang="de-DE" dirty="0"/>
              <a:t>Studierendenzahlen im Wintersemester 19/20</a:t>
            </a:r>
          </a:p>
        </p:txBody>
      </p:sp>
      <p:sp>
        <p:nvSpPr>
          <p:cNvPr id="6" name="Textfeld 5">
            <a:extLst>
              <a:ext uri="{FF2B5EF4-FFF2-40B4-BE49-F238E27FC236}">
                <a16:creationId xmlns:a16="http://schemas.microsoft.com/office/drawing/2014/main" id="{C59CE25C-C0A4-4387-9B22-6FF24A0BCDFF}"/>
              </a:ext>
            </a:extLst>
          </p:cNvPr>
          <p:cNvSpPr txBox="1"/>
          <p:nvPr/>
        </p:nvSpPr>
        <p:spPr>
          <a:xfrm>
            <a:off x="9356651" y="6611780"/>
            <a:ext cx="2753832" cy="246221"/>
          </a:xfrm>
          <a:prstGeom prst="rect">
            <a:avLst/>
          </a:prstGeom>
          <a:noFill/>
        </p:spPr>
        <p:txBody>
          <a:bodyPr wrap="square" rtlCol="0">
            <a:spAutoFit/>
          </a:bodyPr>
          <a:lstStyle/>
          <a:p>
            <a:r>
              <a:rPr lang="de-DE" sz="1000" dirty="0">
                <a:solidFill>
                  <a:srgbClr val="7F7F7F"/>
                </a:solidFill>
              </a:rPr>
              <a:t>Quelle: Statistisches Bundesamt (Destatis), 2020</a:t>
            </a:r>
          </a:p>
        </p:txBody>
      </p:sp>
      <p:sp>
        <p:nvSpPr>
          <p:cNvPr id="7" name="Rechteck 6">
            <a:extLst>
              <a:ext uri="{FF2B5EF4-FFF2-40B4-BE49-F238E27FC236}">
                <a16:creationId xmlns:a16="http://schemas.microsoft.com/office/drawing/2014/main" id="{E04002DF-B196-43FE-82C9-4833E6F30A42}"/>
              </a:ext>
            </a:extLst>
          </p:cNvPr>
          <p:cNvSpPr/>
          <p:nvPr/>
        </p:nvSpPr>
        <p:spPr>
          <a:xfrm>
            <a:off x="1171787" y="4412513"/>
            <a:ext cx="9848427" cy="170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09986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9255A8D3-DE6E-40DF-9EC9-616FA78E82E1}"/>
              </a:ext>
            </a:extLst>
          </p:cNvPr>
          <p:cNvSpPr txBox="1">
            <a:spLocks/>
          </p:cNvSpPr>
          <p:nvPr/>
        </p:nvSpPr>
        <p:spPr>
          <a:xfrm>
            <a:off x="838200" y="3072700"/>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Werbematerial der GI</a:t>
            </a:r>
          </a:p>
        </p:txBody>
      </p:sp>
      <p:sp>
        <p:nvSpPr>
          <p:cNvPr id="4" name="Textfeld 3">
            <a:extLst>
              <a:ext uri="{FF2B5EF4-FFF2-40B4-BE49-F238E27FC236}">
                <a16:creationId xmlns:a16="http://schemas.microsoft.com/office/drawing/2014/main" id="{8C04876D-F11D-4E01-9B96-DC17DF9CE718}"/>
              </a:ext>
            </a:extLst>
          </p:cNvPr>
          <p:cNvSpPr txBox="1"/>
          <p:nvPr/>
        </p:nvSpPr>
        <p:spPr>
          <a:xfrm>
            <a:off x="950026" y="5082639"/>
            <a:ext cx="10913423" cy="1200329"/>
          </a:xfrm>
          <a:prstGeom prst="rect">
            <a:avLst/>
          </a:prstGeom>
          <a:noFill/>
        </p:spPr>
        <p:txBody>
          <a:bodyPr wrap="square" rtlCol="0">
            <a:spAutoFit/>
          </a:bodyPr>
          <a:lstStyle/>
          <a:p>
            <a:r>
              <a:rPr lang="de-DE" dirty="0"/>
              <a:t>Hinweis: Verfügbar als PDF unter </a:t>
            </a:r>
            <a:r>
              <a:rPr lang="de-DE" dirty="0">
                <a:hlinkClick r:id="rId2"/>
              </a:rPr>
              <a:t>https://gi.de/service/infomaterial</a:t>
            </a:r>
            <a:endParaRPr lang="de-DE" dirty="0"/>
          </a:p>
          <a:p>
            <a:endParaRPr lang="de-DE" dirty="0"/>
          </a:p>
          <a:p>
            <a:r>
              <a:rPr lang="de-DE" dirty="0"/>
              <a:t>Die Folien des GI Werbematerials sind im Format 4:3, da der Rest dieser Materialsammlung im Format 16:9 vorliegt, sind die GI-Folien etwas verzerrt dargestellt.</a:t>
            </a:r>
          </a:p>
        </p:txBody>
      </p:sp>
    </p:spTree>
    <p:extLst>
      <p:ext uri="{BB962C8B-B14F-4D97-AF65-F5344CB8AC3E}">
        <p14:creationId xmlns:p14="http://schemas.microsoft.com/office/powerpoint/2010/main" val="5209181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3FEF5E-AC54-4ECE-84FC-D39FD52F6A3F}"/>
              </a:ext>
            </a:extLst>
          </p:cNvPr>
          <p:cNvSpPr>
            <a:spLocks noGrp="1"/>
          </p:cNvSpPr>
          <p:nvPr>
            <p:ph type="ctrTitle"/>
          </p:nvPr>
        </p:nvSpPr>
        <p:spPr/>
        <p:txBody>
          <a:bodyPr/>
          <a:lstStyle/>
          <a:p>
            <a:r>
              <a:rPr lang="en-US" dirty="0" err="1"/>
              <a:t>Werbevortrag</a:t>
            </a:r>
            <a:r>
              <a:rPr lang="en-US" dirty="0"/>
              <a:t> GI</a:t>
            </a:r>
          </a:p>
        </p:txBody>
      </p:sp>
      <p:sp>
        <p:nvSpPr>
          <p:cNvPr id="3" name="Untertitel 2">
            <a:extLst>
              <a:ext uri="{FF2B5EF4-FFF2-40B4-BE49-F238E27FC236}">
                <a16:creationId xmlns:a16="http://schemas.microsoft.com/office/drawing/2014/main" id="{5BAE5695-F2E1-44AC-968E-55968C401B99}"/>
              </a:ext>
            </a:extLst>
          </p:cNvPr>
          <p:cNvSpPr>
            <a:spLocks noGrp="1"/>
          </p:cNvSpPr>
          <p:nvPr>
            <p:ph type="subTitle" idx="1"/>
          </p:nvPr>
        </p:nvSpPr>
        <p:spPr/>
        <p:txBody>
          <a:bodyPr/>
          <a:lstStyle/>
          <a:p>
            <a:endParaRPr lang="en-US" dirty="0"/>
          </a:p>
        </p:txBody>
      </p:sp>
      <p:sp>
        <p:nvSpPr>
          <p:cNvPr id="4" name="Fußzeilenplatzhalter 3">
            <a:extLst>
              <a:ext uri="{FF2B5EF4-FFF2-40B4-BE49-F238E27FC236}">
                <a16:creationId xmlns:a16="http://schemas.microsoft.com/office/drawing/2014/main" id="{AB940BF7-7B14-4C4D-947C-7FDF965A3799}"/>
              </a:ext>
            </a:extLst>
          </p:cNvPr>
          <p:cNvSpPr>
            <a:spLocks noGrp="1"/>
          </p:cNvSpPr>
          <p:nvPr>
            <p:ph type="ftr" sz="quarter" idx="3"/>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sp>
        <p:nvSpPr>
          <p:cNvPr id="5" name="Foliennummernplatzhalter 4">
            <a:extLst>
              <a:ext uri="{FF2B5EF4-FFF2-40B4-BE49-F238E27FC236}">
                <a16:creationId xmlns:a16="http://schemas.microsoft.com/office/drawing/2014/main" id="{F8AB7DD4-B752-419B-9841-2355C4EC751C}"/>
              </a:ext>
            </a:extLst>
          </p:cNvPr>
          <p:cNvSpPr>
            <a:spLocks noGrp="1"/>
          </p:cNvSpPr>
          <p:nvPr>
            <p:ph type="sldNum" sz="quarter" idx="10"/>
          </p:nvPr>
        </p:nvSpPr>
        <p:spPr/>
        <p:txBody>
          <a:bodyPr/>
          <a:lstStyle/>
          <a:p>
            <a:pPr eaLnBrk="0" fontAlgn="base" hangingPunct="0">
              <a:spcBef>
                <a:spcPct val="0"/>
              </a:spcBef>
              <a:spcAft>
                <a:spcPct val="0"/>
              </a:spcAft>
            </a:pPr>
            <a:fld id="{F23D5F5B-2EBD-744B-A35D-41A983A9308F}" type="slidenum">
              <a:rPr lang="de-DE">
                <a:latin typeface="Arial"/>
                <a:ea typeface="ＭＳ Ｐゴシック" charset="0"/>
              </a:rPr>
              <a:pPr eaLnBrk="0" fontAlgn="base" hangingPunct="0">
                <a:spcBef>
                  <a:spcPct val="0"/>
                </a:spcBef>
                <a:spcAft>
                  <a:spcPct val="0"/>
                </a:spcAft>
              </a:pPr>
              <a:t>93</a:t>
            </a:fld>
            <a:r>
              <a:rPr lang="de-DE" b="0" dirty="0">
                <a:latin typeface="Arial"/>
                <a:ea typeface="ＭＳ Ｐゴシック" charset="0"/>
              </a:rPr>
              <a:t> |</a:t>
            </a:r>
            <a:endParaRPr lang="de-DE" dirty="0">
              <a:latin typeface="Arial"/>
              <a:ea typeface="ＭＳ Ｐゴシック" charset="0"/>
            </a:endParaRPr>
          </a:p>
        </p:txBody>
      </p:sp>
    </p:spTree>
    <p:extLst>
      <p:ext uri="{BB962C8B-B14F-4D97-AF65-F5344CB8AC3E}">
        <p14:creationId xmlns:p14="http://schemas.microsoft.com/office/powerpoint/2010/main" val="29206159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717FF-71B4-4F43-88FA-4D1D9E868551}"/>
              </a:ext>
            </a:extLst>
          </p:cNvPr>
          <p:cNvSpPr>
            <a:spLocks noGrp="1"/>
          </p:cNvSpPr>
          <p:nvPr>
            <p:ph type="title"/>
          </p:nvPr>
        </p:nvSpPr>
        <p:spPr>
          <a:xfrm>
            <a:off x="1776414" y="836712"/>
            <a:ext cx="8640067" cy="618654"/>
          </a:xfrm>
        </p:spPr>
        <p:txBody>
          <a:bodyPr/>
          <a:lstStyle/>
          <a:p>
            <a:r>
              <a:rPr lang="de-DE" sz="2600" dirty="0"/>
              <a:t>Wirtschaftsinformatiker/innen als wichtige </a:t>
            </a:r>
            <a:br>
              <a:rPr lang="de-DE" sz="2600" dirty="0"/>
            </a:br>
            <a:r>
              <a:rPr lang="de-DE" sz="2600" dirty="0"/>
              <a:t>Intermediäre durch ein interdisziplinäres Studium </a:t>
            </a:r>
            <a:endParaRPr lang="en-US" sz="2600" dirty="0"/>
          </a:p>
        </p:txBody>
      </p:sp>
      <p:sp>
        <p:nvSpPr>
          <p:cNvPr id="4" name="Foliennummernplatzhalter 3">
            <a:extLst>
              <a:ext uri="{FF2B5EF4-FFF2-40B4-BE49-F238E27FC236}">
                <a16:creationId xmlns:a16="http://schemas.microsoft.com/office/drawing/2014/main" id="{1C5A1EE4-736D-4FA1-BC4E-B2F48723E152}"/>
              </a:ext>
            </a:extLst>
          </p:cNvPr>
          <p:cNvSpPr>
            <a:spLocks noGrp="1"/>
          </p:cNvSpPr>
          <p:nvPr>
            <p:ph type="sldNum" sz="quarter" idx="10"/>
          </p:nvPr>
        </p:nvSpPr>
        <p:spPr/>
        <p:txBody>
          <a:bodyPr/>
          <a:lstStyle/>
          <a:p>
            <a:pPr eaLnBrk="0" fontAlgn="base" hangingPunct="0">
              <a:spcBef>
                <a:spcPct val="0"/>
              </a:spcBef>
              <a:spcAft>
                <a:spcPct val="0"/>
              </a:spcAft>
            </a:pPr>
            <a:fld id="{F23D5F5B-2EBD-744B-A35D-41A983A9308F}" type="slidenum">
              <a:rPr lang="de-DE">
                <a:latin typeface="Arial"/>
                <a:ea typeface="ＭＳ Ｐゴシック" charset="0"/>
              </a:rPr>
              <a:pPr eaLnBrk="0" fontAlgn="base" hangingPunct="0">
                <a:spcBef>
                  <a:spcPct val="0"/>
                </a:spcBef>
                <a:spcAft>
                  <a:spcPct val="0"/>
                </a:spcAft>
              </a:pPr>
              <a:t>94</a:t>
            </a:fld>
            <a:r>
              <a:rPr lang="de-DE" b="0" dirty="0">
                <a:latin typeface="Arial"/>
                <a:ea typeface="ＭＳ Ｐゴシック" charset="0"/>
              </a:rPr>
              <a:t> |</a:t>
            </a:r>
            <a:endParaRPr lang="de-DE" dirty="0">
              <a:latin typeface="Arial"/>
              <a:ea typeface="ＭＳ Ｐゴシック" charset="0"/>
            </a:endParaRPr>
          </a:p>
        </p:txBody>
      </p:sp>
      <p:sp>
        <p:nvSpPr>
          <p:cNvPr id="5" name="Fußzeilenplatzhalter 4">
            <a:extLst>
              <a:ext uri="{FF2B5EF4-FFF2-40B4-BE49-F238E27FC236}">
                <a16:creationId xmlns:a16="http://schemas.microsoft.com/office/drawing/2014/main" id="{A6BDB991-F9FA-49BA-A2CF-BEB3A783501B}"/>
              </a:ext>
            </a:extLst>
          </p:cNvPr>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graphicFrame>
        <p:nvGraphicFramePr>
          <p:cNvPr id="26" name="Chart 16">
            <a:extLst>
              <a:ext uri="{FF2B5EF4-FFF2-40B4-BE49-F238E27FC236}">
                <a16:creationId xmlns:a16="http://schemas.microsoft.com/office/drawing/2014/main" id="{52A01BF7-8A2A-4A0D-B16C-AAECDFCA6961}"/>
              </a:ext>
            </a:extLst>
          </p:cNvPr>
          <p:cNvGraphicFramePr/>
          <p:nvPr/>
        </p:nvGraphicFramePr>
        <p:xfrm>
          <a:off x="3939584" y="2136575"/>
          <a:ext cx="4828208" cy="3218806"/>
        </p:xfrm>
        <a:graphic>
          <a:graphicData uri="http://schemas.openxmlformats.org/drawingml/2006/chart">
            <c:chart xmlns:c="http://schemas.openxmlformats.org/drawingml/2006/chart" xmlns:r="http://schemas.openxmlformats.org/officeDocument/2006/relationships" r:id="rId3"/>
          </a:graphicData>
        </a:graphic>
      </p:graphicFrame>
      <p:sp>
        <p:nvSpPr>
          <p:cNvPr id="27" name="Freeform 34">
            <a:extLst>
              <a:ext uri="{FF2B5EF4-FFF2-40B4-BE49-F238E27FC236}">
                <a16:creationId xmlns:a16="http://schemas.microsoft.com/office/drawing/2014/main" id="{9E3B6896-6C17-4E52-9731-7DE6D1BD8ABB}"/>
              </a:ext>
            </a:extLst>
          </p:cNvPr>
          <p:cNvSpPr>
            <a:spLocks/>
          </p:cNvSpPr>
          <p:nvPr/>
        </p:nvSpPr>
        <p:spPr bwMode="white">
          <a:xfrm>
            <a:off x="5974963" y="2226620"/>
            <a:ext cx="1954933" cy="3695894"/>
          </a:xfrm>
          <a:custGeom>
            <a:avLst/>
            <a:gdLst>
              <a:gd name="T0" fmla="*/ 67 w 992"/>
              <a:gd name="T1" fmla="*/ 89 h 4117"/>
              <a:gd name="T2" fmla="*/ 283 w 992"/>
              <a:gd name="T3" fmla="*/ 205 h 4117"/>
              <a:gd name="T4" fmla="*/ 419 w 992"/>
              <a:gd name="T5" fmla="*/ 404 h 4117"/>
              <a:gd name="T6" fmla="*/ 519 w 992"/>
              <a:gd name="T7" fmla="*/ 615 h 4117"/>
              <a:gd name="T8" fmla="*/ 564 w 992"/>
              <a:gd name="T9" fmla="*/ 919 h 4117"/>
              <a:gd name="T10" fmla="*/ 505 w 992"/>
              <a:gd name="T11" fmla="*/ 1171 h 4117"/>
              <a:gd name="T12" fmla="*/ 334 w 992"/>
              <a:gd name="T13" fmla="*/ 1391 h 4117"/>
              <a:gd name="T14" fmla="*/ 89 w 992"/>
              <a:gd name="T15" fmla="*/ 1768 h 4117"/>
              <a:gd name="T16" fmla="*/ 0 w 992"/>
              <a:gd name="T17" fmla="*/ 2050 h 4117"/>
              <a:gd name="T18" fmla="*/ 121 w 992"/>
              <a:gd name="T19" fmla="*/ 2393 h 4117"/>
              <a:gd name="T20" fmla="*/ 419 w 992"/>
              <a:gd name="T21" fmla="*/ 3021 h 4117"/>
              <a:gd name="T22" fmla="*/ 593 w 992"/>
              <a:gd name="T23" fmla="*/ 3613 h 4117"/>
              <a:gd name="T24" fmla="*/ 541 w 992"/>
              <a:gd name="T25" fmla="*/ 4117 h 4117"/>
              <a:gd name="T26" fmla="*/ 992 w 992"/>
              <a:gd name="T27" fmla="*/ 4117 h 4117"/>
              <a:gd name="T28" fmla="*/ 983 w 992"/>
              <a:gd name="T29" fmla="*/ 0 h 4117"/>
              <a:gd name="T30" fmla="*/ 113 w 992"/>
              <a:gd name="T31" fmla="*/ 0 h 4117"/>
              <a:gd name="T32" fmla="*/ 67 w 992"/>
              <a:gd name="T33" fmla="*/ 89 h 4117"/>
              <a:gd name="connsiteX0" fmla="*/ 6087 w 15412"/>
              <a:gd name="connsiteY0" fmla="*/ 386 h 10170"/>
              <a:gd name="connsiteX1" fmla="*/ 8265 w 15412"/>
              <a:gd name="connsiteY1" fmla="*/ 668 h 10170"/>
              <a:gd name="connsiteX2" fmla="*/ 9636 w 15412"/>
              <a:gd name="connsiteY2" fmla="*/ 1151 h 10170"/>
              <a:gd name="connsiteX3" fmla="*/ 10644 w 15412"/>
              <a:gd name="connsiteY3" fmla="*/ 1664 h 10170"/>
              <a:gd name="connsiteX4" fmla="*/ 11097 w 15412"/>
              <a:gd name="connsiteY4" fmla="*/ 2402 h 10170"/>
              <a:gd name="connsiteX5" fmla="*/ 10503 w 15412"/>
              <a:gd name="connsiteY5" fmla="*/ 3014 h 10170"/>
              <a:gd name="connsiteX6" fmla="*/ 8779 w 15412"/>
              <a:gd name="connsiteY6" fmla="*/ 3549 h 10170"/>
              <a:gd name="connsiteX7" fmla="*/ 6309 w 15412"/>
              <a:gd name="connsiteY7" fmla="*/ 4464 h 10170"/>
              <a:gd name="connsiteX8" fmla="*/ 5412 w 15412"/>
              <a:gd name="connsiteY8" fmla="*/ 5149 h 10170"/>
              <a:gd name="connsiteX9" fmla="*/ 6632 w 15412"/>
              <a:gd name="connsiteY9" fmla="*/ 5982 h 10170"/>
              <a:gd name="connsiteX10" fmla="*/ 9636 w 15412"/>
              <a:gd name="connsiteY10" fmla="*/ 7508 h 10170"/>
              <a:gd name="connsiteX11" fmla="*/ 11390 w 15412"/>
              <a:gd name="connsiteY11" fmla="*/ 8946 h 10170"/>
              <a:gd name="connsiteX12" fmla="*/ 10866 w 15412"/>
              <a:gd name="connsiteY12" fmla="*/ 10170 h 10170"/>
              <a:gd name="connsiteX13" fmla="*/ 15412 w 15412"/>
              <a:gd name="connsiteY13" fmla="*/ 10170 h 10170"/>
              <a:gd name="connsiteX14" fmla="*/ 15321 w 15412"/>
              <a:gd name="connsiteY14" fmla="*/ 170 h 10170"/>
              <a:gd name="connsiteX15" fmla="*/ 0 w 15412"/>
              <a:gd name="connsiteY15" fmla="*/ 0 h 10170"/>
              <a:gd name="connsiteX16" fmla="*/ 6087 w 15412"/>
              <a:gd name="connsiteY16" fmla="*/ 386 h 10170"/>
              <a:gd name="connsiteX0" fmla="*/ 6087 w 15412"/>
              <a:gd name="connsiteY0" fmla="*/ 386 h 10170"/>
              <a:gd name="connsiteX1" fmla="*/ 8265 w 15412"/>
              <a:gd name="connsiteY1" fmla="*/ 668 h 10170"/>
              <a:gd name="connsiteX2" fmla="*/ 9636 w 15412"/>
              <a:gd name="connsiteY2" fmla="*/ 1151 h 10170"/>
              <a:gd name="connsiteX3" fmla="*/ 10644 w 15412"/>
              <a:gd name="connsiteY3" fmla="*/ 1664 h 10170"/>
              <a:gd name="connsiteX4" fmla="*/ 11097 w 15412"/>
              <a:gd name="connsiteY4" fmla="*/ 2402 h 10170"/>
              <a:gd name="connsiteX5" fmla="*/ 10503 w 15412"/>
              <a:gd name="connsiteY5" fmla="*/ 3014 h 10170"/>
              <a:gd name="connsiteX6" fmla="*/ 8779 w 15412"/>
              <a:gd name="connsiteY6" fmla="*/ 3549 h 10170"/>
              <a:gd name="connsiteX7" fmla="*/ 6309 w 15412"/>
              <a:gd name="connsiteY7" fmla="*/ 4464 h 10170"/>
              <a:gd name="connsiteX8" fmla="*/ 5412 w 15412"/>
              <a:gd name="connsiteY8" fmla="*/ 5149 h 10170"/>
              <a:gd name="connsiteX9" fmla="*/ 6632 w 15412"/>
              <a:gd name="connsiteY9" fmla="*/ 5982 h 10170"/>
              <a:gd name="connsiteX10" fmla="*/ 9636 w 15412"/>
              <a:gd name="connsiteY10" fmla="*/ 7508 h 10170"/>
              <a:gd name="connsiteX11" fmla="*/ 11390 w 15412"/>
              <a:gd name="connsiteY11" fmla="*/ 8946 h 10170"/>
              <a:gd name="connsiteX12" fmla="*/ 10866 w 15412"/>
              <a:gd name="connsiteY12" fmla="*/ 10170 h 10170"/>
              <a:gd name="connsiteX13" fmla="*/ 15412 w 15412"/>
              <a:gd name="connsiteY13" fmla="*/ 10170 h 10170"/>
              <a:gd name="connsiteX14" fmla="*/ 15321 w 15412"/>
              <a:gd name="connsiteY14" fmla="*/ 170 h 10170"/>
              <a:gd name="connsiteX15" fmla="*/ 0 w 15412"/>
              <a:gd name="connsiteY15" fmla="*/ 0 h 10170"/>
              <a:gd name="connsiteX16" fmla="*/ 6087 w 15412"/>
              <a:gd name="connsiteY16" fmla="*/ 386 h 10170"/>
              <a:gd name="connsiteX0" fmla="*/ 6087 w 15412"/>
              <a:gd name="connsiteY0" fmla="*/ 1021 h 10805"/>
              <a:gd name="connsiteX1" fmla="*/ 8265 w 15412"/>
              <a:gd name="connsiteY1" fmla="*/ 1303 h 10805"/>
              <a:gd name="connsiteX2" fmla="*/ 9636 w 15412"/>
              <a:gd name="connsiteY2" fmla="*/ 1786 h 10805"/>
              <a:gd name="connsiteX3" fmla="*/ 10644 w 15412"/>
              <a:gd name="connsiteY3" fmla="*/ 2299 h 10805"/>
              <a:gd name="connsiteX4" fmla="*/ 11097 w 15412"/>
              <a:gd name="connsiteY4" fmla="*/ 3037 h 10805"/>
              <a:gd name="connsiteX5" fmla="*/ 10503 w 15412"/>
              <a:gd name="connsiteY5" fmla="*/ 3649 h 10805"/>
              <a:gd name="connsiteX6" fmla="*/ 8779 w 15412"/>
              <a:gd name="connsiteY6" fmla="*/ 4184 h 10805"/>
              <a:gd name="connsiteX7" fmla="*/ 6309 w 15412"/>
              <a:gd name="connsiteY7" fmla="*/ 5099 h 10805"/>
              <a:gd name="connsiteX8" fmla="*/ 5412 w 15412"/>
              <a:gd name="connsiteY8" fmla="*/ 5784 h 10805"/>
              <a:gd name="connsiteX9" fmla="*/ 6632 w 15412"/>
              <a:gd name="connsiteY9" fmla="*/ 6617 h 10805"/>
              <a:gd name="connsiteX10" fmla="*/ 9636 w 15412"/>
              <a:gd name="connsiteY10" fmla="*/ 8143 h 10805"/>
              <a:gd name="connsiteX11" fmla="*/ 11390 w 15412"/>
              <a:gd name="connsiteY11" fmla="*/ 9581 h 10805"/>
              <a:gd name="connsiteX12" fmla="*/ 10866 w 15412"/>
              <a:gd name="connsiteY12" fmla="*/ 10805 h 10805"/>
              <a:gd name="connsiteX13" fmla="*/ 15412 w 15412"/>
              <a:gd name="connsiteY13" fmla="*/ 10805 h 10805"/>
              <a:gd name="connsiteX14" fmla="*/ 6169 w 15412"/>
              <a:gd name="connsiteY14" fmla="*/ 0 h 10805"/>
              <a:gd name="connsiteX15" fmla="*/ 0 w 15412"/>
              <a:gd name="connsiteY15" fmla="*/ 635 h 10805"/>
              <a:gd name="connsiteX16" fmla="*/ 6087 w 15412"/>
              <a:gd name="connsiteY16" fmla="*/ 1021 h 10805"/>
              <a:gd name="connsiteX0" fmla="*/ 6087 w 15412"/>
              <a:gd name="connsiteY0" fmla="*/ 1021 h 10805"/>
              <a:gd name="connsiteX1" fmla="*/ 8265 w 15412"/>
              <a:gd name="connsiteY1" fmla="*/ 1303 h 10805"/>
              <a:gd name="connsiteX2" fmla="*/ 9636 w 15412"/>
              <a:gd name="connsiteY2" fmla="*/ 1786 h 10805"/>
              <a:gd name="connsiteX3" fmla="*/ 10644 w 15412"/>
              <a:gd name="connsiteY3" fmla="*/ 2299 h 10805"/>
              <a:gd name="connsiteX4" fmla="*/ 11097 w 15412"/>
              <a:gd name="connsiteY4" fmla="*/ 3037 h 10805"/>
              <a:gd name="connsiteX5" fmla="*/ 10503 w 15412"/>
              <a:gd name="connsiteY5" fmla="*/ 3649 h 10805"/>
              <a:gd name="connsiteX6" fmla="*/ 8779 w 15412"/>
              <a:gd name="connsiteY6" fmla="*/ 4184 h 10805"/>
              <a:gd name="connsiteX7" fmla="*/ 6309 w 15412"/>
              <a:gd name="connsiteY7" fmla="*/ 5099 h 10805"/>
              <a:gd name="connsiteX8" fmla="*/ 5412 w 15412"/>
              <a:gd name="connsiteY8" fmla="*/ 5784 h 10805"/>
              <a:gd name="connsiteX9" fmla="*/ 6632 w 15412"/>
              <a:gd name="connsiteY9" fmla="*/ 6617 h 10805"/>
              <a:gd name="connsiteX10" fmla="*/ 9636 w 15412"/>
              <a:gd name="connsiteY10" fmla="*/ 8143 h 10805"/>
              <a:gd name="connsiteX11" fmla="*/ 11390 w 15412"/>
              <a:gd name="connsiteY11" fmla="*/ 9581 h 10805"/>
              <a:gd name="connsiteX12" fmla="*/ 10866 w 15412"/>
              <a:gd name="connsiteY12" fmla="*/ 10805 h 10805"/>
              <a:gd name="connsiteX13" fmla="*/ 15412 w 15412"/>
              <a:gd name="connsiteY13" fmla="*/ 10805 h 10805"/>
              <a:gd name="connsiteX14" fmla="*/ 5912 w 15412"/>
              <a:gd name="connsiteY14" fmla="*/ 0 h 10805"/>
              <a:gd name="connsiteX15" fmla="*/ 0 w 15412"/>
              <a:gd name="connsiteY15" fmla="*/ 635 h 10805"/>
              <a:gd name="connsiteX16" fmla="*/ 6087 w 15412"/>
              <a:gd name="connsiteY16" fmla="*/ 1021 h 10805"/>
              <a:gd name="connsiteX0" fmla="*/ 6087 w 15412"/>
              <a:gd name="connsiteY0" fmla="*/ 1021 h 10805"/>
              <a:gd name="connsiteX1" fmla="*/ 8265 w 15412"/>
              <a:gd name="connsiteY1" fmla="*/ 1303 h 10805"/>
              <a:gd name="connsiteX2" fmla="*/ 9636 w 15412"/>
              <a:gd name="connsiteY2" fmla="*/ 1786 h 10805"/>
              <a:gd name="connsiteX3" fmla="*/ 10644 w 15412"/>
              <a:gd name="connsiteY3" fmla="*/ 2299 h 10805"/>
              <a:gd name="connsiteX4" fmla="*/ 11097 w 15412"/>
              <a:gd name="connsiteY4" fmla="*/ 3037 h 10805"/>
              <a:gd name="connsiteX5" fmla="*/ 10503 w 15412"/>
              <a:gd name="connsiteY5" fmla="*/ 3649 h 10805"/>
              <a:gd name="connsiteX6" fmla="*/ 8779 w 15412"/>
              <a:gd name="connsiteY6" fmla="*/ 4184 h 10805"/>
              <a:gd name="connsiteX7" fmla="*/ 6309 w 15412"/>
              <a:gd name="connsiteY7" fmla="*/ 5099 h 10805"/>
              <a:gd name="connsiteX8" fmla="*/ 5412 w 15412"/>
              <a:gd name="connsiteY8" fmla="*/ 5784 h 10805"/>
              <a:gd name="connsiteX9" fmla="*/ 6632 w 15412"/>
              <a:gd name="connsiteY9" fmla="*/ 6617 h 10805"/>
              <a:gd name="connsiteX10" fmla="*/ 9636 w 15412"/>
              <a:gd name="connsiteY10" fmla="*/ 8143 h 10805"/>
              <a:gd name="connsiteX11" fmla="*/ 11390 w 15412"/>
              <a:gd name="connsiteY11" fmla="*/ 9581 h 10805"/>
              <a:gd name="connsiteX12" fmla="*/ 10866 w 15412"/>
              <a:gd name="connsiteY12" fmla="*/ 10805 h 10805"/>
              <a:gd name="connsiteX13" fmla="*/ 15412 w 15412"/>
              <a:gd name="connsiteY13" fmla="*/ 10805 h 10805"/>
              <a:gd name="connsiteX14" fmla="*/ 5912 w 15412"/>
              <a:gd name="connsiteY14" fmla="*/ 0 h 10805"/>
              <a:gd name="connsiteX15" fmla="*/ 5471 w 15412"/>
              <a:gd name="connsiteY15" fmla="*/ 7 h 10805"/>
              <a:gd name="connsiteX16" fmla="*/ 0 w 15412"/>
              <a:gd name="connsiteY16" fmla="*/ 635 h 10805"/>
              <a:gd name="connsiteX17" fmla="*/ 6087 w 15412"/>
              <a:gd name="connsiteY17" fmla="*/ 1021 h 10805"/>
              <a:gd name="connsiteX0" fmla="*/ 6087 w 15412"/>
              <a:gd name="connsiteY0" fmla="*/ 1014 h 10798"/>
              <a:gd name="connsiteX1" fmla="*/ 8265 w 15412"/>
              <a:gd name="connsiteY1" fmla="*/ 1296 h 10798"/>
              <a:gd name="connsiteX2" fmla="*/ 9636 w 15412"/>
              <a:gd name="connsiteY2" fmla="*/ 1779 h 10798"/>
              <a:gd name="connsiteX3" fmla="*/ 10644 w 15412"/>
              <a:gd name="connsiteY3" fmla="*/ 2292 h 10798"/>
              <a:gd name="connsiteX4" fmla="*/ 11097 w 15412"/>
              <a:gd name="connsiteY4" fmla="*/ 3030 h 10798"/>
              <a:gd name="connsiteX5" fmla="*/ 10503 w 15412"/>
              <a:gd name="connsiteY5" fmla="*/ 3642 h 10798"/>
              <a:gd name="connsiteX6" fmla="*/ 8779 w 15412"/>
              <a:gd name="connsiteY6" fmla="*/ 4177 h 10798"/>
              <a:gd name="connsiteX7" fmla="*/ 6309 w 15412"/>
              <a:gd name="connsiteY7" fmla="*/ 5092 h 10798"/>
              <a:gd name="connsiteX8" fmla="*/ 5412 w 15412"/>
              <a:gd name="connsiteY8" fmla="*/ 5777 h 10798"/>
              <a:gd name="connsiteX9" fmla="*/ 6632 w 15412"/>
              <a:gd name="connsiteY9" fmla="*/ 6610 h 10798"/>
              <a:gd name="connsiteX10" fmla="*/ 9636 w 15412"/>
              <a:gd name="connsiteY10" fmla="*/ 8136 h 10798"/>
              <a:gd name="connsiteX11" fmla="*/ 11390 w 15412"/>
              <a:gd name="connsiteY11" fmla="*/ 9574 h 10798"/>
              <a:gd name="connsiteX12" fmla="*/ 10866 w 15412"/>
              <a:gd name="connsiteY12" fmla="*/ 10798 h 10798"/>
              <a:gd name="connsiteX13" fmla="*/ 15412 w 15412"/>
              <a:gd name="connsiteY13" fmla="*/ 10798 h 10798"/>
              <a:gd name="connsiteX14" fmla="*/ 7486 w 15412"/>
              <a:gd name="connsiteY14" fmla="*/ 364 h 10798"/>
              <a:gd name="connsiteX15" fmla="*/ 5471 w 15412"/>
              <a:gd name="connsiteY15" fmla="*/ 0 h 10798"/>
              <a:gd name="connsiteX16" fmla="*/ 0 w 15412"/>
              <a:gd name="connsiteY16" fmla="*/ 628 h 10798"/>
              <a:gd name="connsiteX17" fmla="*/ 6087 w 15412"/>
              <a:gd name="connsiteY17" fmla="*/ 1014 h 10798"/>
              <a:gd name="connsiteX0" fmla="*/ 6087 w 15412"/>
              <a:gd name="connsiteY0" fmla="*/ 1014 h 10798"/>
              <a:gd name="connsiteX1" fmla="*/ 8265 w 15412"/>
              <a:gd name="connsiteY1" fmla="*/ 1296 h 10798"/>
              <a:gd name="connsiteX2" fmla="*/ 9636 w 15412"/>
              <a:gd name="connsiteY2" fmla="*/ 1779 h 10798"/>
              <a:gd name="connsiteX3" fmla="*/ 10644 w 15412"/>
              <a:gd name="connsiteY3" fmla="*/ 2292 h 10798"/>
              <a:gd name="connsiteX4" fmla="*/ 11097 w 15412"/>
              <a:gd name="connsiteY4" fmla="*/ 3030 h 10798"/>
              <a:gd name="connsiteX5" fmla="*/ 10503 w 15412"/>
              <a:gd name="connsiteY5" fmla="*/ 3642 h 10798"/>
              <a:gd name="connsiteX6" fmla="*/ 8779 w 15412"/>
              <a:gd name="connsiteY6" fmla="*/ 4177 h 10798"/>
              <a:gd name="connsiteX7" fmla="*/ 6309 w 15412"/>
              <a:gd name="connsiteY7" fmla="*/ 5092 h 10798"/>
              <a:gd name="connsiteX8" fmla="*/ 5412 w 15412"/>
              <a:gd name="connsiteY8" fmla="*/ 5777 h 10798"/>
              <a:gd name="connsiteX9" fmla="*/ 6632 w 15412"/>
              <a:gd name="connsiteY9" fmla="*/ 6610 h 10798"/>
              <a:gd name="connsiteX10" fmla="*/ 9636 w 15412"/>
              <a:gd name="connsiteY10" fmla="*/ 8136 h 10798"/>
              <a:gd name="connsiteX11" fmla="*/ 11390 w 15412"/>
              <a:gd name="connsiteY11" fmla="*/ 9574 h 10798"/>
              <a:gd name="connsiteX12" fmla="*/ 10866 w 15412"/>
              <a:gd name="connsiteY12" fmla="*/ 10798 h 10798"/>
              <a:gd name="connsiteX13" fmla="*/ 15412 w 15412"/>
              <a:gd name="connsiteY13" fmla="*/ 10798 h 10798"/>
              <a:gd name="connsiteX14" fmla="*/ 7486 w 15412"/>
              <a:gd name="connsiteY14" fmla="*/ 364 h 10798"/>
              <a:gd name="connsiteX15" fmla="*/ 5471 w 15412"/>
              <a:gd name="connsiteY15" fmla="*/ 0 h 10798"/>
              <a:gd name="connsiteX16" fmla="*/ 0 w 15412"/>
              <a:gd name="connsiteY16" fmla="*/ 628 h 10798"/>
              <a:gd name="connsiteX17" fmla="*/ 6087 w 15412"/>
              <a:gd name="connsiteY17" fmla="*/ 1014 h 10798"/>
              <a:gd name="connsiteX0" fmla="*/ 6087 w 15412"/>
              <a:gd name="connsiteY0" fmla="*/ 1014 h 10798"/>
              <a:gd name="connsiteX1" fmla="*/ 8265 w 15412"/>
              <a:gd name="connsiteY1" fmla="*/ 1296 h 10798"/>
              <a:gd name="connsiteX2" fmla="*/ 9636 w 15412"/>
              <a:gd name="connsiteY2" fmla="*/ 1779 h 10798"/>
              <a:gd name="connsiteX3" fmla="*/ 10644 w 15412"/>
              <a:gd name="connsiteY3" fmla="*/ 2292 h 10798"/>
              <a:gd name="connsiteX4" fmla="*/ 11097 w 15412"/>
              <a:gd name="connsiteY4" fmla="*/ 3030 h 10798"/>
              <a:gd name="connsiteX5" fmla="*/ 10503 w 15412"/>
              <a:gd name="connsiteY5" fmla="*/ 3642 h 10798"/>
              <a:gd name="connsiteX6" fmla="*/ 8779 w 15412"/>
              <a:gd name="connsiteY6" fmla="*/ 4177 h 10798"/>
              <a:gd name="connsiteX7" fmla="*/ 6309 w 15412"/>
              <a:gd name="connsiteY7" fmla="*/ 5092 h 10798"/>
              <a:gd name="connsiteX8" fmla="*/ 5412 w 15412"/>
              <a:gd name="connsiteY8" fmla="*/ 5777 h 10798"/>
              <a:gd name="connsiteX9" fmla="*/ 6632 w 15412"/>
              <a:gd name="connsiteY9" fmla="*/ 6610 h 10798"/>
              <a:gd name="connsiteX10" fmla="*/ 9636 w 15412"/>
              <a:gd name="connsiteY10" fmla="*/ 8136 h 10798"/>
              <a:gd name="connsiteX11" fmla="*/ 11390 w 15412"/>
              <a:gd name="connsiteY11" fmla="*/ 9574 h 10798"/>
              <a:gd name="connsiteX12" fmla="*/ 10866 w 15412"/>
              <a:gd name="connsiteY12" fmla="*/ 10798 h 10798"/>
              <a:gd name="connsiteX13" fmla="*/ 15412 w 15412"/>
              <a:gd name="connsiteY13" fmla="*/ 10798 h 10798"/>
              <a:gd name="connsiteX14" fmla="*/ 7486 w 15412"/>
              <a:gd name="connsiteY14" fmla="*/ 364 h 10798"/>
              <a:gd name="connsiteX15" fmla="*/ 5471 w 15412"/>
              <a:gd name="connsiteY15" fmla="*/ 0 h 10798"/>
              <a:gd name="connsiteX16" fmla="*/ 0 w 15412"/>
              <a:gd name="connsiteY16" fmla="*/ 628 h 10798"/>
              <a:gd name="connsiteX17" fmla="*/ 6087 w 15412"/>
              <a:gd name="connsiteY17" fmla="*/ 1014 h 10798"/>
              <a:gd name="connsiteX0" fmla="*/ 7777 w 17102"/>
              <a:gd name="connsiteY0" fmla="*/ 821 h 10605"/>
              <a:gd name="connsiteX1" fmla="*/ 9955 w 17102"/>
              <a:gd name="connsiteY1" fmla="*/ 1103 h 10605"/>
              <a:gd name="connsiteX2" fmla="*/ 11326 w 17102"/>
              <a:gd name="connsiteY2" fmla="*/ 1586 h 10605"/>
              <a:gd name="connsiteX3" fmla="*/ 12334 w 17102"/>
              <a:gd name="connsiteY3" fmla="*/ 2099 h 10605"/>
              <a:gd name="connsiteX4" fmla="*/ 12787 w 17102"/>
              <a:gd name="connsiteY4" fmla="*/ 2837 h 10605"/>
              <a:gd name="connsiteX5" fmla="*/ 12193 w 17102"/>
              <a:gd name="connsiteY5" fmla="*/ 3449 h 10605"/>
              <a:gd name="connsiteX6" fmla="*/ 10469 w 17102"/>
              <a:gd name="connsiteY6" fmla="*/ 3984 h 10605"/>
              <a:gd name="connsiteX7" fmla="*/ 7999 w 17102"/>
              <a:gd name="connsiteY7" fmla="*/ 4899 h 10605"/>
              <a:gd name="connsiteX8" fmla="*/ 7102 w 17102"/>
              <a:gd name="connsiteY8" fmla="*/ 5584 h 10605"/>
              <a:gd name="connsiteX9" fmla="*/ 8322 w 17102"/>
              <a:gd name="connsiteY9" fmla="*/ 6417 h 10605"/>
              <a:gd name="connsiteX10" fmla="*/ 11326 w 17102"/>
              <a:gd name="connsiteY10" fmla="*/ 7943 h 10605"/>
              <a:gd name="connsiteX11" fmla="*/ 13080 w 17102"/>
              <a:gd name="connsiteY11" fmla="*/ 9381 h 10605"/>
              <a:gd name="connsiteX12" fmla="*/ 12556 w 17102"/>
              <a:gd name="connsiteY12" fmla="*/ 10605 h 10605"/>
              <a:gd name="connsiteX13" fmla="*/ 17102 w 17102"/>
              <a:gd name="connsiteY13" fmla="*/ 10605 h 10605"/>
              <a:gd name="connsiteX14" fmla="*/ 9176 w 17102"/>
              <a:gd name="connsiteY14" fmla="*/ 171 h 10605"/>
              <a:gd name="connsiteX15" fmla="*/ 0 w 17102"/>
              <a:gd name="connsiteY15" fmla="*/ 0 h 10605"/>
              <a:gd name="connsiteX16" fmla="*/ 1690 w 17102"/>
              <a:gd name="connsiteY16" fmla="*/ 435 h 10605"/>
              <a:gd name="connsiteX17" fmla="*/ 7777 w 17102"/>
              <a:gd name="connsiteY17" fmla="*/ 821 h 10605"/>
              <a:gd name="connsiteX0" fmla="*/ 7777 w 17102"/>
              <a:gd name="connsiteY0" fmla="*/ 828 h 10612"/>
              <a:gd name="connsiteX1" fmla="*/ 9955 w 17102"/>
              <a:gd name="connsiteY1" fmla="*/ 1110 h 10612"/>
              <a:gd name="connsiteX2" fmla="*/ 11326 w 17102"/>
              <a:gd name="connsiteY2" fmla="*/ 1593 h 10612"/>
              <a:gd name="connsiteX3" fmla="*/ 12334 w 17102"/>
              <a:gd name="connsiteY3" fmla="*/ 2106 h 10612"/>
              <a:gd name="connsiteX4" fmla="*/ 12787 w 17102"/>
              <a:gd name="connsiteY4" fmla="*/ 2844 h 10612"/>
              <a:gd name="connsiteX5" fmla="*/ 12193 w 17102"/>
              <a:gd name="connsiteY5" fmla="*/ 3456 h 10612"/>
              <a:gd name="connsiteX6" fmla="*/ 10469 w 17102"/>
              <a:gd name="connsiteY6" fmla="*/ 3991 h 10612"/>
              <a:gd name="connsiteX7" fmla="*/ 7999 w 17102"/>
              <a:gd name="connsiteY7" fmla="*/ 4906 h 10612"/>
              <a:gd name="connsiteX8" fmla="*/ 7102 w 17102"/>
              <a:gd name="connsiteY8" fmla="*/ 5591 h 10612"/>
              <a:gd name="connsiteX9" fmla="*/ 8322 w 17102"/>
              <a:gd name="connsiteY9" fmla="*/ 6424 h 10612"/>
              <a:gd name="connsiteX10" fmla="*/ 11326 w 17102"/>
              <a:gd name="connsiteY10" fmla="*/ 7950 h 10612"/>
              <a:gd name="connsiteX11" fmla="*/ 13080 w 17102"/>
              <a:gd name="connsiteY11" fmla="*/ 9388 h 10612"/>
              <a:gd name="connsiteX12" fmla="*/ 12556 w 17102"/>
              <a:gd name="connsiteY12" fmla="*/ 10612 h 10612"/>
              <a:gd name="connsiteX13" fmla="*/ 17102 w 17102"/>
              <a:gd name="connsiteY13" fmla="*/ 10612 h 10612"/>
              <a:gd name="connsiteX14" fmla="*/ 9176 w 17102"/>
              <a:gd name="connsiteY14" fmla="*/ 178 h 10612"/>
              <a:gd name="connsiteX15" fmla="*/ 0 w 17102"/>
              <a:gd name="connsiteY15" fmla="*/ 7 h 10612"/>
              <a:gd name="connsiteX16" fmla="*/ 1690 w 17102"/>
              <a:gd name="connsiteY16" fmla="*/ 442 h 10612"/>
              <a:gd name="connsiteX17" fmla="*/ 7777 w 17102"/>
              <a:gd name="connsiteY17" fmla="*/ 828 h 10612"/>
              <a:gd name="connsiteX0" fmla="*/ 7777 w 17102"/>
              <a:gd name="connsiteY0" fmla="*/ 828 h 10612"/>
              <a:gd name="connsiteX1" fmla="*/ 9955 w 17102"/>
              <a:gd name="connsiteY1" fmla="*/ 1110 h 10612"/>
              <a:gd name="connsiteX2" fmla="*/ 11326 w 17102"/>
              <a:gd name="connsiteY2" fmla="*/ 1593 h 10612"/>
              <a:gd name="connsiteX3" fmla="*/ 12334 w 17102"/>
              <a:gd name="connsiteY3" fmla="*/ 2106 h 10612"/>
              <a:gd name="connsiteX4" fmla="*/ 12787 w 17102"/>
              <a:gd name="connsiteY4" fmla="*/ 2844 h 10612"/>
              <a:gd name="connsiteX5" fmla="*/ 12193 w 17102"/>
              <a:gd name="connsiteY5" fmla="*/ 3456 h 10612"/>
              <a:gd name="connsiteX6" fmla="*/ 10469 w 17102"/>
              <a:gd name="connsiteY6" fmla="*/ 3991 h 10612"/>
              <a:gd name="connsiteX7" fmla="*/ 7999 w 17102"/>
              <a:gd name="connsiteY7" fmla="*/ 4906 h 10612"/>
              <a:gd name="connsiteX8" fmla="*/ 7102 w 17102"/>
              <a:gd name="connsiteY8" fmla="*/ 5591 h 10612"/>
              <a:gd name="connsiteX9" fmla="*/ 8322 w 17102"/>
              <a:gd name="connsiteY9" fmla="*/ 6424 h 10612"/>
              <a:gd name="connsiteX10" fmla="*/ 11326 w 17102"/>
              <a:gd name="connsiteY10" fmla="*/ 7950 h 10612"/>
              <a:gd name="connsiteX11" fmla="*/ 13080 w 17102"/>
              <a:gd name="connsiteY11" fmla="*/ 9388 h 10612"/>
              <a:gd name="connsiteX12" fmla="*/ 12556 w 17102"/>
              <a:gd name="connsiteY12" fmla="*/ 10612 h 10612"/>
              <a:gd name="connsiteX13" fmla="*/ 17102 w 17102"/>
              <a:gd name="connsiteY13" fmla="*/ 10612 h 10612"/>
              <a:gd name="connsiteX14" fmla="*/ 11946 w 17102"/>
              <a:gd name="connsiteY14" fmla="*/ 4286 h 10612"/>
              <a:gd name="connsiteX15" fmla="*/ 9176 w 17102"/>
              <a:gd name="connsiteY15" fmla="*/ 178 h 10612"/>
              <a:gd name="connsiteX16" fmla="*/ 0 w 17102"/>
              <a:gd name="connsiteY16" fmla="*/ 7 h 10612"/>
              <a:gd name="connsiteX17" fmla="*/ 1690 w 17102"/>
              <a:gd name="connsiteY17" fmla="*/ 442 h 10612"/>
              <a:gd name="connsiteX18" fmla="*/ 7777 w 17102"/>
              <a:gd name="connsiteY18" fmla="*/ 828 h 10612"/>
              <a:gd name="connsiteX0" fmla="*/ 7777 w 17102"/>
              <a:gd name="connsiteY0" fmla="*/ 828 h 10612"/>
              <a:gd name="connsiteX1" fmla="*/ 9955 w 17102"/>
              <a:gd name="connsiteY1" fmla="*/ 1110 h 10612"/>
              <a:gd name="connsiteX2" fmla="*/ 11326 w 17102"/>
              <a:gd name="connsiteY2" fmla="*/ 1593 h 10612"/>
              <a:gd name="connsiteX3" fmla="*/ 12334 w 17102"/>
              <a:gd name="connsiteY3" fmla="*/ 2106 h 10612"/>
              <a:gd name="connsiteX4" fmla="*/ 12787 w 17102"/>
              <a:gd name="connsiteY4" fmla="*/ 2844 h 10612"/>
              <a:gd name="connsiteX5" fmla="*/ 12193 w 17102"/>
              <a:gd name="connsiteY5" fmla="*/ 3456 h 10612"/>
              <a:gd name="connsiteX6" fmla="*/ 10469 w 17102"/>
              <a:gd name="connsiteY6" fmla="*/ 3991 h 10612"/>
              <a:gd name="connsiteX7" fmla="*/ 7999 w 17102"/>
              <a:gd name="connsiteY7" fmla="*/ 4906 h 10612"/>
              <a:gd name="connsiteX8" fmla="*/ 7102 w 17102"/>
              <a:gd name="connsiteY8" fmla="*/ 5591 h 10612"/>
              <a:gd name="connsiteX9" fmla="*/ 8322 w 17102"/>
              <a:gd name="connsiteY9" fmla="*/ 6424 h 10612"/>
              <a:gd name="connsiteX10" fmla="*/ 11326 w 17102"/>
              <a:gd name="connsiteY10" fmla="*/ 7950 h 10612"/>
              <a:gd name="connsiteX11" fmla="*/ 13080 w 17102"/>
              <a:gd name="connsiteY11" fmla="*/ 9388 h 10612"/>
              <a:gd name="connsiteX12" fmla="*/ 12556 w 17102"/>
              <a:gd name="connsiteY12" fmla="*/ 10612 h 10612"/>
              <a:gd name="connsiteX13" fmla="*/ 17102 w 17102"/>
              <a:gd name="connsiteY13" fmla="*/ 10612 h 10612"/>
              <a:gd name="connsiteX14" fmla="*/ 13487 w 17102"/>
              <a:gd name="connsiteY14" fmla="*/ 1694 h 10612"/>
              <a:gd name="connsiteX15" fmla="*/ 9176 w 17102"/>
              <a:gd name="connsiteY15" fmla="*/ 178 h 10612"/>
              <a:gd name="connsiteX16" fmla="*/ 0 w 17102"/>
              <a:gd name="connsiteY16" fmla="*/ 7 h 10612"/>
              <a:gd name="connsiteX17" fmla="*/ 1690 w 17102"/>
              <a:gd name="connsiteY17" fmla="*/ 442 h 10612"/>
              <a:gd name="connsiteX18" fmla="*/ 7777 w 17102"/>
              <a:gd name="connsiteY18" fmla="*/ 828 h 10612"/>
              <a:gd name="connsiteX0" fmla="*/ 7777 w 14306"/>
              <a:gd name="connsiteY0" fmla="*/ 828 h 10612"/>
              <a:gd name="connsiteX1" fmla="*/ 9955 w 14306"/>
              <a:gd name="connsiteY1" fmla="*/ 1110 h 10612"/>
              <a:gd name="connsiteX2" fmla="*/ 11326 w 14306"/>
              <a:gd name="connsiteY2" fmla="*/ 1593 h 10612"/>
              <a:gd name="connsiteX3" fmla="*/ 12334 w 14306"/>
              <a:gd name="connsiteY3" fmla="*/ 2106 h 10612"/>
              <a:gd name="connsiteX4" fmla="*/ 12787 w 14306"/>
              <a:gd name="connsiteY4" fmla="*/ 2844 h 10612"/>
              <a:gd name="connsiteX5" fmla="*/ 12193 w 14306"/>
              <a:gd name="connsiteY5" fmla="*/ 3456 h 10612"/>
              <a:gd name="connsiteX6" fmla="*/ 10469 w 14306"/>
              <a:gd name="connsiteY6" fmla="*/ 3991 h 10612"/>
              <a:gd name="connsiteX7" fmla="*/ 7999 w 14306"/>
              <a:gd name="connsiteY7" fmla="*/ 4906 h 10612"/>
              <a:gd name="connsiteX8" fmla="*/ 7102 w 14306"/>
              <a:gd name="connsiteY8" fmla="*/ 5591 h 10612"/>
              <a:gd name="connsiteX9" fmla="*/ 8322 w 14306"/>
              <a:gd name="connsiteY9" fmla="*/ 6424 h 10612"/>
              <a:gd name="connsiteX10" fmla="*/ 11326 w 14306"/>
              <a:gd name="connsiteY10" fmla="*/ 7950 h 10612"/>
              <a:gd name="connsiteX11" fmla="*/ 13080 w 14306"/>
              <a:gd name="connsiteY11" fmla="*/ 9388 h 10612"/>
              <a:gd name="connsiteX12" fmla="*/ 12556 w 14306"/>
              <a:gd name="connsiteY12" fmla="*/ 10612 h 10612"/>
              <a:gd name="connsiteX13" fmla="*/ 14212 w 14306"/>
              <a:gd name="connsiteY13" fmla="*/ 4275 h 10612"/>
              <a:gd name="connsiteX14" fmla="*/ 13487 w 14306"/>
              <a:gd name="connsiteY14" fmla="*/ 1694 h 10612"/>
              <a:gd name="connsiteX15" fmla="*/ 9176 w 14306"/>
              <a:gd name="connsiteY15" fmla="*/ 178 h 10612"/>
              <a:gd name="connsiteX16" fmla="*/ 0 w 14306"/>
              <a:gd name="connsiteY16" fmla="*/ 7 h 10612"/>
              <a:gd name="connsiteX17" fmla="*/ 1690 w 14306"/>
              <a:gd name="connsiteY17" fmla="*/ 442 h 10612"/>
              <a:gd name="connsiteX18" fmla="*/ 7777 w 14306"/>
              <a:gd name="connsiteY18" fmla="*/ 828 h 10612"/>
              <a:gd name="connsiteX0" fmla="*/ 7777 w 14306"/>
              <a:gd name="connsiteY0" fmla="*/ 828 h 9388"/>
              <a:gd name="connsiteX1" fmla="*/ 9955 w 14306"/>
              <a:gd name="connsiteY1" fmla="*/ 1110 h 9388"/>
              <a:gd name="connsiteX2" fmla="*/ 11326 w 14306"/>
              <a:gd name="connsiteY2" fmla="*/ 1593 h 9388"/>
              <a:gd name="connsiteX3" fmla="*/ 12334 w 14306"/>
              <a:gd name="connsiteY3" fmla="*/ 2106 h 9388"/>
              <a:gd name="connsiteX4" fmla="*/ 12787 w 14306"/>
              <a:gd name="connsiteY4" fmla="*/ 2844 h 9388"/>
              <a:gd name="connsiteX5" fmla="*/ 12193 w 14306"/>
              <a:gd name="connsiteY5" fmla="*/ 3456 h 9388"/>
              <a:gd name="connsiteX6" fmla="*/ 10469 w 14306"/>
              <a:gd name="connsiteY6" fmla="*/ 3991 h 9388"/>
              <a:gd name="connsiteX7" fmla="*/ 7999 w 14306"/>
              <a:gd name="connsiteY7" fmla="*/ 4906 h 9388"/>
              <a:gd name="connsiteX8" fmla="*/ 7102 w 14306"/>
              <a:gd name="connsiteY8" fmla="*/ 5591 h 9388"/>
              <a:gd name="connsiteX9" fmla="*/ 8322 w 14306"/>
              <a:gd name="connsiteY9" fmla="*/ 6424 h 9388"/>
              <a:gd name="connsiteX10" fmla="*/ 11326 w 14306"/>
              <a:gd name="connsiteY10" fmla="*/ 7950 h 9388"/>
              <a:gd name="connsiteX11" fmla="*/ 13080 w 14306"/>
              <a:gd name="connsiteY11" fmla="*/ 9388 h 9388"/>
              <a:gd name="connsiteX12" fmla="*/ 14212 w 14306"/>
              <a:gd name="connsiteY12" fmla="*/ 4275 h 9388"/>
              <a:gd name="connsiteX13" fmla="*/ 13487 w 14306"/>
              <a:gd name="connsiteY13" fmla="*/ 1694 h 9388"/>
              <a:gd name="connsiteX14" fmla="*/ 9176 w 14306"/>
              <a:gd name="connsiteY14" fmla="*/ 178 h 9388"/>
              <a:gd name="connsiteX15" fmla="*/ 0 w 14306"/>
              <a:gd name="connsiteY15" fmla="*/ 7 h 9388"/>
              <a:gd name="connsiteX16" fmla="*/ 1690 w 14306"/>
              <a:gd name="connsiteY16" fmla="*/ 442 h 9388"/>
              <a:gd name="connsiteX17" fmla="*/ 7777 w 14306"/>
              <a:gd name="connsiteY17" fmla="*/ 828 h 9388"/>
              <a:gd name="connsiteX0" fmla="*/ 5436 w 10000"/>
              <a:gd name="connsiteY0" fmla="*/ 882 h 8468"/>
              <a:gd name="connsiteX1" fmla="*/ 6959 w 10000"/>
              <a:gd name="connsiteY1" fmla="*/ 1182 h 8468"/>
              <a:gd name="connsiteX2" fmla="*/ 7917 w 10000"/>
              <a:gd name="connsiteY2" fmla="*/ 1697 h 8468"/>
              <a:gd name="connsiteX3" fmla="*/ 8622 w 10000"/>
              <a:gd name="connsiteY3" fmla="*/ 2243 h 8468"/>
              <a:gd name="connsiteX4" fmla="*/ 8938 w 10000"/>
              <a:gd name="connsiteY4" fmla="*/ 3029 h 8468"/>
              <a:gd name="connsiteX5" fmla="*/ 8523 w 10000"/>
              <a:gd name="connsiteY5" fmla="*/ 3681 h 8468"/>
              <a:gd name="connsiteX6" fmla="*/ 7318 w 10000"/>
              <a:gd name="connsiteY6" fmla="*/ 4251 h 8468"/>
              <a:gd name="connsiteX7" fmla="*/ 5591 w 10000"/>
              <a:gd name="connsiteY7" fmla="*/ 5226 h 8468"/>
              <a:gd name="connsiteX8" fmla="*/ 4964 w 10000"/>
              <a:gd name="connsiteY8" fmla="*/ 5955 h 8468"/>
              <a:gd name="connsiteX9" fmla="*/ 5817 w 10000"/>
              <a:gd name="connsiteY9" fmla="*/ 6843 h 8468"/>
              <a:gd name="connsiteX10" fmla="*/ 7917 w 10000"/>
              <a:gd name="connsiteY10" fmla="*/ 8468 h 8468"/>
              <a:gd name="connsiteX11" fmla="*/ 9934 w 10000"/>
              <a:gd name="connsiteY11" fmla="*/ 4554 h 8468"/>
              <a:gd name="connsiteX12" fmla="*/ 9428 w 10000"/>
              <a:gd name="connsiteY12" fmla="*/ 1804 h 8468"/>
              <a:gd name="connsiteX13" fmla="*/ 6414 w 10000"/>
              <a:gd name="connsiteY13" fmla="*/ 190 h 8468"/>
              <a:gd name="connsiteX14" fmla="*/ 0 w 10000"/>
              <a:gd name="connsiteY14" fmla="*/ 7 h 8468"/>
              <a:gd name="connsiteX15" fmla="*/ 1181 w 10000"/>
              <a:gd name="connsiteY15" fmla="*/ 471 h 8468"/>
              <a:gd name="connsiteX16" fmla="*/ 5436 w 10000"/>
              <a:gd name="connsiteY16" fmla="*/ 882 h 8468"/>
              <a:gd name="connsiteX0" fmla="*/ 5436 w 10000"/>
              <a:gd name="connsiteY0" fmla="*/ 1043 h 8082"/>
              <a:gd name="connsiteX1" fmla="*/ 6959 w 10000"/>
              <a:gd name="connsiteY1" fmla="*/ 1397 h 8082"/>
              <a:gd name="connsiteX2" fmla="*/ 7917 w 10000"/>
              <a:gd name="connsiteY2" fmla="*/ 2005 h 8082"/>
              <a:gd name="connsiteX3" fmla="*/ 8622 w 10000"/>
              <a:gd name="connsiteY3" fmla="*/ 2650 h 8082"/>
              <a:gd name="connsiteX4" fmla="*/ 8938 w 10000"/>
              <a:gd name="connsiteY4" fmla="*/ 3578 h 8082"/>
              <a:gd name="connsiteX5" fmla="*/ 8523 w 10000"/>
              <a:gd name="connsiteY5" fmla="*/ 4348 h 8082"/>
              <a:gd name="connsiteX6" fmla="*/ 7318 w 10000"/>
              <a:gd name="connsiteY6" fmla="*/ 5021 h 8082"/>
              <a:gd name="connsiteX7" fmla="*/ 5591 w 10000"/>
              <a:gd name="connsiteY7" fmla="*/ 6172 h 8082"/>
              <a:gd name="connsiteX8" fmla="*/ 4964 w 10000"/>
              <a:gd name="connsiteY8" fmla="*/ 7033 h 8082"/>
              <a:gd name="connsiteX9" fmla="*/ 5817 w 10000"/>
              <a:gd name="connsiteY9" fmla="*/ 8082 h 8082"/>
              <a:gd name="connsiteX10" fmla="*/ 9934 w 10000"/>
              <a:gd name="connsiteY10" fmla="*/ 5379 h 8082"/>
              <a:gd name="connsiteX11" fmla="*/ 9428 w 10000"/>
              <a:gd name="connsiteY11" fmla="*/ 2131 h 8082"/>
              <a:gd name="connsiteX12" fmla="*/ 6414 w 10000"/>
              <a:gd name="connsiteY12" fmla="*/ 225 h 8082"/>
              <a:gd name="connsiteX13" fmla="*/ 0 w 10000"/>
              <a:gd name="connsiteY13" fmla="*/ 9 h 8082"/>
              <a:gd name="connsiteX14" fmla="*/ 1181 w 10000"/>
              <a:gd name="connsiteY14" fmla="*/ 557 h 8082"/>
              <a:gd name="connsiteX15" fmla="*/ 5436 w 10000"/>
              <a:gd name="connsiteY15" fmla="*/ 1043 h 8082"/>
              <a:gd name="connsiteX0" fmla="*/ 5436 w 10000"/>
              <a:gd name="connsiteY0" fmla="*/ 1291 h 10000"/>
              <a:gd name="connsiteX1" fmla="*/ 6959 w 10000"/>
              <a:gd name="connsiteY1" fmla="*/ 1729 h 10000"/>
              <a:gd name="connsiteX2" fmla="*/ 8366 w 10000"/>
              <a:gd name="connsiteY2" fmla="*/ 2421 h 10000"/>
              <a:gd name="connsiteX3" fmla="*/ 8622 w 10000"/>
              <a:gd name="connsiteY3" fmla="*/ 3279 h 10000"/>
              <a:gd name="connsiteX4" fmla="*/ 8938 w 10000"/>
              <a:gd name="connsiteY4" fmla="*/ 4427 h 10000"/>
              <a:gd name="connsiteX5" fmla="*/ 8523 w 10000"/>
              <a:gd name="connsiteY5" fmla="*/ 5380 h 10000"/>
              <a:gd name="connsiteX6" fmla="*/ 7318 w 10000"/>
              <a:gd name="connsiteY6" fmla="*/ 6213 h 10000"/>
              <a:gd name="connsiteX7" fmla="*/ 5591 w 10000"/>
              <a:gd name="connsiteY7" fmla="*/ 7637 h 10000"/>
              <a:gd name="connsiteX8" fmla="*/ 4964 w 10000"/>
              <a:gd name="connsiteY8" fmla="*/ 8702 h 10000"/>
              <a:gd name="connsiteX9" fmla="*/ 5817 w 10000"/>
              <a:gd name="connsiteY9" fmla="*/ 10000 h 10000"/>
              <a:gd name="connsiteX10" fmla="*/ 9934 w 10000"/>
              <a:gd name="connsiteY10" fmla="*/ 6656 h 10000"/>
              <a:gd name="connsiteX11" fmla="*/ 9428 w 10000"/>
              <a:gd name="connsiteY11" fmla="*/ 2637 h 10000"/>
              <a:gd name="connsiteX12" fmla="*/ 6414 w 10000"/>
              <a:gd name="connsiteY12" fmla="*/ 278 h 10000"/>
              <a:gd name="connsiteX13" fmla="*/ 0 w 10000"/>
              <a:gd name="connsiteY13" fmla="*/ 11 h 10000"/>
              <a:gd name="connsiteX14" fmla="*/ 1181 w 10000"/>
              <a:gd name="connsiteY14" fmla="*/ 689 h 10000"/>
              <a:gd name="connsiteX15" fmla="*/ 5436 w 10000"/>
              <a:gd name="connsiteY15" fmla="*/ 1291 h 10000"/>
              <a:gd name="connsiteX0" fmla="*/ 5436 w 10000"/>
              <a:gd name="connsiteY0" fmla="*/ 1291 h 10000"/>
              <a:gd name="connsiteX1" fmla="*/ 6959 w 10000"/>
              <a:gd name="connsiteY1" fmla="*/ 1729 h 10000"/>
              <a:gd name="connsiteX2" fmla="*/ 8366 w 10000"/>
              <a:gd name="connsiteY2" fmla="*/ 2421 h 10000"/>
              <a:gd name="connsiteX3" fmla="*/ 9035 w 10000"/>
              <a:gd name="connsiteY3" fmla="*/ 3291 h 10000"/>
              <a:gd name="connsiteX4" fmla="*/ 8622 w 10000"/>
              <a:gd name="connsiteY4" fmla="*/ 3279 h 10000"/>
              <a:gd name="connsiteX5" fmla="*/ 8938 w 10000"/>
              <a:gd name="connsiteY5" fmla="*/ 4427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436 w 10000"/>
              <a:gd name="connsiteY16" fmla="*/ 1291 h 10000"/>
              <a:gd name="connsiteX0" fmla="*/ 5436 w 10000"/>
              <a:gd name="connsiteY0" fmla="*/ 1291 h 10000"/>
              <a:gd name="connsiteX1" fmla="*/ 6959 w 10000"/>
              <a:gd name="connsiteY1" fmla="*/ 1729 h 10000"/>
              <a:gd name="connsiteX2" fmla="*/ 8366 w 10000"/>
              <a:gd name="connsiteY2" fmla="*/ 2421 h 10000"/>
              <a:gd name="connsiteX3" fmla="*/ 9035 w 10000"/>
              <a:gd name="connsiteY3" fmla="*/ 3291 h 10000"/>
              <a:gd name="connsiteX4" fmla="*/ 9093 w 10000"/>
              <a:gd name="connsiteY4" fmla="*/ 3544 h 10000"/>
              <a:gd name="connsiteX5" fmla="*/ 8938 w 10000"/>
              <a:gd name="connsiteY5" fmla="*/ 4427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436 w 10000"/>
              <a:gd name="connsiteY16" fmla="*/ 1291 h 10000"/>
              <a:gd name="connsiteX0" fmla="*/ 5436 w 10000"/>
              <a:gd name="connsiteY0" fmla="*/ 1291 h 10000"/>
              <a:gd name="connsiteX1" fmla="*/ 6959 w 10000"/>
              <a:gd name="connsiteY1" fmla="*/ 1729 h 10000"/>
              <a:gd name="connsiteX2" fmla="*/ 8366 w 10000"/>
              <a:gd name="connsiteY2" fmla="*/ 2421 h 10000"/>
              <a:gd name="connsiteX3" fmla="*/ 9035 w 10000"/>
              <a:gd name="connsiteY3" fmla="*/ 3291 h 10000"/>
              <a:gd name="connsiteX4" fmla="*/ 9093 w 10000"/>
              <a:gd name="connsiteY4" fmla="*/ 3544 h 10000"/>
              <a:gd name="connsiteX5" fmla="*/ 9207 w 10000"/>
              <a:gd name="connsiteY5" fmla="*/ 4644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436 w 10000"/>
              <a:gd name="connsiteY16" fmla="*/ 1291 h 10000"/>
              <a:gd name="connsiteX0" fmla="*/ 5279 w 10000"/>
              <a:gd name="connsiteY0" fmla="*/ 1026 h 10000"/>
              <a:gd name="connsiteX1" fmla="*/ 6959 w 10000"/>
              <a:gd name="connsiteY1" fmla="*/ 1729 h 10000"/>
              <a:gd name="connsiteX2" fmla="*/ 8366 w 10000"/>
              <a:gd name="connsiteY2" fmla="*/ 2421 h 10000"/>
              <a:gd name="connsiteX3" fmla="*/ 9035 w 10000"/>
              <a:gd name="connsiteY3" fmla="*/ 3291 h 10000"/>
              <a:gd name="connsiteX4" fmla="*/ 9093 w 10000"/>
              <a:gd name="connsiteY4" fmla="*/ 3544 h 10000"/>
              <a:gd name="connsiteX5" fmla="*/ 9207 w 10000"/>
              <a:gd name="connsiteY5" fmla="*/ 4644 h 10000"/>
              <a:gd name="connsiteX6" fmla="*/ 8523 w 10000"/>
              <a:gd name="connsiteY6" fmla="*/ 5380 h 10000"/>
              <a:gd name="connsiteX7" fmla="*/ 7318 w 10000"/>
              <a:gd name="connsiteY7" fmla="*/ 6213 h 10000"/>
              <a:gd name="connsiteX8" fmla="*/ 5591 w 10000"/>
              <a:gd name="connsiteY8" fmla="*/ 7637 h 10000"/>
              <a:gd name="connsiteX9" fmla="*/ 4964 w 10000"/>
              <a:gd name="connsiteY9" fmla="*/ 8702 h 10000"/>
              <a:gd name="connsiteX10" fmla="*/ 5817 w 10000"/>
              <a:gd name="connsiteY10" fmla="*/ 10000 h 10000"/>
              <a:gd name="connsiteX11" fmla="*/ 9934 w 10000"/>
              <a:gd name="connsiteY11" fmla="*/ 6656 h 10000"/>
              <a:gd name="connsiteX12" fmla="*/ 9428 w 10000"/>
              <a:gd name="connsiteY12" fmla="*/ 2637 h 10000"/>
              <a:gd name="connsiteX13" fmla="*/ 6414 w 10000"/>
              <a:gd name="connsiteY13" fmla="*/ 278 h 10000"/>
              <a:gd name="connsiteX14" fmla="*/ 0 w 10000"/>
              <a:gd name="connsiteY14" fmla="*/ 11 h 10000"/>
              <a:gd name="connsiteX15" fmla="*/ 1181 w 10000"/>
              <a:gd name="connsiteY15" fmla="*/ 689 h 10000"/>
              <a:gd name="connsiteX16" fmla="*/ 5279 w 10000"/>
              <a:gd name="connsiteY16" fmla="*/ 1026 h 10000"/>
              <a:gd name="connsiteX0" fmla="*/ 5279 w 9934"/>
              <a:gd name="connsiteY0" fmla="*/ 1102 h 10076"/>
              <a:gd name="connsiteX1" fmla="*/ 6959 w 9934"/>
              <a:gd name="connsiteY1" fmla="*/ 1805 h 10076"/>
              <a:gd name="connsiteX2" fmla="*/ 8366 w 9934"/>
              <a:gd name="connsiteY2" fmla="*/ 2497 h 10076"/>
              <a:gd name="connsiteX3" fmla="*/ 9035 w 9934"/>
              <a:gd name="connsiteY3" fmla="*/ 3367 h 10076"/>
              <a:gd name="connsiteX4" fmla="*/ 9093 w 9934"/>
              <a:gd name="connsiteY4" fmla="*/ 3620 h 10076"/>
              <a:gd name="connsiteX5" fmla="*/ 9207 w 9934"/>
              <a:gd name="connsiteY5" fmla="*/ 4720 h 10076"/>
              <a:gd name="connsiteX6" fmla="*/ 8523 w 9934"/>
              <a:gd name="connsiteY6" fmla="*/ 5456 h 10076"/>
              <a:gd name="connsiteX7" fmla="*/ 7318 w 9934"/>
              <a:gd name="connsiteY7" fmla="*/ 6289 h 10076"/>
              <a:gd name="connsiteX8" fmla="*/ 5591 w 9934"/>
              <a:gd name="connsiteY8" fmla="*/ 7713 h 10076"/>
              <a:gd name="connsiteX9" fmla="*/ 4964 w 9934"/>
              <a:gd name="connsiteY9" fmla="*/ 8778 h 10076"/>
              <a:gd name="connsiteX10" fmla="*/ 5817 w 9934"/>
              <a:gd name="connsiteY10" fmla="*/ 10076 h 10076"/>
              <a:gd name="connsiteX11" fmla="*/ 9934 w 9934"/>
              <a:gd name="connsiteY11" fmla="*/ 6732 h 10076"/>
              <a:gd name="connsiteX12" fmla="*/ 9428 w 9934"/>
              <a:gd name="connsiteY12" fmla="*/ 2713 h 10076"/>
              <a:gd name="connsiteX13" fmla="*/ 7830 w 9934"/>
              <a:gd name="connsiteY13" fmla="*/ 42 h 10076"/>
              <a:gd name="connsiteX14" fmla="*/ 0 w 9934"/>
              <a:gd name="connsiteY14" fmla="*/ 87 h 10076"/>
              <a:gd name="connsiteX15" fmla="*/ 1181 w 9934"/>
              <a:gd name="connsiteY15" fmla="*/ 765 h 10076"/>
              <a:gd name="connsiteX16" fmla="*/ 5279 w 9934"/>
              <a:gd name="connsiteY16" fmla="*/ 1102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34" h="10076">
                <a:moveTo>
                  <a:pt x="5279" y="1102"/>
                </a:moveTo>
                <a:lnTo>
                  <a:pt x="6959" y="1805"/>
                </a:lnTo>
                <a:lnTo>
                  <a:pt x="8366" y="2497"/>
                </a:lnTo>
                <a:cubicBezTo>
                  <a:pt x="8645" y="2737"/>
                  <a:pt x="8992" y="3224"/>
                  <a:pt x="9035" y="3367"/>
                </a:cubicBezTo>
                <a:cubicBezTo>
                  <a:pt x="9078" y="3510"/>
                  <a:pt x="9042" y="3411"/>
                  <a:pt x="9093" y="3620"/>
                </a:cubicBezTo>
                <a:cubicBezTo>
                  <a:pt x="9198" y="4003"/>
                  <a:pt x="9102" y="4337"/>
                  <a:pt x="9207" y="4720"/>
                </a:cubicBezTo>
                <a:lnTo>
                  <a:pt x="8523" y="5456"/>
                </a:lnTo>
                <a:lnTo>
                  <a:pt x="7318" y="6289"/>
                </a:lnTo>
                <a:lnTo>
                  <a:pt x="5591" y="7713"/>
                </a:lnTo>
                <a:lnTo>
                  <a:pt x="4964" y="8778"/>
                </a:lnTo>
                <a:lnTo>
                  <a:pt x="5817" y="10076"/>
                </a:lnTo>
                <a:lnTo>
                  <a:pt x="9934" y="6732"/>
                </a:lnTo>
                <a:cubicBezTo>
                  <a:pt x="9863" y="5091"/>
                  <a:pt x="9779" y="3828"/>
                  <a:pt x="9428" y="2713"/>
                </a:cubicBezTo>
                <a:cubicBezTo>
                  <a:pt x="9077" y="1598"/>
                  <a:pt x="9222" y="1152"/>
                  <a:pt x="7830" y="42"/>
                </a:cubicBezTo>
                <a:cubicBezTo>
                  <a:pt x="5692" y="-47"/>
                  <a:pt x="2902" y="20"/>
                  <a:pt x="0" y="87"/>
                </a:cubicBezTo>
                <a:lnTo>
                  <a:pt x="1181" y="765"/>
                </a:lnTo>
                <a:cubicBezTo>
                  <a:pt x="3318" y="821"/>
                  <a:pt x="3861" y="901"/>
                  <a:pt x="5279" y="110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FFFFFF"/>
              </a:solidFill>
              <a:latin typeface="Gotham Light"/>
              <a:ea typeface="ＭＳ Ｐゴシック"/>
              <a:cs typeface="Gotham Light"/>
            </a:endParaRPr>
          </a:p>
        </p:txBody>
      </p:sp>
      <p:sp useBgFill="1">
        <p:nvSpPr>
          <p:cNvPr id="28" name="Freeform 35">
            <a:extLst>
              <a:ext uri="{FF2B5EF4-FFF2-40B4-BE49-F238E27FC236}">
                <a16:creationId xmlns:a16="http://schemas.microsoft.com/office/drawing/2014/main" id="{7C3F0508-C47A-455C-BCB5-5932D4447359}"/>
              </a:ext>
            </a:extLst>
          </p:cNvPr>
          <p:cNvSpPr>
            <a:spLocks/>
          </p:cNvSpPr>
          <p:nvPr/>
        </p:nvSpPr>
        <p:spPr bwMode="auto">
          <a:xfrm>
            <a:off x="4446638" y="2204865"/>
            <a:ext cx="2153418" cy="4026311"/>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353 h 10008"/>
              <a:gd name="connsiteX1" fmla="*/ 4485 w 10000"/>
              <a:gd name="connsiteY1" fmla="*/ 836 h 10008"/>
              <a:gd name="connsiteX2" fmla="*/ 3412 w 10000"/>
              <a:gd name="connsiteY2" fmla="*/ 1492 h 10008"/>
              <a:gd name="connsiteX3" fmla="*/ 3412 w 10000"/>
              <a:gd name="connsiteY3" fmla="*/ 2316 h 10008"/>
              <a:gd name="connsiteX4" fmla="*/ 4349 w 10000"/>
              <a:gd name="connsiteY4" fmla="*/ 3115 h 10008"/>
              <a:gd name="connsiteX5" fmla="*/ 4936 w 10000"/>
              <a:gd name="connsiteY5" fmla="*/ 4509 h 10008"/>
              <a:gd name="connsiteX6" fmla="*/ 8412 w 10000"/>
              <a:gd name="connsiteY6" fmla="*/ 4594 h 10008"/>
              <a:gd name="connsiteX7" fmla="*/ 10000 w 10000"/>
              <a:gd name="connsiteY7" fmla="*/ 6294 h 10008"/>
              <a:gd name="connsiteX8" fmla="*/ 7454 w 10000"/>
              <a:gd name="connsiteY8" fmla="*/ 7640 h 10008"/>
              <a:gd name="connsiteX9" fmla="*/ 6445 w 10000"/>
              <a:gd name="connsiteY9" fmla="*/ 8366 h 10008"/>
              <a:gd name="connsiteX10" fmla="*/ 4936 w 10000"/>
              <a:gd name="connsiteY10" fmla="*/ 10008 h 10008"/>
              <a:gd name="connsiteX11" fmla="*/ 0 w 10000"/>
              <a:gd name="connsiteY11" fmla="*/ 10008 h 10008"/>
              <a:gd name="connsiteX12" fmla="*/ 2871 w 10000"/>
              <a:gd name="connsiteY12" fmla="*/ 0 h 10008"/>
              <a:gd name="connsiteX13" fmla="*/ 5000 w 10000"/>
              <a:gd name="connsiteY13" fmla="*/ 8 h 10008"/>
              <a:gd name="connsiteX14" fmla="*/ 6445 w 10000"/>
              <a:gd name="connsiteY14" fmla="*/ 353 h 10008"/>
              <a:gd name="connsiteX0" fmla="*/ 4599 w 8154"/>
              <a:gd name="connsiteY0" fmla="*/ 353 h 10008"/>
              <a:gd name="connsiteX1" fmla="*/ 2639 w 8154"/>
              <a:gd name="connsiteY1" fmla="*/ 836 h 10008"/>
              <a:gd name="connsiteX2" fmla="*/ 1566 w 8154"/>
              <a:gd name="connsiteY2" fmla="*/ 1492 h 10008"/>
              <a:gd name="connsiteX3" fmla="*/ 1566 w 8154"/>
              <a:gd name="connsiteY3" fmla="*/ 2316 h 10008"/>
              <a:gd name="connsiteX4" fmla="*/ 2503 w 8154"/>
              <a:gd name="connsiteY4" fmla="*/ 3115 h 10008"/>
              <a:gd name="connsiteX5" fmla="*/ 3090 w 8154"/>
              <a:gd name="connsiteY5" fmla="*/ 4509 h 10008"/>
              <a:gd name="connsiteX6" fmla="*/ 6566 w 8154"/>
              <a:gd name="connsiteY6" fmla="*/ 4594 h 10008"/>
              <a:gd name="connsiteX7" fmla="*/ 8154 w 8154"/>
              <a:gd name="connsiteY7" fmla="*/ 6294 h 10008"/>
              <a:gd name="connsiteX8" fmla="*/ 5608 w 8154"/>
              <a:gd name="connsiteY8" fmla="*/ 7640 h 10008"/>
              <a:gd name="connsiteX9" fmla="*/ 4599 w 8154"/>
              <a:gd name="connsiteY9" fmla="*/ 8366 h 10008"/>
              <a:gd name="connsiteX10" fmla="*/ 3090 w 8154"/>
              <a:gd name="connsiteY10" fmla="*/ 10008 h 10008"/>
              <a:gd name="connsiteX11" fmla="*/ 0 w 8154"/>
              <a:gd name="connsiteY11" fmla="*/ 3733 h 10008"/>
              <a:gd name="connsiteX12" fmla="*/ 1025 w 8154"/>
              <a:gd name="connsiteY12" fmla="*/ 0 h 10008"/>
              <a:gd name="connsiteX13" fmla="*/ 3154 w 8154"/>
              <a:gd name="connsiteY13" fmla="*/ 8 h 10008"/>
              <a:gd name="connsiteX14" fmla="*/ 4599 w 8154"/>
              <a:gd name="connsiteY14" fmla="*/ 353 h 10008"/>
              <a:gd name="connsiteX0" fmla="*/ 5640 w 10000"/>
              <a:gd name="connsiteY0" fmla="*/ 353 h 8359"/>
              <a:gd name="connsiteX1" fmla="*/ 3236 w 10000"/>
              <a:gd name="connsiteY1" fmla="*/ 835 h 8359"/>
              <a:gd name="connsiteX2" fmla="*/ 1921 w 10000"/>
              <a:gd name="connsiteY2" fmla="*/ 1491 h 8359"/>
              <a:gd name="connsiteX3" fmla="*/ 1921 w 10000"/>
              <a:gd name="connsiteY3" fmla="*/ 2314 h 8359"/>
              <a:gd name="connsiteX4" fmla="*/ 3070 w 10000"/>
              <a:gd name="connsiteY4" fmla="*/ 3113 h 8359"/>
              <a:gd name="connsiteX5" fmla="*/ 3790 w 10000"/>
              <a:gd name="connsiteY5" fmla="*/ 4505 h 8359"/>
              <a:gd name="connsiteX6" fmla="*/ 8052 w 10000"/>
              <a:gd name="connsiteY6" fmla="*/ 4590 h 8359"/>
              <a:gd name="connsiteX7" fmla="*/ 10000 w 10000"/>
              <a:gd name="connsiteY7" fmla="*/ 6289 h 8359"/>
              <a:gd name="connsiteX8" fmla="*/ 6878 w 10000"/>
              <a:gd name="connsiteY8" fmla="*/ 7634 h 8359"/>
              <a:gd name="connsiteX9" fmla="*/ 5640 w 10000"/>
              <a:gd name="connsiteY9" fmla="*/ 8359 h 8359"/>
              <a:gd name="connsiteX10" fmla="*/ 2085 w 10000"/>
              <a:gd name="connsiteY10" fmla="*/ 5624 h 8359"/>
              <a:gd name="connsiteX11" fmla="*/ 0 w 10000"/>
              <a:gd name="connsiteY11" fmla="*/ 3730 h 8359"/>
              <a:gd name="connsiteX12" fmla="*/ 1257 w 10000"/>
              <a:gd name="connsiteY12" fmla="*/ 0 h 8359"/>
              <a:gd name="connsiteX13" fmla="*/ 3868 w 10000"/>
              <a:gd name="connsiteY13" fmla="*/ 8 h 8359"/>
              <a:gd name="connsiteX14" fmla="*/ 5640 w 10000"/>
              <a:gd name="connsiteY14" fmla="*/ 353 h 8359"/>
              <a:gd name="connsiteX0" fmla="*/ 5640 w 10000"/>
              <a:gd name="connsiteY0" fmla="*/ 422 h 9133"/>
              <a:gd name="connsiteX1" fmla="*/ 3236 w 10000"/>
              <a:gd name="connsiteY1" fmla="*/ 999 h 9133"/>
              <a:gd name="connsiteX2" fmla="*/ 1921 w 10000"/>
              <a:gd name="connsiteY2" fmla="*/ 1784 h 9133"/>
              <a:gd name="connsiteX3" fmla="*/ 1921 w 10000"/>
              <a:gd name="connsiteY3" fmla="*/ 2768 h 9133"/>
              <a:gd name="connsiteX4" fmla="*/ 3070 w 10000"/>
              <a:gd name="connsiteY4" fmla="*/ 3724 h 9133"/>
              <a:gd name="connsiteX5" fmla="*/ 3790 w 10000"/>
              <a:gd name="connsiteY5" fmla="*/ 5389 h 9133"/>
              <a:gd name="connsiteX6" fmla="*/ 8052 w 10000"/>
              <a:gd name="connsiteY6" fmla="*/ 5491 h 9133"/>
              <a:gd name="connsiteX7" fmla="*/ 10000 w 10000"/>
              <a:gd name="connsiteY7" fmla="*/ 7524 h 9133"/>
              <a:gd name="connsiteX8" fmla="*/ 6878 w 10000"/>
              <a:gd name="connsiteY8" fmla="*/ 9133 h 9133"/>
              <a:gd name="connsiteX9" fmla="*/ 4438 w 10000"/>
              <a:gd name="connsiteY9" fmla="*/ 7142 h 9133"/>
              <a:gd name="connsiteX10" fmla="*/ 2085 w 10000"/>
              <a:gd name="connsiteY10" fmla="*/ 6728 h 9133"/>
              <a:gd name="connsiteX11" fmla="*/ 0 w 10000"/>
              <a:gd name="connsiteY11" fmla="*/ 4462 h 9133"/>
              <a:gd name="connsiteX12" fmla="*/ 1257 w 10000"/>
              <a:gd name="connsiteY12" fmla="*/ 0 h 9133"/>
              <a:gd name="connsiteX13" fmla="*/ 3868 w 10000"/>
              <a:gd name="connsiteY13" fmla="*/ 10 h 9133"/>
              <a:gd name="connsiteX14" fmla="*/ 5640 w 10000"/>
              <a:gd name="connsiteY14" fmla="*/ 422 h 9133"/>
              <a:gd name="connsiteX0" fmla="*/ 5640 w 10000"/>
              <a:gd name="connsiteY0" fmla="*/ 462 h 8238"/>
              <a:gd name="connsiteX1" fmla="*/ 3236 w 10000"/>
              <a:gd name="connsiteY1" fmla="*/ 1094 h 8238"/>
              <a:gd name="connsiteX2" fmla="*/ 1921 w 10000"/>
              <a:gd name="connsiteY2" fmla="*/ 1953 h 8238"/>
              <a:gd name="connsiteX3" fmla="*/ 1921 w 10000"/>
              <a:gd name="connsiteY3" fmla="*/ 3031 h 8238"/>
              <a:gd name="connsiteX4" fmla="*/ 3070 w 10000"/>
              <a:gd name="connsiteY4" fmla="*/ 4078 h 8238"/>
              <a:gd name="connsiteX5" fmla="*/ 3790 w 10000"/>
              <a:gd name="connsiteY5" fmla="*/ 5901 h 8238"/>
              <a:gd name="connsiteX6" fmla="*/ 8052 w 10000"/>
              <a:gd name="connsiteY6" fmla="*/ 6012 h 8238"/>
              <a:gd name="connsiteX7" fmla="*/ 10000 w 10000"/>
              <a:gd name="connsiteY7" fmla="*/ 8238 h 8238"/>
              <a:gd name="connsiteX8" fmla="*/ 7633 w 10000"/>
              <a:gd name="connsiteY8" fmla="*/ 7499 h 8238"/>
              <a:gd name="connsiteX9" fmla="*/ 4438 w 10000"/>
              <a:gd name="connsiteY9" fmla="*/ 7820 h 8238"/>
              <a:gd name="connsiteX10" fmla="*/ 2085 w 10000"/>
              <a:gd name="connsiteY10" fmla="*/ 7367 h 8238"/>
              <a:gd name="connsiteX11" fmla="*/ 0 w 10000"/>
              <a:gd name="connsiteY11" fmla="*/ 4886 h 8238"/>
              <a:gd name="connsiteX12" fmla="*/ 1257 w 10000"/>
              <a:gd name="connsiteY12" fmla="*/ 0 h 8238"/>
              <a:gd name="connsiteX13" fmla="*/ 3868 w 10000"/>
              <a:gd name="connsiteY13" fmla="*/ 11 h 8238"/>
              <a:gd name="connsiteX14" fmla="*/ 5640 w 10000"/>
              <a:gd name="connsiteY14" fmla="*/ 462 h 8238"/>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3868 w 12570"/>
              <a:gd name="connsiteY13" fmla="*/ 202 h 10189"/>
              <a:gd name="connsiteX14" fmla="*/ 12570 w 12570"/>
              <a:gd name="connsiteY14" fmla="*/ 0 h 10189"/>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3868 w 12570"/>
              <a:gd name="connsiteY13" fmla="*/ 202 h 10189"/>
              <a:gd name="connsiteX14" fmla="*/ 12570 w 12570"/>
              <a:gd name="connsiteY14" fmla="*/ 0 h 10189"/>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4008 w 12570"/>
              <a:gd name="connsiteY13" fmla="*/ 141 h 10189"/>
              <a:gd name="connsiteX14" fmla="*/ 12570 w 12570"/>
              <a:gd name="connsiteY14" fmla="*/ 0 h 10189"/>
              <a:gd name="connsiteX0" fmla="*/ 12570 w 12570"/>
              <a:gd name="connsiteY0" fmla="*/ 0 h 10189"/>
              <a:gd name="connsiteX1" fmla="*/ 3236 w 12570"/>
              <a:gd name="connsiteY1" fmla="*/ 1517 h 10189"/>
              <a:gd name="connsiteX2" fmla="*/ 1921 w 12570"/>
              <a:gd name="connsiteY2" fmla="*/ 2560 h 10189"/>
              <a:gd name="connsiteX3" fmla="*/ 1921 w 12570"/>
              <a:gd name="connsiteY3" fmla="*/ 3868 h 10189"/>
              <a:gd name="connsiteX4" fmla="*/ 3070 w 12570"/>
              <a:gd name="connsiteY4" fmla="*/ 5139 h 10189"/>
              <a:gd name="connsiteX5" fmla="*/ 3790 w 12570"/>
              <a:gd name="connsiteY5" fmla="*/ 7352 h 10189"/>
              <a:gd name="connsiteX6" fmla="*/ 8052 w 12570"/>
              <a:gd name="connsiteY6" fmla="*/ 7487 h 10189"/>
              <a:gd name="connsiteX7" fmla="*/ 10000 w 12570"/>
              <a:gd name="connsiteY7" fmla="*/ 10189 h 10189"/>
              <a:gd name="connsiteX8" fmla="*/ 7633 w 12570"/>
              <a:gd name="connsiteY8" fmla="*/ 9292 h 10189"/>
              <a:gd name="connsiteX9" fmla="*/ 4438 w 12570"/>
              <a:gd name="connsiteY9" fmla="*/ 9682 h 10189"/>
              <a:gd name="connsiteX10" fmla="*/ 2085 w 12570"/>
              <a:gd name="connsiteY10" fmla="*/ 9132 h 10189"/>
              <a:gd name="connsiteX11" fmla="*/ 0 w 12570"/>
              <a:gd name="connsiteY11" fmla="*/ 6120 h 10189"/>
              <a:gd name="connsiteX12" fmla="*/ 1257 w 12570"/>
              <a:gd name="connsiteY12" fmla="*/ 189 h 10189"/>
              <a:gd name="connsiteX13" fmla="*/ 4008 w 12570"/>
              <a:gd name="connsiteY13" fmla="*/ 141 h 10189"/>
              <a:gd name="connsiteX14" fmla="*/ 12570 w 12570"/>
              <a:gd name="connsiteY14" fmla="*/ 0 h 10189"/>
              <a:gd name="connsiteX0" fmla="*/ 12570 w 12570"/>
              <a:gd name="connsiteY0" fmla="*/ 400 h 10589"/>
              <a:gd name="connsiteX1" fmla="*/ 3236 w 12570"/>
              <a:gd name="connsiteY1" fmla="*/ 1917 h 10589"/>
              <a:gd name="connsiteX2" fmla="*/ 1921 w 12570"/>
              <a:gd name="connsiteY2" fmla="*/ 2960 h 10589"/>
              <a:gd name="connsiteX3" fmla="*/ 1921 w 12570"/>
              <a:gd name="connsiteY3" fmla="*/ 4268 h 10589"/>
              <a:gd name="connsiteX4" fmla="*/ 3070 w 12570"/>
              <a:gd name="connsiteY4" fmla="*/ 5539 h 10589"/>
              <a:gd name="connsiteX5" fmla="*/ 3790 w 12570"/>
              <a:gd name="connsiteY5" fmla="*/ 7752 h 10589"/>
              <a:gd name="connsiteX6" fmla="*/ 8052 w 12570"/>
              <a:gd name="connsiteY6" fmla="*/ 7887 h 10589"/>
              <a:gd name="connsiteX7" fmla="*/ 10000 w 12570"/>
              <a:gd name="connsiteY7" fmla="*/ 10589 h 10589"/>
              <a:gd name="connsiteX8" fmla="*/ 7633 w 12570"/>
              <a:gd name="connsiteY8" fmla="*/ 9692 h 10589"/>
              <a:gd name="connsiteX9" fmla="*/ 4438 w 12570"/>
              <a:gd name="connsiteY9" fmla="*/ 10082 h 10589"/>
              <a:gd name="connsiteX10" fmla="*/ 2085 w 12570"/>
              <a:gd name="connsiteY10" fmla="*/ 9532 h 10589"/>
              <a:gd name="connsiteX11" fmla="*/ 0 w 12570"/>
              <a:gd name="connsiteY11" fmla="*/ 6520 h 10589"/>
              <a:gd name="connsiteX12" fmla="*/ 1257 w 12570"/>
              <a:gd name="connsiteY12" fmla="*/ 589 h 10589"/>
              <a:gd name="connsiteX13" fmla="*/ 4008 w 12570"/>
              <a:gd name="connsiteY13" fmla="*/ 541 h 10589"/>
              <a:gd name="connsiteX14" fmla="*/ 12570 w 12570"/>
              <a:gd name="connsiteY14" fmla="*/ 400 h 10589"/>
              <a:gd name="connsiteX0" fmla="*/ 12570 w 12570"/>
              <a:gd name="connsiteY0" fmla="*/ 1366 h 11555"/>
              <a:gd name="connsiteX1" fmla="*/ 3236 w 12570"/>
              <a:gd name="connsiteY1" fmla="*/ 2883 h 11555"/>
              <a:gd name="connsiteX2" fmla="*/ 1921 w 12570"/>
              <a:gd name="connsiteY2" fmla="*/ 3926 h 11555"/>
              <a:gd name="connsiteX3" fmla="*/ 1921 w 12570"/>
              <a:gd name="connsiteY3" fmla="*/ 5234 h 11555"/>
              <a:gd name="connsiteX4" fmla="*/ 3070 w 12570"/>
              <a:gd name="connsiteY4" fmla="*/ 6505 h 11555"/>
              <a:gd name="connsiteX5" fmla="*/ 3790 w 12570"/>
              <a:gd name="connsiteY5" fmla="*/ 8718 h 11555"/>
              <a:gd name="connsiteX6" fmla="*/ 8052 w 12570"/>
              <a:gd name="connsiteY6" fmla="*/ 8853 h 11555"/>
              <a:gd name="connsiteX7" fmla="*/ 10000 w 12570"/>
              <a:gd name="connsiteY7" fmla="*/ 11555 h 11555"/>
              <a:gd name="connsiteX8" fmla="*/ 7633 w 12570"/>
              <a:gd name="connsiteY8" fmla="*/ 10658 h 11555"/>
              <a:gd name="connsiteX9" fmla="*/ 4438 w 12570"/>
              <a:gd name="connsiteY9" fmla="*/ 11048 h 11555"/>
              <a:gd name="connsiteX10" fmla="*/ 2085 w 12570"/>
              <a:gd name="connsiteY10" fmla="*/ 10498 h 11555"/>
              <a:gd name="connsiteX11" fmla="*/ 0 w 12570"/>
              <a:gd name="connsiteY11" fmla="*/ 7486 h 11555"/>
              <a:gd name="connsiteX12" fmla="*/ 1257 w 12570"/>
              <a:gd name="connsiteY12" fmla="*/ 1555 h 11555"/>
              <a:gd name="connsiteX13" fmla="*/ 12392 w 12570"/>
              <a:gd name="connsiteY13" fmla="*/ 351 h 11555"/>
              <a:gd name="connsiteX14" fmla="*/ 12570 w 12570"/>
              <a:gd name="connsiteY14" fmla="*/ 1366 h 11555"/>
              <a:gd name="connsiteX0" fmla="*/ 12570 w 12570"/>
              <a:gd name="connsiteY0" fmla="*/ 1016 h 11205"/>
              <a:gd name="connsiteX1" fmla="*/ 3236 w 12570"/>
              <a:gd name="connsiteY1" fmla="*/ 2533 h 11205"/>
              <a:gd name="connsiteX2" fmla="*/ 1921 w 12570"/>
              <a:gd name="connsiteY2" fmla="*/ 3576 h 11205"/>
              <a:gd name="connsiteX3" fmla="*/ 1921 w 12570"/>
              <a:gd name="connsiteY3" fmla="*/ 4884 h 11205"/>
              <a:gd name="connsiteX4" fmla="*/ 3070 w 12570"/>
              <a:gd name="connsiteY4" fmla="*/ 6155 h 11205"/>
              <a:gd name="connsiteX5" fmla="*/ 3790 w 12570"/>
              <a:gd name="connsiteY5" fmla="*/ 8368 h 11205"/>
              <a:gd name="connsiteX6" fmla="*/ 8052 w 12570"/>
              <a:gd name="connsiteY6" fmla="*/ 8503 h 11205"/>
              <a:gd name="connsiteX7" fmla="*/ 10000 w 12570"/>
              <a:gd name="connsiteY7" fmla="*/ 11205 h 11205"/>
              <a:gd name="connsiteX8" fmla="*/ 7633 w 12570"/>
              <a:gd name="connsiteY8" fmla="*/ 10308 h 11205"/>
              <a:gd name="connsiteX9" fmla="*/ 4438 w 12570"/>
              <a:gd name="connsiteY9" fmla="*/ 10698 h 11205"/>
              <a:gd name="connsiteX10" fmla="*/ 2085 w 12570"/>
              <a:gd name="connsiteY10" fmla="*/ 10148 h 11205"/>
              <a:gd name="connsiteX11" fmla="*/ 0 w 12570"/>
              <a:gd name="connsiteY11" fmla="*/ 7136 h 11205"/>
              <a:gd name="connsiteX12" fmla="*/ 1257 w 12570"/>
              <a:gd name="connsiteY12" fmla="*/ 1205 h 11205"/>
              <a:gd name="connsiteX13" fmla="*/ 12392 w 12570"/>
              <a:gd name="connsiteY13" fmla="*/ 1 h 11205"/>
              <a:gd name="connsiteX14" fmla="*/ 12570 w 12570"/>
              <a:gd name="connsiteY14" fmla="*/ 1016 h 11205"/>
              <a:gd name="connsiteX0" fmla="*/ 12570 w 12987"/>
              <a:gd name="connsiteY0" fmla="*/ 1016 h 11205"/>
              <a:gd name="connsiteX1" fmla="*/ 3236 w 12987"/>
              <a:gd name="connsiteY1" fmla="*/ 2533 h 11205"/>
              <a:gd name="connsiteX2" fmla="*/ 1921 w 12987"/>
              <a:gd name="connsiteY2" fmla="*/ 3576 h 11205"/>
              <a:gd name="connsiteX3" fmla="*/ 1921 w 12987"/>
              <a:gd name="connsiteY3" fmla="*/ 4884 h 11205"/>
              <a:gd name="connsiteX4" fmla="*/ 3070 w 12987"/>
              <a:gd name="connsiteY4" fmla="*/ 6155 h 11205"/>
              <a:gd name="connsiteX5" fmla="*/ 3790 w 12987"/>
              <a:gd name="connsiteY5" fmla="*/ 8368 h 11205"/>
              <a:gd name="connsiteX6" fmla="*/ 8052 w 12987"/>
              <a:gd name="connsiteY6" fmla="*/ 8503 h 11205"/>
              <a:gd name="connsiteX7" fmla="*/ 10000 w 12987"/>
              <a:gd name="connsiteY7" fmla="*/ 11205 h 11205"/>
              <a:gd name="connsiteX8" fmla="*/ 7633 w 12987"/>
              <a:gd name="connsiteY8" fmla="*/ 10308 h 11205"/>
              <a:gd name="connsiteX9" fmla="*/ 4438 w 12987"/>
              <a:gd name="connsiteY9" fmla="*/ 10698 h 11205"/>
              <a:gd name="connsiteX10" fmla="*/ 2085 w 12987"/>
              <a:gd name="connsiteY10" fmla="*/ 10148 h 11205"/>
              <a:gd name="connsiteX11" fmla="*/ 0 w 12987"/>
              <a:gd name="connsiteY11" fmla="*/ 7136 h 11205"/>
              <a:gd name="connsiteX12" fmla="*/ 1257 w 12987"/>
              <a:gd name="connsiteY12" fmla="*/ 1205 h 11205"/>
              <a:gd name="connsiteX13" fmla="*/ 12392 w 12987"/>
              <a:gd name="connsiteY13" fmla="*/ 1 h 11205"/>
              <a:gd name="connsiteX14" fmla="*/ 12570 w 12987"/>
              <a:gd name="connsiteY14" fmla="*/ 1016 h 11205"/>
              <a:gd name="connsiteX0" fmla="*/ 12570 w 13623"/>
              <a:gd name="connsiteY0" fmla="*/ 1016 h 11205"/>
              <a:gd name="connsiteX1" fmla="*/ 3236 w 13623"/>
              <a:gd name="connsiteY1" fmla="*/ 2533 h 11205"/>
              <a:gd name="connsiteX2" fmla="*/ 1921 w 13623"/>
              <a:gd name="connsiteY2" fmla="*/ 3576 h 11205"/>
              <a:gd name="connsiteX3" fmla="*/ 1921 w 13623"/>
              <a:gd name="connsiteY3" fmla="*/ 4884 h 11205"/>
              <a:gd name="connsiteX4" fmla="*/ 3070 w 13623"/>
              <a:gd name="connsiteY4" fmla="*/ 6155 h 11205"/>
              <a:gd name="connsiteX5" fmla="*/ 3790 w 13623"/>
              <a:gd name="connsiteY5" fmla="*/ 8368 h 11205"/>
              <a:gd name="connsiteX6" fmla="*/ 8052 w 13623"/>
              <a:gd name="connsiteY6" fmla="*/ 8503 h 11205"/>
              <a:gd name="connsiteX7" fmla="*/ 10000 w 13623"/>
              <a:gd name="connsiteY7" fmla="*/ 11205 h 11205"/>
              <a:gd name="connsiteX8" fmla="*/ 7633 w 13623"/>
              <a:gd name="connsiteY8" fmla="*/ 10308 h 11205"/>
              <a:gd name="connsiteX9" fmla="*/ 4438 w 13623"/>
              <a:gd name="connsiteY9" fmla="*/ 10698 h 11205"/>
              <a:gd name="connsiteX10" fmla="*/ 2085 w 13623"/>
              <a:gd name="connsiteY10" fmla="*/ 10148 h 11205"/>
              <a:gd name="connsiteX11" fmla="*/ 0 w 13623"/>
              <a:gd name="connsiteY11" fmla="*/ 7136 h 11205"/>
              <a:gd name="connsiteX12" fmla="*/ 1257 w 13623"/>
              <a:gd name="connsiteY12" fmla="*/ 1205 h 11205"/>
              <a:gd name="connsiteX13" fmla="*/ 12392 w 13623"/>
              <a:gd name="connsiteY13" fmla="*/ 1 h 11205"/>
              <a:gd name="connsiteX14" fmla="*/ 12570 w 13623"/>
              <a:gd name="connsiteY14" fmla="*/ 1016 h 11205"/>
              <a:gd name="connsiteX0" fmla="*/ 12570 w 13623"/>
              <a:gd name="connsiteY0" fmla="*/ 1016 h 11205"/>
              <a:gd name="connsiteX1" fmla="*/ 3236 w 13623"/>
              <a:gd name="connsiteY1" fmla="*/ 2533 h 11205"/>
              <a:gd name="connsiteX2" fmla="*/ 1921 w 13623"/>
              <a:gd name="connsiteY2" fmla="*/ 3576 h 11205"/>
              <a:gd name="connsiteX3" fmla="*/ 1921 w 13623"/>
              <a:gd name="connsiteY3" fmla="*/ 4884 h 11205"/>
              <a:gd name="connsiteX4" fmla="*/ 3070 w 13623"/>
              <a:gd name="connsiteY4" fmla="*/ 6155 h 11205"/>
              <a:gd name="connsiteX5" fmla="*/ 3790 w 13623"/>
              <a:gd name="connsiteY5" fmla="*/ 8368 h 11205"/>
              <a:gd name="connsiteX6" fmla="*/ 8052 w 13623"/>
              <a:gd name="connsiteY6" fmla="*/ 8503 h 11205"/>
              <a:gd name="connsiteX7" fmla="*/ 10000 w 13623"/>
              <a:gd name="connsiteY7" fmla="*/ 11205 h 11205"/>
              <a:gd name="connsiteX8" fmla="*/ 7633 w 13623"/>
              <a:gd name="connsiteY8" fmla="*/ 10308 h 11205"/>
              <a:gd name="connsiteX9" fmla="*/ 4438 w 13623"/>
              <a:gd name="connsiteY9" fmla="*/ 10698 h 11205"/>
              <a:gd name="connsiteX10" fmla="*/ 2085 w 13623"/>
              <a:gd name="connsiteY10" fmla="*/ 10148 h 11205"/>
              <a:gd name="connsiteX11" fmla="*/ 0 w 13623"/>
              <a:gd name="connsiteY11" fmla="*/ 7136 h 11205"/>
              <a:gd name="connsiteX12" fmla="*/ 1257 w 13623"/>
              <a:gd name="connsiteY12" fmla="*/ 1205 h 11205"/>
              <a:gd name="connsiteX13" fmla="*/ 12392 w 13623"/>
              <a:gd name="connsiteY13" fmla="*/ 1 h 11205"/>
              <a:gd name="connsiteX14" fmla="*/ 12570 w 13623"/>
              <a:gd name="connsiteY14" fmla="*/ 1016 h 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23" h="11205">
                <a:moveTo>
                  <a:pt x="12570" y="1016"/>
                </a:moveTo>
                <a:cubicBezTo>
                  <a:pt x="5630" y="1461"/>
                  <a:pt x="5145" y="1855"/>
                  <a:pt x="3236" y="2533"/>
                </a:cubicBezTo>
                <a:lnTo>
                  <a:pt x="1921" y="3576"/>
                </a:lnTo>
                <a:lnTo>
                  <a:pt x="1921" y="4884"/>
                </a:lnTo>
                <a:lnTo>
                  <a:pt x="3070" y="6155"/>
                </a:lnTo>
                <a:lnTo>
                  <a:pt x="3790" y="8368"/>
                </a:lnTo>
                <a:lnTo>
                  <a:pt x="8052" y="8503"/>
                </a:lnTo>
                <a:lnTo>
                  <a:pt x="10000" y="11205"/>
                </a:lnTo>
                <a:lnTo>
                  <a:pt x="7633" y="10308"/>
                </a:lnTo>
                <a:lnTo>
                  <a:pt x="4438" y="10698"/>
                </a:lnTo>
                <a:lnTo>
                  <a:pt x="2085" y="10148"/>
                </a:lnTo>
                <a:lnTo>
                  <a:pt x="0" y="7136"/>
                </a:lnTo>
                <a:lnTo>
                  <a:pt x="1257" y="1205"/>
                </a:lnTo>
                <a:cubicBezTo>
                  <a:pt x="2174" y="1189"/>
                  <a:pt x="7926" y="-32"/>
                  <a:pt x="12392" y="1"/>
                </a:cubicBezTo>
                <a:cubicBezTo>
                  <a:pt x="13653" y="191"/>
                  <a:pt x="14300" y="801"/>
                  <a:pt x="12570" y="1016"/>
                </a:cubicBezTo>
                <a:close/>
              </a:path>
            </a:pathLst>
          </a:custGeom>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FFFFFF"/>
              </a:solidFill>
              <a:latin typeface="Gotham Light"/>
              <a:ea typeface="ＭＳ Ｐゴシック"/>
              <a:cs typeface="Gotham Light"/>
            </a:endParaRPr>
          </a:p>
        </p:txBody>
      </p:sp>
      <p:sp>
        <p:nvSpPr>
          <p:cNvPr id="29" name="Freeform 36">
            <a:extLst>
              <a:ext uri="{FF2B5EF4-FFF2-40B4-BE49-F238E27FC236}">
                <a16:creationId xmlns:a16="http://schemas.microsoft.com/office/drawing/2014/main" id="{010CEEF1-5722-4375-81DD-80007A4ECB73}"/>
              </a:ext>
            </a:extLst>
          </p:cNvPr>
          <p:cNvSpPr>
            <a:spLocks noEditPoints="1"/>
          </p:cNvSpPr>
          <p:nvPr/>
        </p:nvSpPr>
        <p:spPr bwMode="auto">
          <a:xfrm>
            <a:off x="4565157" y="2451149"/>
            <a:ext cx="3228201" cy="4408270"/>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solidFill>
              <a:srgbClr val="2B2B2D">
                <a:lumMod val="75000"/>
                <a:lumOff val="25000"/>
              </a:srgbClr>
            </a:solidFill>
          </a:ln>
        </p:spPr>
        <p:txBody>
          <a:bodyPr vert="horz" wrap="square" lIns="91440" tIns="45720" rIns="91440" bIns="45720" numCol="1" anchor="t" anchorCtr="0" compatLnSpc="1">
            <a:prstTxWarp prst="textNoShape">
              <a:avLst/>
            </a:prstTxWarp>
          </a:bodyPr>
          <a:lstStyle/>
          <a:p>
            <a:pPr defTabSz="1219170">
              <a:defRPr/>
            </a:pPr>
            <a:endParaRPr lang="en-US" kern="0" dirty="0">
              <a:ln>
                <a:solidFill>
                  <a:srgbClr val="7D9892"/>
                </a:solidFill>
              </a:ln>
              <a:solidFill>
                <a:srgbClr val="FFFFFF"/>
              </a:solidFill>
              <a:latin typeface="Gotham Light"/>
              <a:ea typeface="ＭＳ Ｐゴシック"/>
              <a:cs typeface="Gotham Light"/>
            </a:endParaRPr>
          </a:p>
        </p:txBody>
      </p:sp>
      <p:sp>
        <p:nvSpPr>
          <p:cNvPr id="30" name="Freeform 37">
            <a:extLst>
              <a:ext uri="{FF2B5EF4-FFF2-40B4-BE49-F238E27FC236}">
                <a16:creationId xmlns:a16="http://schemas.microsoft.com/office/drawing/2014/main" id="{183FF09F-BB16-4F61-9BEC-30A7FF187219}"/>
              </a:ext>
            </a:extLst>
          </p:cNvPr>
          <p:cNvSpPr>
            <a:spLocks/>
          </p:cNvSpPr>
          <p:nvPr/>
        </p:nvSpPr>
        <p:spPr bwMode="auto">
          <a:xfrm>
            <a:off x="4881321" y="5811088"/>
            <a:ext cx="3158867" cy="2802489"/>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solidFill>
              <a:srgbClr val="2B2B2D">
                <a:lumMod val="75000"/>
                <a:lumOff val="25000"/>
              </a:srgbClr>
            </a:solidFill>
          </a:ln>
        </p:spPr>
        <p:txBody>
          <a:bodyPr vert="horz" wrap="square" lIns="91440" tIns="45720" rIns="91440" bIns="45720" numCol="1" anchor="t" anchorCtr="0" compatLnSpc="1">
            <a:prstTxWarp prst="textNoShape">
              <a:avLst/>
            </a:prstTxWarp>
          </a:bodyPr>
          <a:lstStyle/>
          <a:p>
            <a:pPr defTabSz="1219170">
              <a:defRPr/>
            </a:pPr>
            <a:endParaRPr lang="en-US" kern="0" dirty="0">
              <a:ln>
                <a:solidFill>
                  <a:srgbClr val="7D9892"/>
                </a:solidFill>
              </a:ln>
              <a:solidFill>
                <a:srgbClr val="FFFFFF"/>
              </a:solidFill>
              <a:latin typeface="Gotham Light"/>
              <a:ea typeface="ＭＳ Ｐゴシック"/>
              <a:cs typeface="Gotham Light"/>
            </a:endParaRPr>
          </a:p>
        </p:txBody>
      </p:sp>
      <p:sp>
        <p:nvSpPr>
          <p:cNvPr id="34" name="Freeform 20">
            <a:extLst>
              <a:ext uri="{FF2B5EF4-FFF2-40B4-BE49-F238E27FC236}">
                <a16:creationId xmlns:a16="http://schemas.microsoft.com/office/drawing/2014/main" id="{67F88253-F74A-4C48-B032-726DABDE726A}"/>
              </a:ext>
            </a:extLst>
          </p:cNvPr>
          <p:cNvSpPr/>
          <p:nvPr/>
        </p:nvSpPr>
        <p:spPr>
          <a:xfrm>
            <a:off x="4852847" y="2237348"/>
            <a:ext cx="1236902" cy="768626"/>
          </a:xfrm>
          <a:custGeom>
            <a:avLst/>
            <a:gdLst>
              <a:gd name="connsiteX0" fmla="*/ 0 w 1744869"/>
              <a:gd name="connsiteY0" fmla="*/ 0 h 768626"/>
              <a:gd name="connsiteX1" fmla="*/ 1501913 w 1744869"/>
              <a:gd name="connsiteY1" fmla="*/ 0 h 768626"/>
              <a:gd name="connsiteX2" fmla="*/ 1744869 w 1744869"/>
              <a:gd name="connsiteY2" fmla="*/ 768626 h 768626"/>
            </a:gdLst>
            <a:ahLst/>
            <a:cxnLst>
              <a:cxn ang="0">
                <a:pos x="connsiteX0" y="connsiteY0"/>
              </a:cxn>
              <a:cxn ang="0">
                <a:pos x="connsiteX1" y="connsiteY1"/>
              </a:cxn>
              <a:cxn ang="0">
                <a:pos x="connsiteX2" y="connsiteY2"/>
              </a:cxn>
            </a:cxnLst>
            <a:rect l="l" t="t" r="r" b="b"/>
            <a:pathLst>
              <a:path w="1744869" h="768626">
                <a:moveTo>
                  <a:pt x="0" y="0"/>
                </a:moveTo>
                <a:lnTo>
                  <a:pt x="1501913" y="0"/>
                </a:lnTo>
                <a:lnTo>
                  <a:pt x="1744869" y="768626"/>
                </a:lnTo>
              </a:path>
            </a:pathLst>
          </a:custGeom>
          <a:ln>
            <a:tailEnd type="oval" w="lg" len="lg"/>
          </a:ln>
        </p:spPr>
        <p:style>
          <a:lnRef idx="1">
            <a:schemeClr val="dk1"/>
          </a:lnRef>
          <a:fillRef idx="0">
            <a:schemeClr val="dk1"/>
          </a:fillRef>
          <a:effectRef idx="0">
            <a:schemeClr val="dk1"/>
          </a:effectRef>
          <a:fontRef idx="minor">
            <a:schemeClr val="tx1"/>
          </a:fontRef>
        </p:style>
        <p:txBody>
          <a:bodyPr rtlCol="0" anchor="ctr"/>
          <a:lstStyle/>
          <a:p>
            <a:pPr algn="ctr" defTabSz="1219170">
              <a:defRPr/>
            </a:pPr>
            <a:endParaRPr lang="en-US" kern="0" dirty="0">
              <a:solidFill>
                <a:srgbClr val="2B2B2D"/>
              </a:solidFill>
              <a:latin typeface="Open Sans Light"/>
              <a:ea typeface="ＭＳ Ｐゴシック"/>
            </a:endParaRPr>
          </a:p>
        </p:txBody>
      </p:sp>
      <p:sp>
        <p:nvSpPr>
          <p:cNvPr id="35" name="Freeform 21">
            <a:extLst>
              <a:ext uri="{FF2B5EF4-FFF2-40B4-BE49-F238E27FC236}">
                <a16:creationId xmlns:a16="http://schemas.microsoft.com/office/drawing/2014/main" id="{74D3395C-A860-4F49-BE87-3B10338DC063}"/>
              </a:ext>
            </a:extLst>
          </p:cNvPr>
          <p:cNvSpPr/>
          <p:nvPr/>
        </p:nvSpPr>
        <p:spPr>
          <a:xfrm>
            <a:off x="7022924" y="2651136"/>
            <a:ext cx="1013186" cy="672890"/>
          </a:xfrm>
          <a:custGeom>
            <a:avLst/>
            <a:gdLst>
              <a:gd name="connsiteX0" fmla="*/ 1197113 w 1197113"/>
              <a:gd name="connsiteY0" fmla="*/ 0 h 658191"/>
              <a:gd name="connsiteX1" fmla="*/ 454991 w 1197113"/>
              <a:gd name="connsiteY1" fmla="*/ 0 h 658191"/>
              <a:gd name="connsiteX2" fmla="*/ 0 w 1197113"/>
              <a:gd name="connsiteY2" fmla="*/ 658191 h 658191"/>
            </a:gdLst>
            <a:ahLst/>
            <a:cxnLst>
              <a:cxn ang="0">
                <a:pos x="connsiteX0" y="connsiteY0"/>
              </a:cxn>
              <a:cxn ang="0">
                <a:pos x="connsiteX1" y="connsiteY1"/>
              </a:cxn>
              <a:cxn ang="0">
                <a:pos x="connsiteX2" y="connsiteY2"/>
              </a:cxn>
            </a:cxnLst>
            <a:rect l="l" t="t" r="r" b="b"/>
            <a:pathLst>
              <a:path w="1197113" h="658191">
                <a:moveTo>
                  <a:pt x="1197113" y="0"/>
                </a:moveTo>
                <a:lnTo>
                  <a:pt x="454991" y="0"/>
                </a:lnTo>
                <a:lnTo>
                  <a:pt x="0" y="658191"/>
                </a:lnTo>
              </a:path>
            </a:pathLst>
          </a:custGeom>
          <a:ln>
            <a:tailEnd type="oval" w="lg" len="lg"/>
          </a:ln>
        </p:spPr>
        <p:style>
          <a:lnRef idx="1">
            <a:schemeClr val="dk1"/>
          </a:lnRef>
          <a:fillRef idx="0">
            <a:schemeClr val="dk1"/>
          </a:fillRef>
          <a:effectRef idx="0">
            <a:schemeClr val="dk1"/>
          </a:effectRef>
          <a:fontRef idx="minor">
            <a:schemeClr val="tx1"/>
          </a:fontRef>
        </p:style>
        <p:txBody>
          <a:bodyPr rtlCol="0" anchor="ctr"/>
          <a:lstStyle/>
          <a:p>
            <a:pPr algn="ctr" defTabSz="1219170">
              <a:defRPr/>
            </a:pPr>
            <a:endParaRPr lang="en-US" kern="0" dirty="0">
              <a:solidFill>
                <a:srgbClr val="2B2B2D"/>
              </a:solidFill>
              <a:latin typeface="Open Sans Light"/>
              <a:ea typeface="ＭＳ Ｐゴシック"/>
            </a:endParaRPr>
          </a:p>
        </p:txBody>
      </p:sp>
      <p:sp>
        <p:nvSpPr>
          <p:cNvPr id="36" name="Freeform 22">
            <a:extLst>
              <a:ext uri="{FF2B5EF4-FFF2-40B4-BE49-F238E27FC236}">
                <a16:creationId xmlns:a16="http://schemas.microsoft.com/office/drawing/2014/main" id="{B9DB387F-4E9B-4A5C-8E06-FE77FF58CD0B}"/>
              </a:ext>
            </a:extLst>
          </p:cNvPr>
          <p:cNvSpPr/>
          <p:nvPr/>
        </p:nvSpPr>
        <p:spPr>
          <a:xfrm>
            <a:off x="4248967" y="3549314"/>
            <a:ext cx="1360392" cy="251791"/>
          </a:xfrm>
          <a:custGeom>
            <a:avLst/>
            <a:gdLst>
              <a:gd name="connsiteX0" fmla="*/ 0 w 1258957"/>
              <a:gd name="connsiteY0" fmla="*/ 251791 h 251791"/>
              <a:gd name="connsiteX1" fmla="*/ 516835 w 1258957"/>
              <a:gd name="connsiteY1" fmla="*/ 251791 h 251791"/>
              <a:gd name="connsiteX2" fmla="*/ 1258957 w 1258957"/>
              <a:gd name="connsiteY2" fmla="*/ 0 h 251791"/>
            </a:gdLst>
            <a:ahLst/>
            <a:cxnLst>
              <a:cxn ang="0">
                <a:pos x="connsiteX0" y="connsiteY0"/>
              </a:cxn>
              <a:cxn ang="0">
                <a:pos x="connsiteX1" y="connsiteY1"/>
              </a:cxn>
              <a:cxn ang="0">
                <a:pos x="connsiteX2" y="connsiteY2"/>
              </a:cxn>
            </a:cxnLst>
            <a:rect l="l" t="t" r="r" b="b"/>
            <a:pathLst>
              <a:path w="1258957" h="251791">
                <a:moveTo>
                  <a:pt x="0" y="251791"/>
                </a:moveTo>
                <a:lnTo>
                  <a:pt x="516835" y="251791"/>
                </a:lnTo>
                <a:lnTo>
                  <a:pt x="1258957" y="0"/>
                </a:lnTo>
              </a:path>
            </a:pathLst>
          </a:custGeom>
          <a:ln>
            <a:tailEnd type="oval" w="lg" len="lg"/>
          </a:ln>
        </p:spPr>
        <p:style>
          <a:lnRef idx="1">
            <a:schemeClr val="dk1"/>
          </a:lnRef>
          <a:fillRef idx="0">
            <a:schemeClr val="dk1"/>
          </a:fillRef>
          <a:effectRef idx="0">
            <a:schemeClr val="dk1"/>
          </a:effectRef>
          <a:fontRef idx="minor">
            <a:schemeClr val="tx1"/>
          </a:fontRef>
        </p:style>
        <p:txBody>
          <a:bodyPr rtlCol="0" anchor="ctr"/>
          <a:lstStyle/>
          <a:p>
            <a:pPr algn="ctr" defTabSz="1219170">
              <a:defRPr/>
            </a:pPr>
            <a:endParaRPr lang="en-US" kern="0" dirty="0">
              <a:solidFill>
                <a:srgbClr val="2B2B2D"/>
              </a:solidFill>
              <a:latin typeface="Open Sans Light"/>
              <a:ea typeface="ＭＳ Ｐゴシック"/>
            </a:endParaRPr>
          </a:p>
        </p:txBody>
      </p:sp>
      <p:sp>
        <p:nvSpPr>
          <p:cNvPr id="38" name="Oval 12">
            <a:extLst>
              <a:ext uri="{FF2B5EF4-FFF2-40B4-BE49-F238E27FC236}">
                <a16:creationId xmlns:a16="http://schemas.microsoft.com/office/drawing/2014/main" id="{7DF42A83-4D09-464B-8461-6C0FFCFE2995}"/>
              </a:ext>
            </a:extLst>
          </p:cNvPr>
          <p:cNvSpPr>
            <a:spLocks noChangeArrowheads="1"/>
          </p:cNvSpPr>
          <p:nvPr/>
        </p:nvSpPr>
        <p:spPr bwMode="auto">
          <a:xfrm>
            <a:off x="7752185" y="2367263"/>
            <a:ext cx="564821" cy="564816"/>
          </a:xfrm>
          <a:prstGeom prst="ellipse">
            <a:avLst/>
          </a:prstGeom>
          <a:solidFill>
            <a:srgbClr val="97AEA0"/>
          </a:solidFill>
          <a:ln w="9525">
            <a:solidFill>
              <a:srgbClr val="97AEA0">
                <a:lumMod val="75000"/>
              </a:srgbClr>
            </a:solidFill>
            <a:round/>
            <a:headEnd/>
            <a:tailEnd/>
          </a:ln>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FFFFFF"/>
              </a:solidFill>
              <a:latin typeface="Open Sans Light"/>
              <a:ea typeface="ＭＳ Ｐゴシック"/>
            </a:endParaRPr>
          </a:p>
        </p:txBody>
      </p:sp>
      <p:sp>
        <p:nvSpPr>
          <p:cNvPr id="41" name="Oval 12">
            <a:extLst>
              <a:ext uri="{FF2B5EF4-FFF2-40B4-BE49-F238E27FC236}">
                <a16:creationId xmlns:a16="http://schemas.microsoft.com/office/drawing/2014/main" id="{A0F15EAC-1146-4D5A-BAF2-ABC7AE176BB3}"/>
              </a:ext>
            </a:extLst>
          </p:cNvPr>
          <p:cNvSpPr>
            <a:spLocks noChangeArrowheads="1"/>
          </p:cNvSpPr>
          <p:nvPr/>
        </p:nvSpPr>
        <p:spPr bwMode="auto">
          <a:xfrm>
            <a:off x="4295801" y="1928082"/>
            <a:ext cx="564821" cy="564815"/>
          </a:xfrm>
          <a:prstGeom prst="ellipse">
            <a:avLst/>
          </a:prstGeom>
          <a:solidFill>
            <a:srgbClr val="46768C"/>
          </a:solidFill>
          <a:ln>
            <a:solidFill>
              <a:srgbClr val="46768C">
                <a:lumMod val="75000"/>
              </a:srgbClr>
            </a:solidFill>
          </a:ln>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FFFFFF"/>
              </a:solidFill>
              <a:latin typeface="Open Sans Light"/>
              <a:ea typeface="ＭＳ Ｐゴシック"/>
            </a:endParaRPr>
          </a:p>
        </p:txBody>
      </p:sp>
      <p:sp>
        <p:nvSpPr>
          <p:cNvPr id="44" name="Oval 12">
            <a:extLst>
              <a:ext uri="{FF2B5EF4-FFF2-40B4-BE49-F238E27FC236}">
                <a16:creationId xmlns:a16="http://schemas.microsoft.com/office/drawing/2014/main" id="{138F26B5-6FD5-40AE-B864-0C70620AE312}"/>
              </a:ext>
            </a:extLst>
          </p:cNvPr>
          <p:cNvSpPr>
            <a:spLocks noChangeArrowheads="1"/>
          </p:cNvSpPr>
          <p:nvPr/>
        </p:nvSpPr>
        <p:spPr bwMode="auto">
          <a:xfrm>
            <a:off x="3651501" y="3508871"/>
            <a:ext cx="564821" cy="564816"/>
          </a:xfrm>
          <a:prstGeom prst="ellipse">
            <a:avLst/>
          </a:prstGeom>
          <a:solidFill>
            <a:srgbClr val="5C818A"/>
          </a:solidFill>
          <a:ln w="9525">
            <a:solidFill>
              <a:srgbClr val="688687">
                <a:lumMod val="75000"/>
              </a:srgbClr>
            </a:solidFill>
            <a:miter lim="800000"/>
            <a:headEnd/>
            <a:tailEnd/>
          </a:ln>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FFFFFF"/>
              </a:solidFill>
              <a:latin typeface="Open Sans Light"/>
              <a:ea typeface="ＭＳ Ｐゴシック"/>
            </a:endParaRPr>
          </a:p>
        </p:txBody>
      </p:sp>
      <p:sp>
        <p:nvSpPr>
          <p:cNvPr id="46" name="Rectangle 42">
            <a:extLst>
              <a:ext uri="{FF2B5EF4-FFF2-40B4-BE49-F238E27FC236}">
                <a16:creationId xmlns:a16="http://schemas.microsoft.com/office/drawing/2014/main" id="{0458886B-66A2-4581-BB15-70767AF6919A}"/>
              </a:ext>
            </a:extLst>
          </p:cNvPr>
          <p:cNvSpPr/>
          <p:nvPr/>
        </p:nvSpPr>
        <p:spPr>
          <a:xfrm>
            <a:off x="8400257" y="2225976"/>
            <a:ext cx="1954933" cy="2137508"/>
          </a:xfrm>
          <a:prstGeom prst="rect">
            <a:avLst/>
          </a:prstGeom>
        </p:spPr>
        <p:txBody>
          <a:bodyPr wrap="square" lIns="0" tIns="0" rIns="0" bIns="0">
            <a:spAutoFit/>
          </a:bodyPr>
          <a:lstStyle/>
          <a:p>
            <a:pPr defTabSz="1219170">
              <a:lnSpc>
                <a:spcPct val="130000"/>
              </a:lnSpc>
            </a:pPr>
            <a:r>
              <a:rPr lang="de-DE" sz="2000" b="1" dirty="0">
                <a:solidFill>
                  <a:srgbClr val="BBE0E3">
                    <a:lumMod val="50000"/>
                  </a:srgbClr>
                </a:solidFill>
                <a:latin typeface="Open Sans Light"/>
                <a:ea typeface="ＭＳ Ｐゴシック"/>
              </a:rPr>
              <a:t>Informatik</a:t>
            </a:r>
            <a:endParaRPr lang="de-DE" sz="1350" b="1" dirty="0">
              <a:solidFill>
                <a:srgbClr val="BBE0E3">
                  <a:lumMod val="50000"/>
                </a:srgbClr>
              </a:solidFill>
              <a:latin typeface="Open Sans Light"/>
              <a:ea typeface="ＭＳ Ｐゴシック"/>
            </a:endParaRPr>
          </a:p>
          <a:p>
            <a:pPr marL="171450" indent="-171450"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Wissen über Technologien und Systeme</a:t>
            </a:r>
          </a:p>
          <a:p>
            <a:pPr marL="171450" indent="-171450"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Effizienter Einsatz von Algorithmen</a:t>
            </a:r>
          </a:p>
          <a:p>
            <a:pPr marL="171450" indent="-171450"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Modellierung und Entwicklung</a:t>
            </a:r>
          </a:p>
          <a:p>
            <a:pPr marL="171450" indent="-171450"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a:t>
            </a:r>
          </a:p>
          <a:p>
            <a:pPr marL="171450" indent="-171450" defTabSz="1219170">
              <a:lnSpc>
                <a:spcPct val="130000"/>
              </a:lnSpc>
              <a:buFont typeface="Arial" panose="020B0604020202020204" pitchFamily="34" charset="0"/>
              <a:buChar char="•"/>
            </a:pPr>
            <a:endParaRPr lang="de-DE" sz="1100" dirty="0">
              <a:solidFill>
                <a:srgbClr val="000000"/>
              </a:solidFill>
              <a:latin typeface="Open Sans Light"/>
              <a:ea typeface="ＭＳ Ｐゴシック"/>
            </a:endParaRPr>
          </a:p>
        </p:txBody>
      </p:sp>
      <p:sp>
        <p:nvSpPr>
          <p:cNvPr id="47" name="Rectangle 42">
            <a:extLst>
              <a:ext uri="{FF2B5EF4-FFF2-40B4-BE49-F238E27FC236}">
                <a16:creationId xmlns:a16="http://schemas.microsoft.com/office/drawing/2014/main" id="{6B4A1D47-1E64-40DD-856F-AED298A88F63}"/>
              </a:ext>
            </a:extLst>
          </p:cNvPr>
          <p:cNvSpPr/>
          <p:nvPr/>
        </p:nvSpPr>
        <p:spPr>
          <a:xfrm>
            <a:off x="1552000" y="3413964"/>
            <a:ext cx="1938690" cy="1477328"/>
          </a:xfrm>
          <a:prstGeom prst="rect">
            <a:avLst/>
          </a:prstGeom>
        </p:spPr>
        <p:txBody>
          <a:bodyPr wrap="square" lIns="0" tIns="0" rIns="0" bIns="0">
            <a:spAutoFit/>
          </a:bodyPr>
          <a:lstStyle/>
          <a:p>
            <a:pPr algn="r" defTabSz="1219170">
              <a:lnSpc>
                <a:spcPct val="130000"/>
              </a:lnSpc>
            </a:pPr>
            <a:r>
              <a:rPr lang="de-DE" sz="2000" b="1" dirty="0">
                <a:solidFill>
                  <a:srgbClr val="BBE0E3">
                    <a:lumMod val="50000"/>
                  </a:srgbClr>
                </a:solidFill>
                <a:latin typeface="Open Sans Light"/>
                <a:ea typeface="ＭＳ Ｐゴシック"/>
              </a:rPr>
              <a:t>BWL</a:t>
            </a:r>
            <a:endParaRPr lang="de-DE" sz="1350" b="1" dirty="0">
              <a:solidFill>
                <a:srgbClr val="BBE0E3">
                  <a:lumMod val="50000"/>
                </a:srgbClr>
              </a:solidFill>
              <a:latin typeface="Open Sans Light"/>
              <a:ea typeface="ＭＳ Ｐゴシック"/>
            </a:endParaRP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Digitale Geschäftsmodelle</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Bedürfnisse von Unternehmen</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Geschäftswert von IT</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a:t>
            </a:r>
          </a:p>
        </p:txBody>
      </p:sp>
      <p:sp>
        <p:nvSpPr>
          <p:cNvPr id="48" name="Rectangle 42">
            <a:extLst>
              <a:ext uri="{FF2B5EF4-FFF2-40B4-BE49-F238E27FC236}">
                <a16:creationId xmlns:a16="http://schemas.microsoft.com/office/drawing/2014/main" id="{F0D95E72-92F6-418C-A810-251E1BD215EF}"/>
              </a:ext>
            </a:extLst>
          </p:cNvPr>
          <p:cNvSpPr/>
          <p:nvPr/>
        </p:nvSpPr>
        <p:spPr>
          <a:xfrm>
            <a:off x="1631504" y="1817759"/>
            <a:ext cx="2557062" cy="1411156"/>
          </a:xfrm>
          <a:prstGeom prst="rect">
            <a:avLst/>
          </a:prstGeom>
        </p:spPr>
        <p:txBody>
          <a:bodyPr wrap="square" lIns="0" tIns="0" rIns="0" bIns="0">
            <a:spAutoFit/>
          </a:bodyPr>
          <a:lstStyle/>
          <a:p>
            <a:pPr algn="r" defTabSz="1219170"/>
            <a:r>
              <a:rPr lang="de-DE" b="1" dirty="0">
                <a:solidFill>
                  <a:srgbClr val="BBE0E3">
                    <a:lumMod val="50000"/>
                  </a:srgbClr>
                </a:solidFill>
                <a:latin typeface="Open Sans Light"/>
                <a:ea typeface="ＭＳ Ｐゴシック"/>
              </a:rPr>
              <a:t>Rechts- &amp; Sozialwissenschaften</a:t>
            </a:r>
            <a:endParaRPr lang="de-DE" sz="1200" b="1" dirty="0">
              <a:solidFill>
                <a:srgbClr val="BBE0E3">
                  <a:lumMod val="50000"/>
                </a:srgbClr>
              </a:solidFill>
              <a:latin typeface="Open Sans Light"/>
              <a:ea typeface="ＭＳ Ｐゴシック"/>
            </a:endParaRP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Rechtliche Rahmenbedingungen</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Implikationen für Wirtschaft und Gesellschaft</a:t>
            </a:r>
          </a:p>
          <a:p>
            <a:pPr marL="171450" indent="-171450" algn="r" defTabSz="1219170">
              <a:lnSpc>
                <a:spcPct val="130000"/>
              </a:lnSpc>
              <a:buFont typeface="Arial" panose="020B0604020202020204" pitchFamily="34" charset="0"/>
              <a:buChar char="•"/>
            </a:pPr>
            <a:r>
              <a:rPr lang="de-DE" sz="1100" dirty="0">
                <a:solidFill>
                  <a:srgbClr val="000000"/>
                </a:solidFill>
                <a:latin typeface="Open Sans Light"/>
                <a:ea typeface="ＭＳ Ｐゴシック"/>
              </a:rPr>
              <a:t>…</a:t>
            </a:r>
          </a:p>
        </p:txBody>
      </p:sp>
      <p:sp>
        <p:nvSpPr>
          <p:cNvPr id="49" name="Freeform 30">
            <a:extLst>
              <a:ext uri="{FF2B5EF4-FFF2-40B4-BE49-F238E27FC236}">
                <a16:creationId xmlns:a16="http://schemas.microsoft.com/office/drawing/2014/main" id="{AE9332AF-6BDB-488C-816C-6E61F0EF9388}"/>
              </a:ext>
            </a:extLst>
          </p:cNvPr>
          <p:cNvSpPr>
            <a:spLocks noEditPoints="1"/>
          </p:cNvSpPr>
          <p:nvPr/>
        </p:nvSpPr>
        <p:spPr bwMode="auto">
          <a:xfrm>
            <a:off x="7826739" y="2440109"/>
            <a:ext cx="391444" cy="381670"/>
          </a:xfrm>
          <a:custGeom>
            <a:avLst/>
            <a:gdLst>
              <a:gd name="T0" fmla="*/ 339 w 339"/>
              <a:gd name="T1" fmla="*/ 98 h 331"/>
              <a:gd name="T2" fmla="*/ 287 w 339"/>
              <a:gd name="T3" fmla="*/ 0 h 331"/>
              <a:gd name="T4" fmla="*/ 47 w 339"/>
              <a:gd name="T5" fmla="*/ 3 h 331"/>
              <a:gd name="T6" fmla="*/ 0 w 339"/>
              <a:gd name="T7" fmla="*/ 98 h 331"/>
              <a:gd name="T8" fmla="*/ 0 w 339"/>
              <a:gd name="T9" fmla="*/ 326 h 331"/>
              <a:gd name="T10" fmla="*/ 335 w 339"/>
              <a:gd name="T11" fmla="*/ 331 h 331"/>
              <a:gd name="T12" fmla="*/ 339 w 339"/>
              <a:gd name="T13" fmla="*/ 100 h 331"/>
              <a:gd name="T14" fmla="*/ 54 w 339"/>
              <a:gd name="T15" fmla="*/ 9 h 331"/>
              <a:gd name="T16" fmla="*/ 327 w 339"/>
              <a:gd name="T17" fmla="*/ 96 h 331"/>
              <a:gd name="T18" fmla="*/ 54 w 339"/>
              <a:gd name="T19" fmla="*/ 9 h 331"/>
              <a:gd name="T20" fmla="*/ 9 w 339"/>
              <a:gd name="T21" fmla="*/ 322 h 331"/>
              <a:gd name="T22" fmla="*/ 330 w 339"/>
              <a:gd name="T23" fmla="*/ 256 h 331"/>
              <a:gd name="T24" fmla="*/ 330 w 339"/>
              <a:gd name="T25" fmla="*/ 246 h 331"/>
              <a:gd name="T26" fmla="*/ 9 w 339"/>
              <a:gd name="T27" fmla="*/ 180 h 331"/>
              <a:gd name="T28" fmla="*/ 330 w 339"/>
              <a:gd name="T29" fmla="*/ 246 h 331"/>
              <a:gd name="T30" fmla="*/ 9 w 339"/>
              <a:gd name="T31" fmla="*/ 171 h 331"/>
              <a:gd name="T32" fmla="*/ 330 w 339"/>
              <a:gd name="T33" fmla="*/ 105 h 331"/>
              <a:gd name="T34" fmla="*/ 245 w 339"/>
              <a:gd name="T35" fmla="*/ 308 h 331"/>
              <a:gd name="T36" fmla="*/ 245 w 339"/>
              <a:gd name="T37" fmla="*/ 269 h 331"/>
              <a:gd name="T38" fmla="*/ 245 w 339"/>
              <a:gd name="T39" fmla="*/ 308 h 331"/>
              <a:gd name="T40" fmla="*/ 255 w 339"/>
              <a:gd name="T41" fmla="*/ 289 h 331"/>
              <a:gd name="T42" fmla="*/ 235 w 339"/>
              <a:gd name="T43" fmla="*/ 289 h 331"/>
              <a:gd name="T44" fmla="*/ 289 w 339"/>
              <a:gd name="T45" fmla="*/ 308 h 331"/>
              <a:gd name="T46" fmla="*/ 289 w 339"/>
              <a:gd name="T47" fmla="*/ 269 h 331"/>
              <a:gd name="T48" fmla="*/ 289 w 339"/>
              <a:gd name="T49" fmla="*/ 308 h 331"/>
              <a:gd name="T50" fmla="*/ 299 w 339"/>
              <a:gd name="T51" fmla="*/ 289 h 331"/>
              <a:gd name="T52" fmla="*/ 279 w 339"/>
              <a:gd name="T53" fmla="*/ 289 h 331"/>
              <a:gd name="T54" fmla="*/ 245 w 339"/>
              <a:gd name="T55" fmla="*/ 158 h 331"/>
              <a:gd name="T56" fmla="*/ 245 w 339"/>
              <a:gd name="T57" fmla="*/ 119 h 331"/>
              <a:gd name="T58" fmla="*/ 245 w 339"/>
              <a:gd name="T59" fmla="*/ 158 h 331"/>
              <a:gd name="T60" fmla="*/ 255 w 339"/>
              <a:gd name="T61" fmla="*/ 138 h 331"/>
              <a:gd name="T62" fmla="*/ 235 w 339"/>
              <a:gd name="T63" fmla="*/ 138 h 331"/>
              <a:gd name="T64" fmla="*/ 289 w 339"/>
              <a:gd name="T65" fmla="*/ 158 h 331"/>
              <a:gd name="T66" fmla="*/ 289 w 339"/>
              <a:gd name="T67" fmla="*/ 119 h 331"/>
              <a:gd name="T68" fmla="*/ 289 w 339"/>
              <a:gd name="T69" fmla="*/ 158 h 331"/>
              <a:gd name="T70" fmla="*/ 299 w 339"/>
              <a:gd name="T71" fmla="*/ 138 h 331"/>
              <a:gd name="T72" fmla="*/ 279 w 339"/>
              <a:gd name="T73" fmla="*/ 138 h 331"/>
              <a:gd name="T74" fmla="*/ 245 w 339"/>
              <a:gd name="T75" fmla="*/ 233 h 331"/>
              <a:gd name="T76" fmla="*/ 245 w 339"/>
              <a:gd name="T77" fmla="*/ 194 h 331"/>
              <a:gd name="T78" fmla="*/ 245 w 339"/>
              <a:gd name="T79" fmla="*/ 233 h 331"/>
              <a:gd name="T80" fmla="*/ 255 w 339"/>
              <a:gd name="T81" fmla="*/ 213 h 331"/>
              <a:gd name="T82" fmla="*/ 235 w 339"/>
              <a:gd name="T83" fmla="*/ 213 h 331"/>
              <a:gd name="T84" fmla="*/ 289 w 339"/>
              <a:gd name="T85" fmla="*/ 233 h 331"/>
              <a:gd name="T86" fmla="*/ 289 w 339"/>
              <a:gd name="T87" fmla="*/ 194 h 331"/>
              <a:gd name="T88" fmla="*/ 289 w 339"/>
              <a:gd name="T89" fmla="*/ 233 h 331"/>
              <a:gd name="T90" fmla="*/ 299 w 339"/>
              <a:gd name="T91" fmla="*/ 213 h 331"/>
              <a:gd name="T92" fmla="*/ 279 w 339"/>
              <a:gd name="T93" fmla="*/ 21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 h="331">
                <a:moveTo>
                  <a:pt x="339" y="98"/>
                </a:moveTo>
                <a:cubicBezTo>
                  <a:pt x="339" y="98"/>
                  <a:pt x="339" y="98"/>
                  <a:pt x="339" y="98"/>
                </a:cubicBezTo>
                <a:cubicBezTo>
                  <a:pt x="292" y="3"/>
                  <a:pt x="292" y="3"/>
                  <a:pt x="292" y="3"/>
                </a:cubicBezTo>
                <a:cubicBezTo>
                  <a:pt x="291" y="1"/>
                  <a:pt x="289" y="0"/>
                  <a:pt x="287" y="0"/>
                </a:cubicBezTo>
                <a:cubicBezTo>
                  <a:pt x="51" y="0"/>
                  <a:pt x="51" y="0"/>
                  <a:pt x="51" y="0"/>
                </a:cubicBezTo>
                <a:cubicBezTo>
                  <a:pt x="50" y="0"/>
                  <a:pt x="48" y="1"/>
                  <a:pt x="47" y="3"/>
                </a:cubicBezTo>
                <a:cubicBezTo>
                  <a:pt x="0" y="98"/>
                  <a:pt x="0" y="98"/>
                  <a:pt x="0" y="98"/>
                </a:cubicBezTo>
                <a:cubicBezTo>
                  <a:pt x="0" y="98"/>
                  <a:pt x="0" y="98"/>
                  <a:pt x="0" y="98"/>
                </a:cubicBezTo>
                <a:cubicBezTo>
                  <a:pt x="0" y="99"/>
                  <a:pt x="0" y="100"/>
                  <a:pt x="0" y="100"/>
                </a:cubicBezTo>
                <a:cubicBezTo>
                  <a:pt x="0" y="326"/>
                  <a:pt x="0" y="326"/>
                  <a:pt x="0" y="326"/>
                </a:cubicBezTo>
                <a:cubicBezTo>
                  <a:pt x="0" y="329"/>
                  <a:pt x="2" y="331"/>
                  <a:pt x="4" y="331"/>
                </a:cubicBezTo>
                <a:cubicBezTo>
                  <a:pt x="335" y="331"/>
                  <a:pt x="335" y="331"/>
                  <a:pt x="335" y="331"/>
                </a:cubicBezTo>
                <a:cubicBezTo>
                  <a:pt x="337" y="331"/>
                  <a:pt x="339" y="329"/>
                  <a:pt x="339" y="326"/>
                </a:cubicBezTo>
                <a:cubicBezTo>
                  <a:pt x="339" y="100"/>
                  <a:pt x="339" y="100"/>
                  <a:pt x="339" y="100"/>
                </a:cubicBezTo>
                <a:cubicBezTo>
                  <a:pt x="339" y="100"/>
                  <a:pt x="339" y="99"/>
                  <a:pt x="339" y="98"/>
                </a:cubicBezTo>
                <a:close/>
                <a:moveTo>
                  <a:pt x="54" y="9"/>
                </a:moveTo>
                <a:cubicBezTo>
                  <a:pt x="285" y="9"/>
                  <a:pt x="285" y="9"/>
                  <a:pt x="285" y="9"/>
                </a:cubicBezTo>
                <a:cubicBezTo>
                  <a:pt x="327" y="96"/>
                  <a:pt x="327" y="96"/>
                  <a:pt x="327" y="96"/>
                </a:cubicBezTo>
                <a:cubicBezTo>
                  <a:pt x="12" y="96"/>
                  <a:pt x="12" y="96"/>
                  <a:pt x="12" y="96"/>
                </a:cubicBezTo>
                <a:lnTo>
                  <a:pt x="54" y="9"/>
                </a:lnTo>
                <a:close/>
                <a:moveTo>
                  <a:pt x="330" y="322"/>
                </a:moveTo>
                <a:cubicBezTo>
                  <a:pt x="9" y="322"/>
                  <a:pt x="9" y="322"/>
                  <a:pt x="9" y="322"/>
                </a:cubicBezTo>
                <a:cubicBezTo>
                  <a:pt x="9" y="256"/>
                  <a:pt x="9" y="256"/>
                  <a:pt x="9" y="256"/>
                </a:cubicBezTo>
                <a:cubicBezTo>
                  <a:pt x="330" y="256"/>
                  <a:pt x="330" y="256"/>
                  <a:pt x="330" y="256"/>
                </a:cubicBezTo>
                <a:lnTo>
                  <a:pt x="330" y="322"/>
                </a:lnTo>
                <a:close/>
                <a:moveTo>
                  <a:pt x="330" y="246"/>
                </a:moveTo>
                <a:cubicBezTo>
                  <a:pt x="9" y="246"/>
                  <a:pt x="9" y="246"/>
                  <a:pt x="9" y="246"/>
                </a:cubicBezTo>
                <a:cubicBezTo>
                  <a:pt x="9" y="180"/>
                  <a:pt x="9" y="180"/>
                  <a:pt x="9" y="180"/>
                </a:cubicBezTo>
                <a:cubicBezTo>
                  <a:pt x="330" y="180"/>
                  <a:pt x="330" y="180"/>
                  <a:pt x="330" y="180"/>
                </a:cubicBezTo>
                <a:lnTo>
                  <a:pt x="330" y="246"/>
                </a:lnTo>
                <a:close/>
                <a:moveTo>
                  <a:pt x="330" y="171"/>
                </a:moveTo>
                <a:cubicBezTo>
                  <a:pt x="9" y="171"/>
                  <a:pt x="9" y="171"/>
                  <a:pt x="9" y="171"/>
                </a:cubicBezTo>
                <a:cubicBezTo>
                  <a:pt x="9" y="105"/>
                  <a:pt x="9" y="105"/>
                  <a:pt x="9" y="105"/>
                </a:cubicBezTo>
                <a:cubicBezTo>
                  <a:pt x="330" y="105"/>
                  <a:pt x="330" y="105"/>
                  <a:pt x="330" y="105"/>
                </a:cubicBezTo>
                <a:lnTo>
                  <a:pt x="330" y="171"/>
                </a:lnTo>
                <a:close/>
                <a:moveTo>
                  <a:pt x="245" y="308"/>
                </a:moveTo>
                <a:cubicBezTo>
                  <a:pt x="256" y="308"/>
                  <a:pt x="264" y="299"/>
                  <a:pt x="264" y="289"/>
                </a:cubicBezTo>
                <a:cubicBezTo>
                  <a:pt x="264" y="278"/>
                  <a:pt x="256" y="269"/>
                  <a:pt x="245" y="269"/>
                </a:cubicBezTo>
                <a:cubicBezTo>
                  <a:pt x="234" y="269"/>
                  <a:pt x="225" y="278"/>
                  <a:pt x="225" y="289"/>
                </a:cubicBezTo>
                <a:cubicBezTo>
                  <a:pt x="225" y="299"/>
                  <a:pt x="234" y="308"/>
                  <a:pt x="245" y="308"/>
                </a:cubicBezTo>
                <a:close/>
                <a:moveTo>
                  <a:pt x="245" y="279"/>
                </a:moveTo>
                <a:cubicBezTo>
                  <a:pt x="250" y="279"/>
                  <a:pt x="255" y="283"/>
                  <a:pt x="255" y="289"/>
                </a:cubicBezTo>
                <a:cubicBezTo>
                  <a:pt x="255" y="294"/>
                  <a:pt x="250" y="299"/>
                  <a:pt x="245" y="299"/>
                </a:cubicBezTo>
                <a:cubicBezTo>
                  <a:pt x="239" y="299"/>
                  <a:pt x="235" y="294"/>
                  <a:pt x="235" y="289"/>
                </a:cubicBezTo>
                <a:cubicBezTo>
                  <a:pt x="235" y="283"/>
                  <a:pt x="239" y="279"/>
                  <a:pt x="245" y="279"/>
                </a:cubicBezTo>
                <a:close/>
                <a:moveTo>
                  <a:pt x="289" y="308"/>
                </a:moveTo>
                <a:cubicBezTo>
                  <a:pt x="299" y="308"/>
                  <a:pt x="308" y="299"/>
                  <a:pt x="308" y="289"/>
                </a:cubicBezTo>
                <a:cubicBezTo>
                  <a:pt x="308" y="278"/>
                  <a:pt x="299" y="269"/>
                  <a:pt x="289" y="269"/>
                </a:cubicBezTo>
                <a:cubicBezTo>
                  <a:pt x="278" y="269"/>
                  <a:pt x="269" y="278"/>
                  <a:pt x="269" y="289"/>
                </a:cubicBezTo>
                <a:cubicBezTo>
                  <a:pt x="269" y="299"/>
                  <a:pt x="278" y="308"/>
                  <a:pt x="289" y="308"/>
                </a:cubicBezTo>
                <a:close/>
                <a:moveTo>
                  <a:pt x="289" y="279"/>
                </a:moveTo>
                <a:cubicBezTo>
                  <a:pt x="294" y="279"/>
                  <a:pt x="299" y="283"/>
                  <a:pt x="299" y="289"/>
                </a:cubicBezTo>
                <a:cubicBezTo>
                  <a:pt x="299" y="294"/>
                  <a:pt x="294" y="299"/>
                  <a:pt x="289" y="299"/>
                </a:cubicBezTo>
                <a:cubicBezTo>
                  <a:pt x="283" y="299"/>
                  <a:pt x="279" y="294"/>
                  <a:pt x="279" y="289"/>
                </a:cubicBezTo>
                <a:cubicBezTo>
                  <a:pt x="279" y="283"/>
                  <a:pt x="283" y="279"/>
                  <a:pt x="289" y="279"/>
                </a:cubicBezTo>
                <a:close/>
                <a:moveTo>
                  <a:pt x="245" y="158"/>
                </a:moveTo>
                <a:cubicBezTo>
                  <a:pt x="256" y="158"/>
                  <a:pt x="264" y="149"/>
                  <a:pt x="264" y="138"/>
                </a:cubicBezTo>
                <a:cubicBezTo>
                  <a:pt x="264" y="127"/>
                  <a:pt x="256" y="119"/>
                  <a:pt x="245" y="119"/>
                </a:cubicBezTo>
                <a:cubicBezTo>
                  <a:pt x="234" y="119"/>
                  <a:pt x="225" y="127"/>
                  <a:pt x="225" y="138"/>
                </a:cubicBezTo>
                <a:cubicBezTo>
                  <a:pt x="225" y="149"/>
                  <a:pt x="234" y="158"/>
                  <a:pt x="245" y="158"/>
                </a:cubicBezTo>
                <a:close/>
                <a:moveTo>
                  <a:pt x="245" y="128"/>
                </a:moveTo>
                <a:cubicBezTo>
                  <a:pt x="250" y="128"/>
                  <a:pt x="255" y="133"/>
                  <a:pt x="255" y="138"/>
                </a:cubicBezTo>
                <a:cubicBezTo>
                  <a:pt x="255" y="144"/>
                  <a:pt x="250" y="148"/>
                  <a:pt x="245" y="148"/>
                </a:cubicBezTo>
                <a:cubicBezTo>
                  <a:pt x="239" y="148"/>
                  <a:pt x="235" y="144"/>
                  <a:pt x="235" y="138"/>
                </a:cubicBezTo>
                <a:cubicBezTo>
                  <a:pt x="235" y="133"/>
                  <a:pt x="239" y="128"/>
                  <a:pt x="245" y="128"/>
                </a:cubicBezTo>
                <a:close/>
                <a:moveTo>
                  <a:pt x="289" y="158"/>
                </a:moveTo>
                <a:cubicBezTo>
                  <a:pt x="299" y="158"/>
                  <a:pt x="308" y="149"/>
                  <a:pt x="308" y="138"/>
                </a:cubicBezTo>
                <a:cubicBezTo>
                  <a:pt x="308" y="127"/>
                  <a:pt x="299" y="119"/>
                  <a:pt x="289" y="119"/>
                </a:cubicBezTo>
                <a:cubicBezTo>
                  <a:pt x="278" y="119"/>
                  <a:pt x="269" y="127"/>
                  <a:pt x="269" y="138"/>
                </a:cubicBezTo>
                <a:cubicBezTo>
                  <a:pt x="269" y="149"/>
                  <a:pt x="278" y="158"/>
                  <a:pt x="289" y="158"/>
                </a:cubicBezTo>
                <a:close/>
                <a:moveTo>
                  <a:pt x="289" y="128"/>
                </a:moveTo>
                <a:cubicBezTo>
                  <a:pt x="294" y="128"/>
                  <a:pt x="299" y="133"/>
                  <a:pt x="299" y="138"/>
                </a:cubicBezTo>
                <a:cubicBezTo>
                  <a:pt x="299" y="144"/>
                  <a:pt x="294" y="148"/>
                  <a:pt x="289" y="148"/>
                </a:cubicBezTo>
                <a:cubicBezTo>
                  <a:pt x="283" y="148"/>
                  <a:pt x="279" y="144"/>
                  <a:pt x="279" y="138"/>
                </a:cubicBezTo>
                <a:cubicBezTo>
                  <a:pt x="279" y="133"/>
                  <a:pt x="283" y="128"/>
                  <a:pt x="289" y="128"/>
                </a:cubicBezTo>
                <a:close/>
                <a:moveTo>
                  <a:pt x="245" y="233"/>
                </a:moveTo>
                <a:cubicBezTo>
                  <a:pt x="256" y="233"/>
                  <a:pt x="264" y="224"/>
                  <a:pt x="264" y="213"/>
                </a:cubicBezTo>
                <a:cubicBezTo>
                  <a:pt x="264" y="203"/>
                  <a:pt x="256" y="194"/>
                  <a:pt x="245" y="194"/>
                </a:cubicBezTo>
                <a:cubicBezTo>
                  <a:pt x="234" y="194"/>
                  <a:pt x="225" y="203"/>
                  <a:pt x="225" y="213"/>
                </a:cubicBezTo>
                <a:cubicBezTo>
                  <a:pt x="225" y="224"/>
                  <a:pt x="234" y="233"/>
                  <a:pt x="245" y="233"/>
                </a:cubicBezTo>
                <a:close/>
                <a:moveTo>
                  <a:pt x="245" y="203"/>
                </a:moveTo>
                <a:cubicBezTo>
                  <a:pt x="250" y="203"/>
                  <a:pt x="255" y="208"/>
                  <a:pt x="255" y="213"/>
                </a:cubicBezTo>
                <a:cubicBezTo>
                  <a:pt x="255" y="219"/>
                  <a:pt x="250" y="223"/>
                  <a:pt x="245" y="223"/>
                </a:cubicBezTo>
                <a:cubicBezTo>
                  <a:pt x="239" y="223"/>
                  <a:pt x="235" y="219"/>
                  <a:pt x="235" y="213"/>
                </a:cubicBezTo>
                <a:cubicBezTo>
                  <a:pt x="235" y="208"/>
                  <a:pt x="239" y="203"/>
                  <a:pt x="245" y="203"/>
                </a:cubicBezTo>
                <a:close/>
                <a:moveTo>
                  <a:pt x="289" y="233"/>
                </a:moveTo>
                <a:cubicBezTo>
                  <a:pt x="299" y="233"/>
                  <a:pt x="308" y="224"/>
                  <a:pt x="308" y="213"/>
                </a:cubicBezTo>
                <a:cubicBezTo>
                  <a:pt x="308" y="203"/>
                  <a:pt x="299" y="194"/>
                  <a:pt x="289" y="194"/>
                </a:cubicBezTo>
                <a:cubicBezTo>
                  <a:pt x="278" y="194"/>
                  <a:pt x="269" y="203"/>
                  <a:pt x="269" y="213"/>
                </a:cubicBezTo>
                <a:cubicBezTo>
                  <a:pt x="269" y="224"/>
                  <a:pt x="278" y="233"/>
                  <a:pt x="289" y="233"/>
                </a:cubicBezTo>
                <a:close/>
                <a:moveTo>
                  <a:pt x="289" y="203"/>
                </a:moveTo>
                <a:cubicBezTo>
                  <a:pt x="294" y="203"/>
                  <a:pt x="299" y="208"/>
                  <a:pt x="299" y="213"/>
                </a:cubicBezTo>
                <a:cubicBezTo>
                  <a:pt x="299" y="219"/>
                  <a:pt x="294" y="223"/>
                  <a:pt x="289" y="223"/>
                </a:cubicBezTo>
                <a:cubicBezTo>
                  <a:pt x="283" y="223"/>
                  <a:pt x="279" y="219"/>
                  <a:pt x="279" y="213"/>
                </a:cubicBezTo>
                <a:cubicBezTo>
                  <a:pt x="279" y="208"/>
                  <a:pt x="283" y="203"/>
                  <a:pt x="289" y="20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50" name="Freeform 115">
            <a:extLst>
              <a:ext uri="{FF2B5EF4-FFF2-40B4-BE49-F238E27FC236}">
                <a16:creationId xmlns:a16="http://schemas.microsoft.com/office/drawing/2014/main" id="{CCFE103F-1CB8-438A-8C6C-F75FCDF7ADF8}"/>
              </a:ext>
            </a:extLst>
          </p:cNvPr>
          <p:cNvSpPr>
            <a:spLocks noEditPoints="1"/>
          </p:cNvSpPr>
          <p:nvPr/>
        </p:nvSpPr>
        <p:spPr bwMode="auto">
          <a:xfrm>
            <a:off x="3719737" y="3573016"/>
            <a:ext cx="431629" cy="436526"/>
          </a:xfrm>
          <a:custGeom>
            <a:avLst/>
            <a:gdLst>
              <a:gd name="T0" fmla="*/ 321 w 557"/>
              <a:gd name="T1" fmla="*/ 196 h 564"/>
              <a:gd name="T2" fmla="*/ 303 w 557"/>
              <a:gd name="T3" fmla="*/ 182 h 564"/>
              <a:gd name="T4" fmla="*/ 319 w 557"/>
              <a:gd name="T5" fmla="*/ 159 h 564"/>
              <a:gd name="T6" fmla="*/ 303 w 557"/>
              <a:gd name="T7" fmla="*/ 145 h 564"/>
              <a:gd name="T8" fmla="*/ 386 w 557"/>
              <a:gd name="T9" fmla="*/ 81 h 564"/>
              <a:gd name="T10" fmla="*/ 425 w 557"/>
              <a:gd name="T11" fmla="*/ 118 h 564"/>
              <a:gd name="T12" fmla="*/ 335 w 557"/>
              <a:gd name="T13" fmla="*/ 145 h 564"/>
              <a:gd name="T14" fmla="*/ 387 w 557"/>
              <a:gd name="T15" fmla="*/ 159 h 564"/>
              <a:gd name="T16" fmla="*/ 334 w 557"/>
              <a:gd name="T17" fmla="*/ 182 h 564"/>
              <a:gd name="T18" fmla="*/ 387 w 557"/>
              <a:gd name="T19" fmla="*/ 196 h 564"/>
              <a:gd name="T20" fmla="*/ 425 w 557"/>
              <a:gd name="T21" fmla="*/ 222 h 564"/>
              <a:gd name="T22" fmla="*/ 238 w 557"/>
              <a:gd name="T23" fmla="*/ 315 h 564"/>
              <a:gd name="T24" fmla="*/ 194 w 557"/>
              <a:gd name="T25" fmla="*/ 355 h 564"/>
              <a:gd name="T26" fmla="*/ 194 w 557"/>
              <a:gd name="T27" fmla="*/ 435 h 564"/>
              <a:gd name="T28" fmla="*/ 180 w 557"/>
              <a:gd name="T29" fmla="*/ 461 h 564"/>
              <a:gd name="T30" fmla="*/ 126 w 557"/>
              <a:gd name="T31" fmla="*/ 402 h 564"/>
              <a:gd name="T32" fmla="*/ 180 w 557"/>
              <a:gd name="T33" fmla="*/ 366 h 564"/>
              <a:gd name="T34" fmla="*/ 180 w 557"/>
              <a:gd name="T35" fmla="*/ 270 h 564"/>
              <a:gd name="T36" fmla="*/ 194 w 557"/>
              <a:gd name="T37" fmla="*/ 288 h 564"/>
              <a:gd name="T38" fmla="*/ 180 w 557"/>
              <a:gd name="T39" fmla="*/ 352 h 564"/>
              <a:gd name="T40" fmla="*/ 180 w 557"/>
              <a:gd name="T41" fmla="*/ 352 h 564"/>
              <a:gd name="T42" fmla="*/ 224 w 557"/>
              <a:gd name="T43" fmla="*/ 398 h 564"/>
              <a:gd name="T44" fmla="*/ 535 w 557"/>
              <a:gd name="T45" fmla="*/ 425 h 564"/>
              <a:gd name="T46" fmla="*/ 365 w 557"/>
              <a:gd name="T47" fmla="*/ 510 h 564"/>
              <a:gd name="T48" fmla="*/ 394 w 557"/>
              <a:gd name="T49" fmla="*/ 564 h 564"/>
              <a:gd name="T50" fmla="*/ 339 w 557"/>
              <a:gd name="T51" fmla="*/ 500 h 564"/>
              <a:gd name="T52" fmla="*/ 338 w 557"/>
              <a:gd name="T53" fmla="*/ 497 h 564"/>
              <a:gd name="T54" fmla="*/ 338 w 557"/>
              <a:gd name="T55" fmla="*/ 494 h 564"/>
              <a:gd name="T56" fmla="*/ 339 w 557"/>
              <a:gd name="T57" fmla="*/ 492 h 564"/>
              <a:gd name="T58" fmla="*/ 340 w 557"/>
              <a:gd name="T59" fmla="*/ 491 h 564"/>
              <a:gd name="T60" fmla="*/ 342 w 557"/>
              <a:gd name="T61" fmla="*/ 489 h 564"/>
              <a:gd name="T62" fmla="*/ 423 w 557"/>
              <a:gd name="T63" fmla="*/ 459 h 564"/>
              <a:gd name="T64" fmla="*/ 450 w 557"/>
              <a:gd name="T65" fmla="*/ 490 h 564"/>
              <a:gd name="T66" fmla="*/ 387 w 557"/>
              <a:gd name="T67" fmla="*/ 339 h 564"/>
              <a:gd name="T68" fmla="*/ 190 w 557"/>
              <a:gd name="T69" fmla="*/ 539 h 564"/>
              <a:gd name="T70" fmla="*/ 22 w 557"/>
              <a:gd name="T71" fmla="*/ 140 h 564"/>
              <a:gd name="T72" fmla="*/ 158 w 557"/>
              <a:gd name="T73" fmla="*/ 12 h 564"/>
              <a:gd name="T74" fmla="*/ 218 w 557"/>
              <a:gd name="T75" fmla="*/ 65 h 564"/>
              <a:gd name="T76" fmla="*/ 219 w 557"/>
              <a:gd name="T77" fmla="*/ 67 h 564"/>
              <a:gd name="T78" fmla="*/ 219 w 557"/>
              <a:gd name="T79" fmla="*/ 71 h 564"/>
              <a:gd name="T80" fmla="*/ 219 w 557"/>
              <a:gd name="T81" fmla="*/ 72 h 564"/>
              <a:gd name="T82" fmla="*/ 218 w 557"/>
              <a:gd name="T83" fmla="*/ 74 h 564"/>
              <a:gd name="T84" fmla="*/ 216 w 557"/>
              <a:gd name="T85" fmla="*/ 75 h 564"/>
              <a:gd name="T86" fmla="*/ 143 w 557"/>
              <a:gd name="T87" fmla="*/ 109 h 564"/>
              <a:gd name="T88" fmla="*/ 137 w 557"/>
              <a:gd name="T89" fmla="*/ 97 h 564"/>
              <a:gd name="T90" fmla="*/ 35 w 557"/>
              <a:gd name="T91" fmla="*/ 145 h 564"/>
              <a:gd name="T92" fmla="*/ 220 w 557"/>
              <a:gd name="T93" fmla="*/ 202 h 564"/>
              <a:gd name="T94" fmla="*/ 556 w 557"/>
              <a:gd name="T95" fmla="*/ 170 h 564"/>
              <a:gd name="T96" fmla="*/ 224 w 557"/>
              <a:gd name="T97" fmla="*/ 217 h 564"/>
              <a:gd name="T98" fmla="*/ 190 w 557"/>
              <a:gd name="T99" fmla="*/ 525 h 564"/>
              <a:gd name="T100" fmla="*/ 501 w 557"/>
              <a:gd name="T101" fmla="*/ 275 h 564"/>
              <a:gd name="T102" fmla="*/ 542 w 557"/>
              <a:gd name="T103" fmla="*/ 170 h 564"/>
              <a:gd name="T104" fmla="*/ 387 w 557"/>
              <a:gd name="T105" fmla="*/ 32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7" h="564">
                <a:moveTo>
                  <a:pt x="436" y="230"/>
                </a:moveTo>
                <a:cubicBezTo>
                  <a:pt x="423" y="249"/>
                  <a:pt x="406" y="259"/>
                  <a:pt x="386" y="259"/>
                </a:cubicBezTo>
                <a:cubicBezTo>
                  <a:pt x="352" y="259"/>
                  <a:pt x="329" y="235"/>
                  <a:pt x="321" y="196"/>
                </a:cubicBezTo>
                <a:cubicBezTo>
                  <a:pt x="303" y="196"/>
                  <a:pt x="303" y="196"/>
                  <a:pt x="303" y="196"/>
                </a:cubicBezTo>
                <a:cubicBezTo>
                  <a:pt x="300" y="196"/>
                  <a:pt x="296" y="193"/>
                  <a:pt x="296" y="189"/>
                </a:cubicBezTo>
                <a:cubicBezTo>
                  <a:pt x="296" y="185"/>
                  <a:pt x="300" y="182"/>
                  <a:pt x="303" y="182"/>
                </a:cubicBezTo>
                <a:cubicBezTo>
                  <a:pt x="320" y="182"/>
                  <a:pt x="320" y="182"/>
                  <a:pt x="320" y="182"/>
                </a:cubicBezTo>
                <a:cubicBezTo>
                  <a:pt x="319" y="178"/>
                  <a:pt x="319" y="174"/>
                  <a:pt x="319" y="170"/>
                </a:cubicBezTo>
                <a:cubicBezTo>
                  <a:pt x="319" y="166"/>
                  <a:pt x="319" y="163"/>
                  <a:pt x="319" y="159"/>
                </a:cubicBezTo>
                <a:cubicBezTo>
                  <a:pt x="303" y="159"/>
                  <a:pt x="303" y="159"/>
                  <a:pt x="303" y="159"/>
                </a:cubicBezTo>
                <a:cubicBezTo>
                  <a:pt x="300" y="159"/>
                  <a:pt x="296" y="156"/>
                  <a:pt x="296" y="152"/>
                </a:cubicBezTo>
                <a:cubicBezTo>
                  <a:pt x="296" y="148"/>
                  <a:pt x="300" y="145"/>
                  <a:pt x="303" y="145"/>
                </a:cubicBezTo>
                <a:cubicBezTo>
                  <a:pt x="321" y="145"/>
                  <a:pt x="321" y="145"/>
                  <a:pt x="321" y="145"/>
                </a:cubicBezTo>
                <a:cubicBezTo>
                  <a:pt x="324" y="130"/>
                  <a:pt x="329" y="117"/>
                  <a:pt x="337" y="106"/>
                </a:cubicBezTo>
                <a:cubicBezTo>
                  <a:pt x="349" y="90"/>
                  <a:pt x="366" y="81"/>
                  <a:pt x="386" y="81"/>
                </a:cubicBezTo>
                <a:cubicBezTo>
                  <a:pt x="406" y="81"/>
                  <a:pt x="423" y="90"/>
                  <a:pt x="436" y="110"/>
                </a:cubicBezTo>
                <a:cubicBezTo>
                  <a:pt x="438" y="113"/>
                  <a:pt x="438" y="117"/>
                  <a:pt x="434" y="120"/>
                </a:cubicBezTo>
                <a:cubicBezTo>
                  <a:pt x="431" y="122"/>
                  <a:pt x="427" y="121"/>
                  <a:pt x="425" y="118"/>
                </a:cubicBezTo>
                <a:cubicBezTo>
                  <a:pt x="414" y="102"/>
                  <a:pt x="402" y="95"/>
                  <a:pt x="386" y="95"/>
                </a:cubicBezTo>
                <a:cubicBezTo>
                  <a:pt x="371" y="95"/>
                  <a:pt x="357" y="102"/>
                  <a:pt x="348" y="115"/>
                </a:cubicBezTo>
                <a:cubicBezTo>
                  <a:pt x="342" y="123"/>
                  <a:pt x="338" y="133"/>
                  <a:pt x="335" y="145"/>
                </a:cubicBezTo>
                <a:cubicBezTo>
                  <a:pt x="387" y="145"/>
                  <a:pt x="387" y="145"/>
                  <a:pt x="387" y="145"/>
                </a:cubicBezTo>
                <a:cubicBezTo>
                  <a:pt x="390" y="145"/>
                  <a:pt x="394" y="148"/>
                  <a:pt x="394" y="152"/>
                </a:cubicBezTo>
                <a:cubicBezTo>
                  <a:pt x="394" y="156"/>
                  <a:pt x="391" y="159"/>
                  <a:pt x="387" y="159"/>
                </a:cubicBezTo>
                <a:cubicBezTo>
                  <a:pt x="333" y="159"/>
                  <a:pt x="333" y="159"/>
                  <a:pt x="333" y="159"/>
                </a:cubicBezTo>
                <a:cubicBezTo>
                  <a:pt x="333" y="163"/>
                  <a:pt x="333" y="166"/>
                  <a:pt x="333" y="170"/>
                </a:cubicBezTo>
                <a:cubicBezTo>
                  <a:pt x="333" y="174"/>
                  <a:pt x="333" y="178"/>
                  <a:pt x="334" y="182"/>
                </a:cubicBezTo>
                <a:cubicBezTo>
                  <a:pt x="387" y="182"/>
                  <a:pt x="387" y="182"/>
                  <a:pt x="387" y="182"/>
                </a:cubicBezTo>
                <a:cubicBezTo>
                  <a:pt x="391" y="182"/>
                  <a:pt x="394" y="185"/>
                  <a:pt x="394" y="189"/>
                </a:cubicBezTo>
                <a:cubicBezTo>
                  <a:pt x="394" y="193"/>
                  <a:pt x="391" y="196"/>
                  <a:pt x="387" y="196"/>
                </a:cubicBezTo>
                <a:cubicBezTo>
                  <a:pt x="336" y="196"/>
                  <a:pt x="336" y="196"/>
                  <a:pt x="336" y="196"/>
                </a:cubicBezTo>
                <a:cubicBezTo>
                  <a:pt x="342" y="227"/>
                  <a:pt x="360" y="245"/>
                  <a:pt x="386" y="245"/>
                </a:cubicBezTo>
                <a:cubicBezTo>
                  <a:pt x="402" y="245"/>
                  <a:pt x="414" y="238"/>
                  <a:pt x="425" y="222"/>
                </a:cubicBezTo>
                <a:cubicBezTo>
                  <a:pt x="427" y="219"/>
                  <a:pt x="431" y="218"/>
                  <a:pt x="434" y="220"/>
                </a:cubicBezTo>
                <a:cubicBezTo>
                  <a:pt x="438" y="222"/>
                  <a:pt x="438" y="227"/>
                  <a:pt x="436" y="230"/>
                </a:cubicBezTo>
                <a:close/>
                <a:moveTo>
                  <a:pt x="238" y="315"/>
                </a:moveTo>
                <a:cubicBezTo>
                  <a:pt x="236" y="318"/>
                  <a:pt x="232" y="319"/>
                  <a:pt x="229" y="317"/>
                </a:cubicBezTo>
                <a:cubicBezTo>
                  <a:pt x="217" y="309"/>
                  <a:pt x="205" y="304"/>
                  <a:pt x="194" y="302"/>
                </a:cubicBezTo>
                <a:cubicBezTo>
                  <a:pt x="194" y="355"/>
                  <a:pt x="194" y="355"/>
                  <a:pt x="194" y="355"/>
                </a:cubicBezTo>
                <a:cubicBezTo>
                  <a:pt x="194" y="355"/>
                  <a:pt x="194" y="355"/>
                  <a:pt x="195" y="355"/>
                </a:cubicBezTo>
                <a:cubicBezTo>
                  <a:pt x="209" y="358"/>
                  <a:pt x="238" y="365"/>
                  <a:pt x="238" y="398"/>
                </a:cubicBezTo>
                <a:cubicBezTo>
                  <a:pt x="238" y="424"/>
                  <a:pt x="216" y="434"/>
                  <a:pt x="194" y="435"/>
                </a:cubicBezTo>
                <a:cubicBezTo>
                  <a:pt x="194" y="461"/>
                  <a:pt x="194" y="461"/>
                  <a:pt x="194" y="461"/>
                </a:cubicBezTo>
                <a:cubicBezTo>
                  <a:pt x="194" y="465"/>
                  <a:pt x="191" y="468"/>
                  <a:pt x="187" y="468"/>
                </a:cubicBezTo>
                <a:cubicBezTo>
                  <a:pt x="183" y="468"/>
                  <a:pt x="180" y="465"/>
                  <a:pt x="180" y="461"/>
                </a:cubicBezTo>
                <a:cubicBezTo>
                  <a:pt x="180" y="435"/>
                  <a:pt x="180" y="435"/>
                  <a:pt x="180" y="435"/>
                </a:cubicBezTo>
                <a:cubicBezTo>
                  <a:pt x="163" y="433"/>
                  <a:pt x="141" y="423"/>
                  <a:pt x="127" y="412"/>
                </a:cubicBezTo>
                <a:cubicBezTo>
                  <a:pt x="124" y="410"/>
                  <a:pt x="124" y="405"/>
                  <a:pt x="126" y="402"/>
                </a:cubicBezTo>
                <a:cubicBezTo>
                  <a:pt x="129" y="399"/>
                  <a:pt x="133" y="399"/>
                  <a:pt x="136" y="401"/>
                </a:cubicBezTo>
                <a:cubicBezTo>
                  <a:pt x="148" y="411"/>
                  <a:pt x="166" y="418"/>
                  <a:pt x="180" y="421"/>
                </a:cubicBezTo>
                <a:cubicBezTo>
                  <a:pt x="180" y="366"/>
                  <a:pt x="180" y="366"/>
                  <a:pt x="180" y="366"/>
                </a:cubicBezTo>
                <a:cubicBezTo>
                  <a:pt x="164" y="362"/>
                  <a:pt x="135" y="355"/>
                  <a:pt x="135" y="327"/>
                </a:cubicBezTo>
                <a:cubicBezTo>
                  <a:pt x="135" y="301"/>
                  <a:pt x="158" y="290"/>
                  <a:pt x="180" y="288"/>
                </a:cubicBezTo>
                <a:cubicBezTo>
                  <a:pt x="180" y="270"/>
                  <a:pt x="180" y="270"/>
                  <a:pt x="180" y="270"/>
                </a:cubicBezTo>
                <a:cubicBezTo>
                  <a:pt x="180" y="267"/>
                  <a:pt x="183" y="263"/>
                  <a:pt x="187" y="263"/>
                </a:cubicBezTo>
                <a:cubicBezTo>
                  <a:pt x="191" y="263"/>
                  <a:pt x="194" y="267"/>
                  <a:pt x="194" y="270"/>
                </a:cubicBezTo>
                <a:cubicBezTo>
                  <a:pt x="194" y="288"/>
                  <a:pt x="194" y="288"/>
                  <a:pt x="194" y="288"/>
                </a:cubicBezTo>
                <a:cubicBezTo>
                  <a:pt x="207" y="290"/>
                  <a:pt x="223" y="296"/>
                  <a:pt x="236" y="305"/>
                </a:cubicBezTo>
                <a:cubicBezTo>
                  <a:pt x="240" y="307"/>
                  <a:pt x="241" y="311"/>
                  <a:pt x="238" y="315"/>
                </a:cubicBezTo>
                <a:close/>
                <a:moveTo>
                  <a:pt x="180" y="352"/>
                </a:moveTo>
                <a:cubicBezTo>
                  <a:pt x="180" y="302"/>
                  <a:pt x="180" y="302"/>
                  <a:pt x="180" y="302"/>
                </a:cubicBezTo>
                <a:cubicBezTo>
                  <a:pt x="168" y="303"/>
                  <a:pt x="149" y="308"/>
                  <a:pt x="149" y="327"/>
                </a:cubicBezTo>
                <a:cubicBezTo>
                  <a:pt x="149" y="342"/>
                  <a:pt x="164" y="348"/>
                  <a:pt x="180" y="352"/>
                </a:cubicBezTo>
                <a:close/>
                <a:moveTo>
                  <a:pt x="194" y="369"/>
                </a:moveTo>
                <a:cubicBezTo>
                  <a:pt x="194" y="421"/>
                  <a:pt x="194" y="421"/>
                  <a:pt x="194" y="421"/>
                </a:cubicBezTo>
                <a:cubicBezTo>
                  <a:pt x="206" y="421"/>
                  <a:pt x="224" y="416"/>
                  <a:pt x="224" y="398"/>
                </a:cubicBezTo>
                <a:cubicBezTo>
                  <a:pt x="224" y="379"/>
                  <a:pt x="210" y="373"/>
                  <a:pt x="194" y="369"/>
                </a:cubicBezTo>
                <a:close/>
                <a:moveTo>
                  <a:pt x="517" y="278"/>
                </a:moveTo>
                <a:cubicBezTo>
                  <a:pt x="550" y="320"/>
                  <a:pt x="557" y="376"/>
                  <a:pt x="535" y="425"/>
                </a:cubicBezTo>
                <a:cubicBezTo>
                  <a:pt x="520" y="461"/>
                  <a:pt x="491" y="489"/>
                  <a:pt x="455" y="503"/>
                </a:cubicBezTo>
                <a:cubicBezTo>
                  <a:pt x="437" y="510"/>
                  <a:pt x="419" y="514"/>
                  <a:pt x="400" y="514"/>
                </a:cubicBezTo>
                <a:cubicBezTo>
                  <a:pt x="389" y="514"/>
                  <a:pt x="377" y="512"/>
                  <a:pt x="365" y="510"/>
                </a:cubicBezTo>
                <a:cubicBezTo>
                  <a:pt x="399" y="553"/>
                  <a:pt x="399" y="553"/>
                  <a:pt x="399" y="553"/>
                </a:cubicBezTo>
                <a:cubicBezTo>
                  <a:pt x="402" y="556"/>
                  <a:pt x="401" y="560"/>
                  <a:pt x="398" y="563"/>
                </a:cubicBezTo>
                <a:cubicBezTo>
                  <a:pt x="397" y="564"/>
                  <a:pt x="395" y="564"/>
                  <a:pt x="394" y="564"/>
                </a:cubicBezTo>
                <a:cubicBezTo>
                  <a:pt x="392" y="564"/>
                  <a:pt x="390" y="563"/>
                  <a:pt x="388" y="562"/>
                </a:cubicBezTo>
                <a:cubicBezTo>
                  <a:pt x="340" y="500"/>
                  <a:pt x="340" y="500"/>
                  <a:pt x="340" y="500"/>
                </a:cubicBezTo>
                <a:cubicBezTo>
                  <a:pt x="339" y="500"/>
                  <a:pt x="339" y="500"/>
                  <a:pt x="339" y="500"/>
                </a:cubicBezTo>
                <a:cubicBezTo>
                  <a:pt x="339" y="499"/>
                  <a:pt x="339" y="499"/>
                  <a:pt x="339" y="499"/>
                </a:cubicBezTo>
                <a:cubicBezTo>
                  <a:pt x="339" y="499"/>
                  <a:pt x="339" y="498"/>
                  <a:pt x="339" y="498"/>
                </a:cubicBezTo>
                <a:cubicBezTo>
                  <a:pt x="338" y="498"/>
                  <a:pt x="338" y="498"/>
                  <a:pt x="338" y="497"/>
                </a:cubicBezTo>
                <a:cubicBezTo>
                  <a:pt x="338" y="497"/>
                  <a:pt x="338" y="497"/>
                  <a:pt x="338" y="497"/>
                </a:cubicBezTo>
                <a:cubicBezTo>
                  <a:pt x="338" y="496"/>
                  <a:pt x="338" y="495"/>
                  <a:pt x="338" y="494"/>
                </a:cubicBezTo>
                <a:cubicBezTo>
                  <a:pt x="338" y="494"/>
                  <a:pt x="338" y="494"/>
                  <a:pt x="338" y="494"/>
                </a:cubicBezTo>
                <a:cubicBezTo>
                  <a:pt x="338" y="494"/>
                  <a:pt x="338" y="494"/>
                  <a:pt x="338" y="493"/>
                </a:cubicBezTo>
                <a:cubicBezTo>
                  <a:pt x="338" y="493"/>
                  <a:pt x="338" y="493"/>
                  <a:pt x="339" y="493"/>
                </a:cubicBezTo>
                <a:cubicBezTo>
                  <a:pt x="339" y="493"/>
                  <a:pt x="339" y="493"/>
                  <a:pt x="339" y="492"/>
                </a:cubicBezTo>
                <a:cubicBezTo>
                  <a:pt x="339" y="492"/>
                  <a:pt x="339" y="492"/>
                  <a:pt x="339" y="492"/>
                </a:cubicBezTo>
                <a:cubicBezTo>
                  <a:pt x="339" y="492"/>
                  <a:pt x="339" y="491"/>
                  <a:pt x="339" y="491"/>
                </a:cubicBezTo>
                <a:cubicBezTo>
                  <a:pt x="340" y="491"/>
                  <a:pt x="340" y="491"/>
                  <a:pt x="340" y="491"/>
                </a:cubicBezTo>
                <a:cubicBezTo>
                  <a:pt x="340" y="491"/>
                  <a:pt x="340" y="490"/>
                  <a:pt x="341" y="490"/>
                </a:cubicBezTo>
                <a:cubicBezTo>
                  <a:pt x="341" y="490"/>
                  <a:pt x="341" y="490"/>
                  <a:pt x="341" y="490"/>
                </a:cubicBezTo>
                <a:cubicBezTo>
                  <a:pt x="341" y="490"/>
                  <a:pt x="341" y="489"/>
                  <a:pt x="342" y="489"/>
                </a:cubicBezTo>
                <a:cubicBezTo>
                  <a:pt x="342" y="489"/>
                  <a:pt x="342" y="489"/>
                  <a:pt x="342" y="489"/>
                </a:cubicBezTo>
                <a:cubicBezTo>
                  <a:pt x="414" y="456"/>
                  <a:pt x="414" y="456"/>
                  <a:pt x="414" y="456"/>
                </a:cubicBezTo>
                <a:cubicBezTo>
                  <a:pt x="418" y="454"/>
                  <a:pt x="422" y="456"/>
                  <a:pt x="423" y="459"/>
                </a:cubicBezTo>
                <a:cubicBezTo>
                  <a:pt x="425" y="463"/>
                  <a:pt x="423" y="467"/>
                  <a:pt x="420" y="468"/>
                </a:cubicBezTo>
                <a:cubicBezTo>
                  <a:pt x="363" y="495"/>
                  <a:pt x="363" y="495"/>
                  <a:pt x="363" y="495"/>
                </a:cubicBezTo>
                <a:cubicBezTo>
                  <a:pt x="392" y="503"/>
                  <a:pt x="422" y="501"/>
                  <a:pt x="450" y="490"/>
                </a:cubicBezTo>
                <a:cubicBezTo>
                  <a:pt x="483" y="477"/>
                  <a:pt x="509" y="452"/>
                  <a:pt x="523" y="419"/>
                </a:cubicBezTo>
                <a:cubicBezTo>
                  <a:pt x="541" y="376"/>
                  <a:pt x="536" y="326"/>
                  <a:pt x="508" y="288"/>
                </a:cubicBezTo>
                <a:cubicBezTo>
                  <a:pt x="477" y="320"/>
                  <a:pt x="434" y="339"/>
                  <a:pt x="387" y="339"/>
                </a:cubicBezTo>
                <a:cubicBezTo>
                  <a:pt x="376" y="339"/>
                  <a:pt x="366" y="338"/>
                  <a:pt x="356" y="337"/>
                </a:cubicBezTo>
                <a:cubicBezTo>
                  <a:pt x="358" y="347"/>
                  <a:pt x="359" y="358"/>
                  <a:pt x="359" y="369"/>
                </a:cubicBezTo>
                <a:cubicBezTo>
                  <a:pt x="359" y="462"/>
                  <a:pt x="283" y="539"/>
                  <a:pt x="190" y="539"/>
                </a:cubicBezTo>
                <a:cubicBezTo>
                  <a:pt x="97" y="539"/>
                  <a:pt x="21" y="462"/>
                  <a:pt x="21" y="369"/>
                </a:cubicBezTo>
                <a:cubicBezTo>
                  <a:pt x="21" y="340"/>
                  <a:pt x="28" y="313"/>
                  <a:pt x="41" y="289"/>
                </a:cubicBezTo>
                <a:cubicBezTo>
                  <a:pt x="8" y="246"/>
                  <a:pt x="0" y="190"/>
                  <a:pt x="22" y="140"/>
                </a:cubicBezTo>
                <a:cubicBezTo>
                  <a:pt x="37" y="104"/>
                  <a:pt x="66" y="76"/>
                  <a:pt x="102" y="61"/>
                </a:cubicBezTo>
                <a:cubicBezTo>
                  <a:pt x="131" y="50"/>
                  <a:pt x="163" y="48"/>
                  <a:pt x="192" y="55"/>
                </a:cubicBezTo>
                <a:cubicBezTo>
                  <a:pt x="158" y="12"/>
                  <a:pt x="158" y="12"/>
                  <a:pt x="158" y="12"/>
                </a:cubicBezTo>
                <a:cubicBezTo>
                  <a:pt x="156" y="9"/>
                  <a:pt x="156" y="4"/>
                  <a:pt x="159" y="2"/>
                </a:cubicBezTo>
                <a:cubicBezTo>
                  <a:pt x="162" y="0"/>
                  <a:pt x="167" y="0"/>
                  <a:pt x="169" y="3"/>
                </a:cubicBezTo>
                <a:cubicBezTo>
                  <a:pt x="218" y="65"/>
                  <a:pt x="218" y="65"/>
                  <a:pt x="218" y="65"/>
                </a:cubicBezTo>
                <a:cubicBezTo>
                  <a:pt x="218" y="65"/>
                  <a:pt x="218" y="65"/>
                  <a:pt x="218" y="65"/>
                </a:cubicBezTo>
                <a:cubicBezTo>
                  <a:pt x="218" y="66"/>
                  <a:pt x="218" y="66"/>
                  <a:pt x="218" y="66"/>
                </a:cubicBezTo>
                <a:cubicBezTo>
                  <a:pt x="218" y="66"/>
                  <a:pt x="219" y="66"/>
                  <a:pt x="219" y="67"/>
                </a:cubicBezTo>
                <a:cubicBezTo>
                  <a:pt x="219" y="67"/>
                  <a:pt x="219" y="67"/>
                  <a:pt x="219" y="68"/>
                </a:cubicBezTo>
                <a:cubicBezTo>
                  <a:pt x="219" y="68"/>
                  <a:pt x="219" y="68"/>
                  <a:pt x="219" y="68"/>
                </a:cubicBezTo>
                <a:cubicBezTo>
                  <a:pt x="219" y="69"/>
                  <a:pt x="219" y="70"/>
                  <a:pt x="219" y="71"/>
                </a:cubicBezTo>
                <a:cubicBezTo>
                  <a:pt x="219" y="71"/>
                  <a:pt x="219" y="71"/>
                  <a:pt x="219" y="71"/>
                </a:cubicBezTo>
                <a:cubicBezTo>
                  <a:pt x="219" y="71"/>
                  <a:pt x="219" y="71"/>
                  <a:pt x="219" y="71"/>
                </a:cubicBezTo>
                <a:cubicBezTo>
                  <a:pt x="219" y="72"/>
                  <a:pt x="219" y="72"/>
                  <a:pt x="219" y="72"/>
                </a:cubicBezTo>
                <a:cubicBezTo>
                  <a:pt x="219" y="72"/>
                  <a:pt x="219" y="72"/>
                  <a:pt x="219" y="72"/>
                </a:cubicBezTo>
                <a:cubicBezTo>
                  <a:pt x="218" y="73"/>
                  <a:pt x="218" y="73"/>
                  <a:pt x="218" y="73"/>
                </a:cubicBezTo>
                <a:cubicBezTo>
                  <a:pt x="218" y="73"/>
                  <a:pt x="218" y="73"/>
                  <a:pt x="218" y="74"/>
                </a:cubicBezTo>
                <a:cubicBezTo>
                  <a:pt x="218" y="74"/>
                  <a:pt x="218" y="74"/>
                  <a:pt x="217" y="74"/>
                </a:cubicBezTo>
                <a:cubicBezTo>
                  <a:pt x="217" y="74"/>
                  <a:pt x="217" y="75"/>
                  <a:pt x="217" y="75"/>
                </a:cubicBezTo>
                <a:cubicBezTo>
                  <a:pt x="217" y="75"/>
                  <a:pt x="216" y="75"/>
                  <a:pt x="216" y="75"/>
                </a:cubicBezTo>
                <a:cubicBezTo>
                  <a:pt x="216" y="75"/>
                  <a:pt x="216" y="75"/>
                  <a:pt x="216" y="76"/>
                </a:cubicBezTo>
                <a:cubicBezTo>
                  <a:pt x="215" y="76"/>
                  <a:pt x="215" y="76"/>
                  <a:pt x="215" y="76"/>
                </a:cubicBezTo>
                <a:cubicBezTo>
                  <a:pt x="143" y="109"/>
                  <a:pt x="143" y="109"/>
                  <a:pt x="143" y="109"/>
                </a:cubicBezTo>
                <a:cubicBezTo>
                  <a:pt x="142" y="110"/>
                  <a:pt x="141" y="110"/>
                  <a:pt x="140" y="110"/>
                </a:cubicBezTo>
                <a:cubicBezTo>
                  <a:pt x="138" y="110"/>
                  <a:pt x="135" y="108"/>
                  <a:pt x="134" y="106"/>
                </a:cubicBezTo>
                <a:cubicBezTo>
                  <a:pt x="132" y="102"/>
                  <a:pt x="134" y="98"/>
                  <a:pt x="137" y="97"/>
                </a:cubicBezTo>
                <a:cubicBezTo>
                  <a:pt x="194" y="70"/>
                  <a:pt x="194" y="70"/>
                  <a:pt x="194" y="70"/>
                </a:cubicBezTo>
                <a:cubicBezTo>
                  <a:pt x="166" y="62"/>
                  <a:pt x="135" y="63"/>
                  <a:pt x="108" y="74"/>
                </a:cubicBezTo>
                <a:cubicBezTo>
                  <a:pt x="75" y="88"/>
                  <a:pt x="49" y="113"/>
                  <a:pt x="35" y="145"/>
                </a:cubicBezTo>
                <a:cubicBezTo>
                  <a:pt x="16" y="189"/>
                  <a:pt x="21" y="238"/>
                  <a:pt x="49" y="276"/>
                </a:cubicBezTo>
                <a:cubicBezTo>
                  <a:pt x="79" y="230"/>
                  <a:pt x="131" y="200"/>
                  <a:pt x="190" y="200"/>
                </a:cubicBezTo>
                <a:cubicBezTo>
                  <a:pt x="200" y="200"/>
                  <a:pt x="210" y="201"/>
                  <a:pt x="220" y="202"/>
                </a:cubicBezTo>
                <a:cubicBezTo>
                  <a:pt x="218" y="192"/>
                  <a:pt x="217" y="181"/>
                  <a:pt x="217" y="170"/>
                </a:cubicBezTo>
                <a:cubicBezTo>
                  <a:pt x="217" y="77"/>
                  <a:pt x="293" y="1"/>
                  <a:pt x="387" y="1"/>
                </a:cubicBezTo>
                <a:cubicBezTo>
                  <a:pt x="480" y="1"/>
                  <a:pt x="556" y="77"/>
                  <a:pt x="556" y="170"/>
                </a:cubicBezTo>
                <a:cubicBezTo>
                  <a:pt x="556" y="211"/>
                  <a:pt x="542" y="248"/>
                  <a:pt x="517" y="278"/>
                </a:cubicBezTo>
                <a:close/>
                <a:moveTo>
                  <a:pt x="341" y="333"/>
                </a:moveTo>
                <a:cubicBezTo>
                  <a:pt x="285" y="317"/>
                  <a:pt x="240" y="273"/>
                  <a:pt x="224" y="217"/>
                </a:cubicBezTo>
                <a:cubicBezTo>
                  <a:pt x="213" y="215"/>
                  <a:pt x="201" y="214"/>
                  <a:pt x="190" y="214"/>
                </a:cubicBezTo>
                <a:cubicBezTo>
                  <a:pt x="104" y="214"/>
                  <a:pt x="35" y="283"/>
                  <a:pt x="35" y="369"/>
                </a:cubicBezTo>
                <a:cubicBezTo>
                  <a:pt x="35" y="455"/>
                  <a:pt x="104" y="525"/>
                  <a:pt x="190" y="525"/>
                </a:cubicBezTo>
                <a:cubicBezTo>
                  <a:pt x="276" y="525"/>
                  <a:pt x="345" y="455"/>
                  <a:pt x="345" y="369"/>
                </a:cubicBezTo>
                <a:cubicBezTo>
                  <a:pt x="345" y="357"/>
                  <a:pt x="344" y="345"/>
                  <a:pt x="341" y="333"/>
                </a:cubicBezTo>
                <a:close/>
                <a:moveTo>
                  <a:pt x="501" y="275"/>
                </a:moveTo>
                <a:cubicBezTo>
                  <a:pt x="502" y="274"/>
                  <a:pt x="502" y="272"/>
                  <a:pt x="503" y="272"/>
                </a:cubicBezTo>
                <a:cubicBezTo>
                  <a:pt x="504" y="271"/>
                  <a:pt x="504" y="271"/>
                  <a:pt x="505" y="271"/>
                </a:cubicBezTo>
                <a:cubicBezTo>
                  <a:pt x="528" y="244"/>
                  <a:pt x="542" y="208"/>
                  <a:pt x="542" y="170"/>
                </a:cubicBezTo>
                <a:cubicBezTo>
                  <a:pt x="542" y="84"/>
                  <a:pt x="472" y="15"/>
                  <a:pt x="387" y="15"/>
                </a:cubicBezTo>
                <a:cubicBezTo>
                  <a:pt x="301" y="15"/>
                  <a:pt x="231" y="84"/>
                  <a:pt x="231" y="170"/>
                </a:cubicBezTo>
                <a:cubicBezTo>
                  <a:pt x="231" y="256"/>
                  <a:pt x="301" y="325"/>
                  <a:pt x="387" y="325"/>
                </a:cubicBezTo>
                <a:cubicBezTo>
                  <a:pt x="432" y="325"/>
                  <a:pt x="473" y="306"/>
                  <a:pt x="501" y="275"/>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51" name="Freeform 82">
            <a:extLst>
              <a:ext uri="{FF2B5EF4-FFF2-40B4-BE49-F238E27FC236}">
                <a16:creationId xmlns:a16="http://schemas.microsoft.com/office/drawing/2014/main" id="{E84B8D82-1F58-4F68-89F4-0EBC6AFFD000}"/>
              </a:ext>
            </a:extLst>
          </p:cNvPr>
          <p:cNvSpPr>
            <a:spLocks noEditPoints="1"/>
          </p:cNvSpPr>
          <p:nvPr/>
        </p:nvSpPr>
        <p:spPr bwMode="auto">
          <a:xfrm>
            <a:off x="4352356" y="1988841"/>
            <a:ext cx="447500" cy="378423"/>
          </a:xfrm>
          <a:custGeom>
            <a:avLst/>
            <a:gdLst>
              <a:gd name="T0" fmla="*/ 661 w 689"/>
              <a:gd name="T1" fmla="*/ 516 h 582"/>
              <a:gd name="T2" fmla="*/ 654 w 689"/>
              <a:gd name="T3" fmla="*/ 488 h 582"/>
              <a:gd name="T4" fmla="*/ 609 w 689"/>
              <a:gd name="T5" fmla="*/ 183 h 582"/>
              <a:gd name="T6" fmla="*/ 660 w 689"/>
              <a:gd name="T7" fmla="*/ 176 h 582"/>
              <a:gd name="T8" fmla="*/ 656 w 689"/>
              <a:gd name="T9" fmla="*/ 142 h 582"/>
              <a:gd name="T10" fmla="*/ 339 w 689"/>
              <a:gd name="T11" fmla="*/ 1 h 582"/>
              <a:gd name="T12" fmla="*/ 26 w 689"/>
              <a:gd name="T13" fmla="*/ 149 h 582"/>
              <a:gd name="T14" fmla="*/ 33 w 689"/>
              <a:gd name="T15" fmla="*/ 183 h 582"/>
              <a:gd name="T16" fmla="*/ 80 w 689"/>
              <a:gd name="T17" fmla="*/ 488 h 582"/>
              <a:gd name="T18" fmla="*/ 25 w 689"/>
              <a:gd name="T19" fmla="*/ 495 h 582"/>
              <a:gd name="T20" fmla="*/ 7 w 689"/>
              <a:gd name="T21" fmla="*/ 516 h 582"/>
              <a:gd name="T22" fmla="*/ 0 w 689"/>
              <a:gd name="T23" fmla="*/ 575 h 582"/>
              <a:gd name="T24" fmla="*/ 682 w 689"/>
              <a:gd name="T25" fmla="*/ 582 h 582"/>
              <a:gd name="T26" fmla="*/ 689 w 689"/>
              <a:gd name="T27" fmla="*/ 523 h 582"/>
              <a:gd name="T28" fmla="*/ 595 w 689"/>
              <a:gd name="T29" fmla="*/ 488 h 582"/>
              <a:gd name="T30" fmla="*/ 526 w 689"/>
              <a:gd name="T31" fmla="*/ 183 h 582"/>
              <a:gd name="T32" fmla="*/ 595 w 689"/>
              <a:gd name="T33" fmla="*/ 488 h 582"/>
              <a:gd name="T34" fmla="*/ 392 w 689"/>
              <a:gd name="T35" fmla="*/ 183 h 582"/>
              <a:gd name="T36" fmla="*/ 512 w 689"/>
              <a:gd name="T37" fmla="*/ 488 h 582"/>
              <a:gd name="T38" fmla="*/ 308 w 689"/>
              <a:gd name="T39" fmla="*/ 488 h 582"/>
              <a:gd name="T40" fmla="*/ 378 w 689"/>
              <a:gd name="T41" fmla="*/ 183 h 582"/>
              <a:gd name="T42" fmla="*/ 308 w 689"/>
              <a:gd name="T43" fmla="*/ 488 h 582"/>
              <a:gd name="T44" fmla="*/ 178 w 689"/>
              <a:gd name="T45" fmla="*/ 183 h 582"/>
              <a:gd name="T46" fmla="*/ 294 w 689"/>
              <a:gd name="T47" fmla="*/ 488 h 582"/>
              <a:gd name="T48" fmla="*/ 40 w 689"/>
              <a:gd name="T49" fmla="*/ 153 h 582"/>
              <a:gd name="T50" fmla="*/ 646 w 689"/>
              <a:gd name="T51" fmla="*/ 153 h 582"/>
              <a:gd name="T52" fmla="*/ 40 w 689"/>
              <a:gd name="T53" fmla="*/ 169 h 582"/>
              <a:gd name="T54" fmla="*/ 94 w 689"/>
              <a:gd name="T55" fmla="*/ 183 h 582"/>
              <a:gd name="T56" fmla="*/ 164 w 689"/>
              <a:gd name="T57" fmla="*/ 488 h 582"/>
              <a:gd name="T58" fmla="*/ 94 w 689"/>
              <a:gd name="T59" fmla="*/ 183 h 582"/>
              <a:gd name="T60" fmla="*/ 14 w 689"/>
              <a:gd name="T61" fmla="*/ 568 h 582"/>
              <a:gd name="T62" fmla="*/ 32 w 689"/>
              <a:gd name="T63" fmla="*/ 530 h 582"/>
              <a:gd name="T64" fmla="*/ 39 w 689"/>
              <a:gd name="T65" fmla="*/ 502 h 582"/>
              <a:gd name="T66" fmla="*/ 647 w 689"/>
              <a:gd name="T67" fmla="*/ 523 h 582"/>
              <a:gd name="T68" fmla="*/ 675 w 689"/>
              <a:gd name="T69" fmla="*/ 53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9" h="582">
                <a:moveTo>
                  <a:pt x="682" y="516"/>
                </a:moveTo>
                <a:cubicBezTo>
                  <a:pt x="661" y="516"/>
                  <a:pt x="661" y="516"/>
                  <a:pt x="661" y="516"/>
                </a:cubicBezTo>
                <a:cubicBezTo>
                  <a:pt x="661" y="495"/>
                  <a:pt x="661" y="495"/>
                  <a:pt x="661" y="495"/>
                </a:cubicBezTo>
                <a:cubicBezTo>
                  <a:pt x="661" y="491"/>
                  <a:pt x="658" y="488"/>
                  <a:pt x="654" y="488"/>
                </a:cubicBezTo>
                <a:cubicBezTo>
                  <a:pt x="609" y="488"/>
                  <a:pt x="609" y="488"/>
                  <a:pt x="609" y="488"/>
                </a:cubicBezTo>
                <a:cubicBezTo>
                  <a:pt x="609" y="183"/>
                  <a:pt x="609" y="183"/>
                  <a:pt x="609" y="183"/>
                </a:cubicBezTo>
                <a:cubicBezTo>
                  <a:pt x="653" y="183"/>
                  <a:pt x="653" y="183"/>
                  <a:pt x="653" y="183"/>
                </a:cubicBezTo>
                <a:cubicBezTo>
                  <a:pt x="657" y="183"/>
                  <a:pt x="660" y="180"/>
                  <a:pt x="660" y="176"/>
                </a:cubicBezTo>
                <a:cubicBezTo>
                  <a:pt x="660" y="149"/>
                  <a:pt x="660" y="149"/>
                  <a:pt x="660" y="149"/>
                </a:cubicBezTo>
                <a:cubicBezTo>
                  <a:pt x="660" y="146"/>
                  <a:pt x="658" y="143"/>
                  <a:pt x="656" y="142"/>
                </a:cubicBezTo>
                <a:cubicBezTo>
                  <a:pt x="345" y="1"/>
                  <a:pt x="345" y="1"/>
                  <a:pt x="345" y="1"/>
                </a:cubicBezTo>
                <a:cubicBezTo>
                  <a:pt x="343" y="0"/>
                  <a:pt x="341" y="0"/>
                  <a:pt x="339" y="1"/>
                </a:cubicBezTo>
                <a:cubicBezTo>
                  <a:pt x="30" y="142"/>
                  <a:pt x="30" y="142"/>
                  <a:pt x="30" y="142"/>
                </a:cubicBezTo>
                <a:cubicBezTo>
                  <a:pt x="27" y="143"/>
                  <a:pt x="26" y="146"/>
                  <a:pt x="26" y="149"/>
                </a:cubicBezTo>
                <a:cubicBezTo>
                  <a:pt x="26" y="176"/>
                  <a:pt x="26" y="176"/>
                  <a:pt x="26" y="176"/>
                </a:cubicBezTo>
                <a:cubicBezTo>
                  <a:pt x="26" y="180"/>
                  <a:pt x="29" y="183"/>
                  <a:pt x="33" y="183"/>
                </a:cubicBezTo>
                <a:cubicBezTo>
                  <a:pt x="80" y="183"/>
                  <a:pt x="80" y="183"/>
                  <a:pt x="80" y="183"/>
                </a:cubicBezTo>
                <a:cubicBezTo>
                  <a:pt x="80" y="488"/>
                  <a:pt x="80" y="488"/>
                  <a:pt x="80" y="488"/>
                </a:cubicBezTo>
                <a:cubicBezTo>
                  <a:pt x="32" y="488"/>
                  <a:pt x="32" y="488"/>
                  <a:pt x="32" y="488"/>
                </a:cubicBezTo>
                <a:cubicBezTo>
                  <a:pt x="28" y="488"/>
                  <a:pt x="25" y="491"/>
                  <a:pt x="25" y="495"/>
                </a:cubicBezTo>
                <a:cubicBezTo>
                  <a:pt x="25" y="516"/>
                  <a:pt x="25" y="516"/>
                  <a:pt x="25" y="516"/>
                </a:cubicBezTo>
                <a:cubicBezTo>
                  <a:pt x="7" y="516"/>
                  <a:pt x="7" y="516"/>
                  <a:pt x="7" y="516"/>
                </a:cubicBezTo>
                <a:cubicBezTo>
                  <a:pt x="3" y="516"/>
                  <a:pt x="0" y="520"/>
                  <a:pt x="0" y="523"/>
                </a:cubicBezTo>
                <a:cubicBezTo>
                  <a:pt x="0" y="575"/>
                  <a:pt x="0" y="575"/>
                  <a:pt x="0" y="575"/>
                </a:cubicBezTo>
                <a:cubicBezTo>
                  <a:pt x="0" y="579"/>
                  <a:pt x="3" y="582"/>
                  <a:pt x="7" y="582"/>
                </a:cubicBezTo>
                <a:cubicBezTo>
                  <a:pt x="682" y="582"/>
                  <a:pt x="682" y="582"/>
                  <a:pt x="682" y="582"/>
                </a:cubicBezTo>
                <a:cubicBezTo>
                  <a:pt x="686" y="582"/>
                  <a:pt x="689" y="579"/>
                  <a:pt x="689" y="575"/>
                </a:cubicBezTo>
                <a:cubicBezTo>
                  <a:pt x="689" y="523"/>
                  <a:pt x="689" y="523"/>
                  <a:pt x="689" y="523"/>
                </a:cubicBezTo>
                <a:cubicBezTo>
                  <a:pt x="689" y="520"/>
                  <a:pt x="686" y="516"/>
                  <a:pt x="682" y="516"/>
                </a:cubicBezTo>
                <a:close/>
                <a:moveTo>
                  <a:pt x="595" y="488"/>
                </a:moveTo>
                <a:cubicBezTo>
                  <a:pt x="526" y="488"/>
                  <a:pt x="526" y="488"/>
                  <a:pt x="526" y="488"/>
                </a:cubicBezTo>
                <a:cubicBezTo>
                  <a:pt x="526" y="183"/>
                  <a:pt x="526" y="183"/>
                  <a:pt x="526" y="183"/>
                </a:cubicBezTo>
                <a:cubicBezTo>
                  <a:pt x="595" y="183"/>
                  <a:pt x="595" y="183"/>
                  <a:pt x="595" y="183"/>
                </a:cubicBezTo>
                <a:lnTo>
                  <a:pt x="595" y="488"/>
                </a:lnTo>
                <a:close/>
                <a:moveTo>
                  <a:pt x="392" y="488"/>
                </a:moveTo>
                <a:cubicBezTo>
                  <a:pt x="392" y="183"/>
                  <a:pt x="392" y="183"/>
                  <a:pt x="392" y="183"/>
                </a:cubicBezTo>
                <a:cubicBezTo>
                  <a:pt x="512" y="183"/>
                  <a:pt x="512" y="183"/>
                  <a:pt x="512" y="183"/>
                </a:cubicBezTo>
                <a:cubicBezTo>
                  <a:pt x="512" y="488"/>
                  <a:pt x="512" y="488"/>
                  <a:pt x="512" y="488"/>
                </a:cubicBezTo>
                <a:lnTo>
                  <a:pt x="392" y="488"/>
                </a:lnTo>
                <a:close/>
                <a:moveTo>
                  <a:pt x="308" y="488"/>
                </a:moveTo>
                <a:cubicBezTo>
                  <a:pt x="308" y="183"/>
                  <a:pt x="308" y="183"/>
                  <a:pt x="308" y="183"/>
                </a:cubicBezTo>
                <a:cubicBezTo>
                  <a:pt x="378" y="183"/>
                  <a:pt x="378" y="183"/>
                  <a:pt x="378" y="183"/>
                </a:cubicBezTo>
                <a:cubicBezTo>
                  <a:pt x="378" y="488"/>
                  <a:pt x="378" y="488"/>
                  <a:pt x="378" y="488"/>
                </a:cubicBezTo>
                <a:lnTo>
                  <a:pt x="308" y="488"/>
                </a:lnTo>
                <a:close/>
                <a:moveTo>
                  <a:pt x="178" y="488"/>
                </a:moveTo>
                <a:cubicBezTo>
                  <a:pt x="178" y="183"/>
                  <a:pt x="178" y="183"/>
                  <a:pt x="178" y="183"/>
                </a:cubicBezTo>
                <a:cubicBezTo>
                  <a:pt x="294" y="183"/>
                  <a:pt x="294" y="183"/>
                  <a:pt x="294" y="183"/>
                </a:cubicBezTo>
                <a:cubicBezTo>
                  <a:pt x="294" y="488"/>
                  <a:pt x="294" y="488"/>
                  <a:pt x="294" y="488"/>
                </a:cubicBezTo>
                <a:lnTo>
                  <a:pt x="178" y="488"/>
                </a:lnTo>
                <a:close/>
                <a:moveTo>
                  <a:pt x="40" y="153"/>
                </a:moveTo>
                <a:cubicBezTo>
                  <a:pt x="342" y="15"/>
                  <a:pt x="342" y="15"/>
                  <a:pt x="342" y="15"/>
                </a:cubicBezTo>
                <a:cubicBezTo>
                  <a:pt x="646" y="153"/>
                  <a:pt x="646" y="153"/>
                  <a:pt x="646" y="153"/>
                </a:cubicBezTo>
                <a:cubicBezTo>
                  <a:pt x="646" y="169"/>
                  <a:pt x="646" y="169"/>
                  <a:pt x="646" y="169"/>
                </a:cubicBezTo>
                <a:cubicBezTo>
                  <a:pt x="40" y="169"/>
                  <a:pt x="40" y="169"/>
                  <a:pt x="40" y="169"/>
                </a:cubicBezTo>
                <a:lnTo>
                  <a:pt x="40" y="153"/>
                </a:lnTo>
                <a:close/>
                <a:moveTo>
                  <a:pt x="94" y="183"/>
                </a:moveTo>
                <a:cubicBezTo>
                  <a:pt x="164" y="183"/>
                  <a:pt x="164" y="183"/>
                  <a:pt x="164" y="183"/>
                </a:cubicBezTo>
                <a:cubicBezTo>
                  <a:pt x="164" y="488"/>
                  <a:pt x="164" y="488"/>
                  <a:pt x="164" y="488"/>
                </a:cubicBezTo>
                <a:cubicBezTo>
                  <a:pt x="94" y="488"/>
                  <a:pt x="94" y="488"/>
                  <a:pt x="94" y="488"/>
                </a:cubicBezTo>
                <a:lnTo>
                  <a:pt x="94" y="183"/>
                </a:lnTo>
                <a:close/>
                <a:moveTo>
                  <a:pt x="675" y="568"/>
                </a:moveTo>
                <a:cubicBezTo>
                  <a:pt x="14" y="568"/>
                  <a:pt x="14" y="568"/>
                  <a:pt x="14" y="568"/>
                </a:cubicBezTo>
                <a:cubicBezTo>
                  <a:pt x="14" y="530"/>
                  <a:pt x="14" y="530"/>
                  <a:pt x="14" y="530"/>
                </a:cubicBezTo>
                <a:cubicBezTo>
                  <a:pt x="32" y="530"/>
                  <a:pt x="32" y="530"/>
                  <a:pt x="32" y="530"/>
                </a:cubicBezTo>
                <a:cubicBezTo>
                  <a:pt x="36" y="530"/>
                  <a:pt x="39" y="527"/>
                  <a:pt x="39" y="523"/>
                </a:cubicBezTo>
                <a:cubicBezTo>
                  <a:pt x="39" y="502"/>
                  <a:pt x="39" y="502"/>
                  <a:pt x="39" y="502"/>
                </a:cubicBezTo>
                <a:cubicBezTo>
                  <a:pt x="647" y="502"/>
                  <a:pt x="647" y="502"/>
                  <a:pt x="647" y="502"/>
                </a:cubicBezTo>
                <a:cubicBezTo>
                  <a:pt x="647" y="523"/>
                  <a:pt x="647" y="523"/>
                  <a:pt x="647" y="523"/>
                </a:cubicBezTo>
                <a:cubicBezTo>
                  <a:pt x="647" y="527"/>
                  <a:pt x="650" y="530"/>
                  <a:pt x="654" y="530"/>
                </a:cubicBezTo>
                <a:cubicBezTo>
                  <a:pt x="675" y="530"/>
                  <a:pt x="675" y="530"/>
                  <a:pt x="675" y="530"/>
                </a:cubicBezTo>
                <a:lnTo>
                  <a:pt x="675" y="568"/>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53" name="Rectangle 41">
            <a:extLst>
              <a:ext uri="{FF2B5EF4-FFF2-40B4-BE49-F238E27FC236}">
                <a16:creationId xmlns:a16="http://schemas.microsoft.com/office/drawing/2014/main" id="{2854F4E3-B3F3-4DB6-A007-BFAC8CB7FC55}"/>
              </a:ext>
            </a:extLst>
          </p:cNvPr>
          <p:cNvSpPr/>
          <p:nvPr/>
        </p:nvSpPr>
        <p:spPr>
          <a:xfrm>
            <a:off x="7896994" y="5157193"/>
            <a:ext cx="2735510" cy="613181"/>
          </a:xfrm>
          <a:prstGeom prst="rect">
            <a:avLst/>
          </a:prstGeom>
        </p:spPr>
        <p:txBody>
          <a:bodyPr wrap="square" lIns="0" tIns="0" rIns="0" bIns="0">
            <a:spAutoFit/>
          </a:bodyPr>
          <a:lstStyle/>
          <a:p>
            <a:pPr defTabSz="1219170">
              <a:lnSpc>
                <a:spcPct val="130000"/>
              </a:lnSpc>
            </a:pPr>
            <a:r>
              <a:rPr lang="de-DE" sz="1600" b="1" u="sng" dirty="0">
                <a:solidFill>
                  <a:srgbClr val="333399"/>
                </a:solidFill>
                <a:latin typeface="Open Sans Light"/>
                <a:ea typeface="ＭＳ Ｐゴシック"/>
              </a:rPr>
              <a:t>Synergien durch komplementäres Wissen</a:t>
            </a:r>
            <a:endParaRPr lang="de-DE" sz="1000" u="sng" dirty="0">
              <a:solidFill>
                <a:srgbClr val="333399"/>
              </a:solidFill>
              <a:latin typeface="Open Sans Light"/>
              <a:ea typeface="ＭＳ Ｐゴシック"/>
            </a:endParaRPr>
          </a:p>
        </p:txBody>
      </p:sp>
      <p:sp>
        <p:nvSpPr>
          <p:cNvPr id="55" name="Freeform 109">
            <a:extLst>
              <a:ext uri="{FF2B5EF4-FFF2-40B4-BE49-F238E27FC236}">
                <a16:creationId xmlns:a16="http://schemas.microsoft.com/office/drawing/2014/main" id="{6465CD9E-DE1C-4A41-B168-4D43AEDCF1E0}"/>
              </a:ext>
            </a:extLst>
          </p:cNvPr>
          <p:cNvSpPr>
            <a:spLocks noEditPoints="1"/>
          </p:cNvSpPr>
          <p:nvPr/>
        </p:nvSpPr>
        <p:spPr bwMode="auto">
          <a:xfrm>
            <a:off x="7288462" y="5197296"/>
            <a:ext cx="536525" cy="535961"/>
          </a:xfrm>
          <a:custGeom>
            <a:avLst/>
            <a:gdLst>
              <a:gd name="T0" fmla="*/ 431 w 692"/>
              <a:gd name="T1" fmla="*/ 165 h 693"/>
              <a:gd name="T2" fmla="*/ 350 w 692"/>
              <a:gd name="T3" fmla="*/ 245 h 693"/>
              <a:gd name="T4" fmla="*/ 349 w 692"/>
              <a:gd name="T5" fmla="*/ 246 h 693"/>
              <a:gd name="T6" fmla="*/ 348 w 692"/>
              <a:gd name="T7" fmla="*/ 246 h 693"/>
              <a:gd name="T8" fmla="*/ 345 w 692"/>
              <a:gd name="T9" fmla="*/ 246 h 693"/>
              <a:gd name="T10" fmla="*/ 343 w 692"/>
              <a:gd name="T11" fmla="*/ 246 h 693"/>
              <a:gd name="T12" fmla="*/ 342 w 692"/>
              <a:gd name="T13" fmla="*/ 245 h 693"/>
              <a:gd name="T14" fmla="*/ 262 w 692"/>
              <a:gd name="T15" fmla="*/ 165 h 693"/>
              <a:gd name="T16" fmla="*/ 272 w 692"/>
              <a:gd name="T17" fmla="*/ 155 h 693"/>
              <a:gd name="T18" fmla="*/ 339 w 692"/>
              <a:gd name="T19" fmla="*/ 7 h 693"/>
              <a:gd name="T20" fmla="*/ 353 w 692"/>
              <a:gd name="T21" fmla="*/ 7 h 693"/>
              <a:gd name="T22" fmla="*/ 421 w 692"/>
              <a:gd name="T23" fmla="*/ 155 h 693"/>
              <a:gd name="T24" fmla="*/ 351 w 692"/>
              <a:gd name="T25" fmla="*/ 449 h 693"/>
              <a:gd name="T26" fmla="*/ 341 w 692"/>
              <a:gd name="T27" fmla="*/ 449 h 693"/>
              <a:gd name="T28" fmla="*/ 262 w 692"/>
              <a:gd name="T29" fmla="*/ 539 h 693"/>
              <a:gd name="T30" fmla="*/ 339 w 692"/>
              <a:gd name="T31" fmla="*/ 471 h 693"/>
              <a:gd name="T32" fmla="*/ 346 w 692"/>
              <a:gd name="T33" fmla="*/ 693 h 693"/>
              <a:gd name="T34" fmla="*/ 353 w 692"/>
              <a:gd name="T35" fmla="*/ 471 h 693"/>
              <a:gd name="T36" fmla="*/ 426 w 692"/>
              <a:gd name="T37" fmla="*/ 541 h 693"/>
              <a:gd name="T38" fmla="*/ 431 w 692"/>
              <a:gd name="T39" fmla="*/ 529 h 693"/>
              <a:gd name="T40" fmla="*/ 685 w 692"/>
              <a:gd name="T41" fmla="*/ 340 h 693"/>
              <a:gd name="T42" fmla="*/ 538 w 692"/>
              <a:gd name="T43" fmla="*/ 272 h 693"/>
              <a:gd name="T44" fmla="*/ 528 w 692"/>
              <a:gd name="T45" fmla="*/ 262 h 693"/>
              <a:gd name="T46" fmla="*/ 448 w 692"/>
              <a:gd name="T47" fmla="*/ 343 h 693"/>
              <a:gd name="T48" fmla="*/ 447 w 692"/>
              <a:gd name="T49" fmla="*/ 344 h 693"/>
              <a:gd name="T50" fmla="*/ 447 w 692"/>
              <a:gd name="T51" fmla="*/ 345 h 693"/>
              <a:gd name="T52" fmla="*/ 447 w 692"/>
              <a:gd name="T53" fmla="*/ 348 h 693"/>
              <a:gd name="T54" fmla="*/ 447 w 692"/>
              <a:gd name="T55" fmla="*/ 349 h 693"/>
              <a:gd name="T56" fmla="*/ 448 w 692"/>
              <a:gd name="T57" fmla="*/ 351 h 693"/>
              <a:gd name="T58" fmla="*/ 528 w 692"/>
              <a:gd name="T59" fmla="*/ 431 h 693"/>
              <a:gd name="T60" fmla="*/ 538 w 692"/>
              <a:gd name="T61" fmla="*/ 431 h 693"/>
              <a:gd name="T62" fmla="*/ 471 w 692"/>
              <a:gd name="T63" fmla="*/ 354 h 693"/>
              <a:gd name="T64" fmla="*/ 692 w 692"/>
              <a:gd name="T65" fmla="*/ 347 h 693"/>
              <a:gd name="T66" fmla="*/ 245 w 692"/>
              <a:gd name="T67" fmla="*/ 349 h 693"/>
              <a:gd name="T68" fmla="*/ 246 w 692"/>
              <a:gd name="T69" fmla="*/ 348 h 693"/>
              <a:gd name="T70" fmla="*/ 246 w 692"/>
              <a:gd name="T71" fmla="*/ 345 h 693"/>
              <a:gd name="T72" fmla="*/ 245 w 692"/>
              <a:gd name="T73" fmla="*/ 344 h 693"/>
              <a:gd name="T74" fmla="*/ 244 w 692"/>
              <a:gd name="T75" fmla="*/ 343 h 693"/>
              <a:gd name="T76" fmla="*/ 164 w 692"/>
              <a:gd name="T77" fmla="*/ 262 h 693"/>
              <a:gd name="T78" fmla="*/ 154 w 692"/>
              <a:gd name="T79" fmla="*/ 272 h 693"/>
              <a:gd name="T80" fmla="*/ 7 w 692"/>
              <a:gd name="T81" fmla="*/ 340 h 693"/>
              <a:gd name="T82" fmla="*/ 7 w 692"/>
              <a:gd name="T83" fmla="*/ 354 h 693"/>
              <a:gd name="T84" fmla="*/ 154 w 692"/>
              <a:gd name="T85" fmla="*/ 421 h 693"/>
              <a:gd name="T86" fmla="*/ 159 w 692"/>
              <a:gd name="T87" fmla="*/ 433 h 693"/>
              <a:gd name="T88" fmla="*/ 244 w 692"/>
              <a:gd name="T89" fmla="*/ 352 h 693"/>
              <a:gd name="T90" fmla="*/ 245 w 692"/>
              <a:gd name="T91" fmla="*/ 350 h 693"/>
              <a:gd name="T92" fmla="*/ 346 w 692"/>
              <a:gd name="T93" fmla="*/ 371 h 693"/>
              <a:gd name="T94" fmla="*/ 346 w 692"/>
              <a:gd name="T95" fmla="*/ 323 h 693"/>
              <a:gd name="T96" fmla="*/ 346 w 692"/>
              <a:gd name="T97" fmla="*/ 371 h 693"/>
              <a:gd name="T98" fmla="*/ 356 w 692"/>
              <a:gd name="T99" fmla="*/ 347 h 693"/>
              <a:gd name="T100" fmla="*/ 336 w 692"/>
              <a:gd name="T101" fmla="*/ 34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2" h="693">
                <a:moveTo>
                  <a:pt x="431" y="155"/>
                </a:moveTo>
                <a:cubicBezTo>
                  <a:pt x="433" y="158"/>
                  <a:pt x="433" y="162"/>
                  <a:pt x="431" y="165"/>
                </a:cubicBezTo>
                <a:cubicBezTo>
                  <a:pt x="351" y="244"/>
                  <a:pt x="351" y="244"/>
                  <a:pt x="351" y="244"/>
                </a:cubicBezTo>
                <a:cubicBezTo>
                  <a:pt x="351" y="245"/>
                  <a:pt x="350" y="245"/>
                  <a:pt x="350" y="245"/>
                </a:cubicBezTo>
                <a:cubicBezTo>
                  <a:pt x="350" y="245"/>
                  <a:pt x="350" y="245"/>
                  <a:pt x="350" y="245"/>
                </a:cubicBezTo>
                <a:cubicBezTo>
                  <a:pt x="349" y="246"/>
                  <a:pt x="349" y="246"/>
                  <a:pt x="349" y="246"/>
                </a:cubicBezTo>
                <a:cubicBezTo>
                  <a:pt x="349" y="246"/>
                  <a:pt x="348" y="246"/>
                  <a:pt x="348" y="246"/>
                </a:cubicBezTo>
                <a:cubicBezTo>
                  <a:pt x="348" y="246"/>
                  <a:pt x="348" y="246"/>
                  <a:pt x="348" y="246"/>
                </a:cubicBezTo>
                <a:cubicBezTo>
                  <a:pt x="347" y="246"/>
                  <a:pt x="347" y="246"/>
                  <a:pt x="346" y="246"/>
                </a:cubicBezTo>
                <a:cubicBezTo>
                  <a:pt x="346" y="246"/>
                  <a:pt x="345" y="246"/>
                  <a:pt x="345" y="246"/>
                </a:cubicBezTo>
                <a:cubicBezTo>
                  <a:pt x="345" y="246"/>
                  <a:pt x="344" y="246"/>
                  <a:pt x="344" y="246"/>
                </a:cubicBezTo>
                <a:cubicBezTo>
                  <a:pt x="344" y="246"/>
                  <a:pt x="344" y="246"/>
                  <a:pt x="343" y="246"/>
                </a:cubicBezTo>
                <a:cubicBezTo>
                  <a:pt x="343" y="246"/>
                  <a:pt x="343" y="246"/>
                  <a:pt x="343" y="245"/>
                </a:cubicBezTo>
                <a:cubicBezTo>
                  <a:pt x="343" y="245"/>
                  <a:pt x="342" y="245"/>
                  <a:pt x="342" y="245"/>
                </a:cubicBezTo>
                <a:cubicBezTo>
                  <a:pt x="342" y="245"/>
                  <a:pt x="342" y="245"/>
                  <a:pt x="341" y="244"/>
                </a:cubicBezTo>
                <a:cubicBezTo>
                  <a:pt x="262" y="165"/>
                  <a:pt x="262" y="165"/>
                  <a:pt x="262" y="165"/>
                </a:cubicBezTo>
                <a:cubicBezTo>
                  <a:pt x="259" y="162"/>
                  <a:pt x="259" y="158"/>
                  <a:pt x="262" y="155"/>
                </a:cubicBezTo>
                <a:cubicBezTo>
                  <a:pt x="264" y="152"/>
                  <a:pt x="269" y="152"/>
                  <a:pt x="272" y="155"/>
                </a:cubicBezTo>
                <a:cubicBezTo>
                  <a:pt x="339" y="222"/>
                  <a:pt x="339" y="222"/>
                  <a:pt x="339" y="222"/>
                </a:cubicBezTo>
                <a:cubicBezTo>
                  <a:pt x="339" y="7"/>
                  <a:pt x="339" y="7"/>
                  <a:pt x="339" y="7"/>
                </a:cubicBezTo>
                <a:cubicBezTo>
                  <a:pt x="339" y="4"/>
                  <a:pt x="342" y="0"/>
                  <a:pt x="346" y="0"/>
                </a:cubicBezTo>
                <a:cubicBezTo>
                  <a:pt x="350" y="0"/>
                  <a:pt x="353" y="4"/>
                  <a:pt x="353" y="7"/>
                </a:cubicBezTo>
                <a:cubicBezTo>
                  <a:pt x="353" y="222"/>
                  <a:pt x="353" y="222"/>
                  <a:pt x="353" y="222"/>
                </a:cubicBezTo>
                <a:cubicBezTo>
                  <a:pt x="421" y="155"/>
                  <a:pt x="421" y="155"/>
                  <a:pt x="421" y="155"/>
                </a:cubicBezTo>
                <a:cubicBezTo>
                  <a:pt x="423" y="152"/>
                  <a:pt x="428" y="152"/>
                  <a:pt x="431" y="155"/>
                </a:cubicBezTo>
                <a:close/>
                <a:moveTo>
                  <a:pt x="351" y="449"/>
                </a:moveTo>
                <a:cubicBezTo>
                  <a:pt x="350" y="448"/>
                  <a:pt x="348" y="447"/>
                  <a:pt x="346" y="447"/>
                </a:cubicBezTo>
                <a:cubicBezTo>
                  <a:pt x="344" y="447"/>
                  <a:pt x="342" y="448"/>
                  <a:pt x="341" y="449"/>
                </a:cubicBezTo>
                <a:cubicBezTo>
                  <a:pt x="262" y="529"/>
                  <a:pt x="262" y="529"/>
                  <a:pt x="262" y="529"/>
                </a:cubicBezTo>
                <a:cubicBezTo>
                  <a:pt x="259" y="532"/>
                  <a:pt x="259" y="536"/>
                  <a:pt x="262" y="539"/>
                </a:cubicBezTo>
                <a:cubicBezTo>
                  <a:pt x="264" y="542"/>
                  <a:pt x="269" y="542"/>
                  <a:pt x="272" y="539"/>
                </a:cubicBezTo>
                <a:cubicBezTo>
                  <a:pt x="339" y="471"/>
                  <a:pt x="339" y="471"/>
                  <a:pt x="339" y="471"/>
                </a:cubicBezTo>
                <a:cubicBezTo>
                  <a:pt x="339" y="686"/>
                  <a:pt x="339" y="686"/>
                  <a:pt x="339" y="686"/>
                </a:cubicBezTo>
                <a:cubicBezTo>
                  <a:pt x="339" y="690"/>
                  <a:pt x="342" y="693"/>
                  <a:pt x="346" y="693"/>
                </a:cubicBezTo>
                <a:cubicBezTo>
                  <a:pt x="350" y="693"/>
                  <a:pt x="353" y="690"/>
                  <a:pt x="353" y="686"/>
                </a:cubicBezTo>
                <a:cubicBezTo>
                  <a:pt x="353" y="471"/>
                  <a:pt x="353" y="471"/>
                  <a:pt x="353" y="471"/>
                </a:cubicBezTo>
                <a:cubicBezTo>
                  <a:pt x="421" y="539"/>
                  <a:pt x="421" y="539"/>
                  <a:pt x="421" y="539"/>
                </a:cubicBezTo>
                <a:cubicBezTo>
                  <a:pt x="422" y="540"/>
                  <a:pt x="424" y="541"/>
                  <a:pt x="426" y="541"/>
                </a:cubicBezTo>
                <a:cubicBezTo>
                  <a:pt x="427" y="541"/>
                  <a:pt x="429" y="540"/>
                  <a:pt x="431" y="539"/>
                </a:cubicBezTo>
                <a:cubicBezTo>
                  <a:pt x="433" y="536"/>
                  <a:pt x="433" y="532"/>
                  <a:pt x="431" y="529"/>
                </a:cubicBezTo>
                <a:lnTo>
                  <a:pt x="351" y="449"/>
                </a:lnTo>
                <a:close/>
                <a:moveTo>
                  <a:pt x="685" y="340"/>
                </a:moveTo>
                <a:cubicBezTo>
                  <a:pt x="471" y="340"/>
                  <a:pt x="471" y="340"/>
                  <a:pt x="471" y="340"/>
                </a:cubicBezTo>
                <a:cubicBezTo>
                  <a:pt x="538" y="272"/>
                  <a:pt x="538" y="272"/>
                  <a:pt x="538" y="272"/>
                </a:cubicBezTo>
                <a:cubicBezTo>
                  <a:pt x="541" y="269"/>
                  <a:pt x="541" y="265"/>
                  <a:pt x="538" y="262"/>
                </a:cubicBezTo>
                <a:cubicBezTo>
                  <a:pt x="535" y="260"/>
                  <a:pt x="531" y="260"/>
                  <a:pt x="528" y="262"/>
                </a:cubicBezTo>
                <a:cubicBezTo>
                  <a:pt x="449" y="342"/>
                  <a:pt x="449" y="342"/>
                  <a:pt x="449" y="342"/>
                </a:cubicBezTo>
                <a:cubicBezTo>
                  <a:pt x="448" y="342"/>
                  <a:pt x="448" y="343"/>
                  <a:pt x="448" y="343"/>
                </a:cubicBezTo>
                <a:cubicBezTo>
                  <a:pt x="448" y="343"/>
                  <a:pt x="448" y="343"/>
                  <a:pt x="448" y="343"/>
                </a:cubicBezTo>
                <a:cubicBezTo>
                  <a:pt x="448" y="343"/>
                  <a:pt x="447" y="344"/>
                  <a:pt x="447" y="344"/>
                </a:cubicBezTo>
                <a:cubicBezTo>
                  <a:pt x="447" y="344"/>
                  <a:pt x="447" y="344"/>
                  <a:pt x="447" y="344"/>
                </a:cubicBezTo>
                <a:cubicBezTo>
                  <a:pt x="447" y="345"/>
                  <a:pt x="447" y="345"/>
                  <a:pt x="447" y="345"/>
                </a:cubicBezTo>
                <a:cubicBezTo>
                  <a:pt x="447" y="346"/>
                  <a:pt x="447" y="346"/>
                  <a:pt x="447" y="347"/>
                </a:cubicBezTo>
                <a:cubicBezTo>
                  <a:pt x="447" y="347"/>
                  <a:pt x="447" y="348"/>
                  <a:pt x="447" y="348"/>
                </a:cubicBezTo>
                <a:cubicBezTo>
                  <a:pt x="447" y="349"/>
                  <a:pt x="447" y="349"/>
                  <a:pt x="447" y="349"/>
                </a:cubicBezTo>
                <a:cubicBezTo>
                  <a:pt x="447" y="349"/>
                  <a:pt x="447" y="349"/>
                  <a:pt x="447" y="349"/>
                </a:cubicBezTo>
                <a:cubicBezTo>
                  <a:pt x="447" y="350"/>
                  <a:pt x="448" y="350"/>
                  <a:pt x="448" y="351"/>
                </a:cubicBezTo>
                <a:cubicBezTo>
                  <a:pt x="448" y="351"/>
                  <a:pt x="448" y="351"/>
                  <a:pt x="448" y="351"/>
                </a:cubicBezTo>
                <a:cubicBezTo>
                  <a:pt x="448" y="351"/>
                  <a:pt x="448" y="351"/>
                  <a:pt x="449" y="352"/>
                </a:cubicBezTo>
                <a:cubicBezTo>
                  <a:pt x="528" y="431"/>
                  <a:pt x="528" y="431"/>
                  <a:pt x="528" y="431"/>
                </a:cubicBezTo>
                <a:cubicBezTo>
                  <a:pt x="530" y="433"/>
                  <a:pt x="531" y="433"/>
                  <a:pt x="533" y="433"/>
                </a:cubicBezTo>
                <a:cubicBezTo>
                  <a:pt x="535" y="433"/>
                  <a:pt x="537" y="433"/>
                  <a:pt x="538" y="431"/>
                </a:cubicBezTo>
                <a:cubicBezTo>
                  <a:pt x="541" y="429"/>
                  <a:pt x="541" y="424"/>
                  <a:pt x="538" y="421"/>
                </a:cubicBezTo>
                <a:cubicBezTo>
                  <a:pt x="471" y="354"/>
                  <a:pt x="471" y="354"/>
                  <a:pt x="471" y="354"/>
                </a:cubicBezTo>
                <a:cubicBezTo>
                  <a:pt x="685" y="354"/>
                  <a:pt x="685" y="354"/>
                  <a:pt x="685" y="354"/>
                </a:cubicBezTo>
                <a:cubicBezTo>
                  <a:pt x="689" y="354"/>
                  <a:pt x="692" y="351"/>
                  <a:pt x="692" y="347"/>
                </a:cubicBezTo>
                <a:cubicBezTo>
                  <a:pt x="692" y="343"/>
                  <a:pt x="689" y="340"/>
                  <a:pt x="685" y="340"/>
                </a:cubicBezTo>
                <a:close/>
                <a:moveTo>
                  <a:pt x="245" y="349"/>
                </a:moveTo>
                <a:cubicBezTo>
                  <a:pt x="245" y="349"/>
                  <a:pt x="245" y="349"/>
                  <a:pt x="245" y="349"/>
                </a:cubicBezTo>
                <a:cubicBezTo>
                  <a:pt x="245" y="349"/>
                  <a:pt x="245" y="349"/>
                  <a:pt x="246" y="348"/>
                </a:cubicBezTo>
                <a:cubicBezTo>
                  <a:pt x="246" y="348"/>
                  <a:pt x="246" y="347"/>
                  <a:pt x="246" y="347"/>
                </a:cubicBezTo>
                <a:cubicBezTo>
                  <a:pt x="246" y="346"/>
                  <a:pt x="246" y="346"/>
                  <a:pt x="246" y="345"/>
                </a:cubicBezTo>
                <a:cubicBezTo>
                  <a:pt x="245" y="345"/>
                  <a:pt x="245" y="345"/>
                  <a:pt x="245" y="344"/>
                </a:cubicBezTo>
                <a:cubicBezTo>
                  <a:pt x="245" y="344"/>
                  <a:pt x="245" y="344"/>
                  <a:pt x="245" y="344"/>
                </a:cubicBezTo>
                <a:cubicBezTo>
                  <a:pt x="245" y="344"/>
                  <a:pt x="245" y="343"/>
                  <a:pt x="245" y="343"/>
                </a:cubicBezTo>
                <a:cubicBezTo>
                  <a:pt x="245" y="343"/>
                  <a:pt x="245" y="343"/>
                  <a:pt x="244" y="343"/>
                </a:cubicBezTo>
                <a:cubicBezTo>
                  <a:pt x="244" y="343"/>
                  <a:pt x="244" y="342"/>
                  <a:pt x="244" y="342"/>
                </a:cubicBezTo>
                <a:cubicBezTo>
                  <a:pt x="164" y="262"/>
                  <a:pt x="164" y="262"/>
                  <a:pt x="164" y="262"/>
                </a:cubicBezTo>
                <a:cubicBezTo>
                  <a:pt x="161" y="260"/>
                  <a:pt x="157" y="260"/>
                  <a:pt x="154" y="262"/>
                </a:cubicBezTo>
                <a:cubicBezTo>
                  <a:pt x="151" y="265"/>
                  <a:pt x="151" y="269"/>
                  <a:pt x="154" y="272"/>
                </a:cubicBezTo>
                <a:cubicBezTo>
                  <a:pt x="222" y="340"/>
                  <a:pt x="222" y="340"/>
                  <a:pt x="222" y="340"/>
                </a:cubicBezTo>
                <a:cubicBezTo>
                  <a:pt x="7" y="340"/>
                  <a:pt x="7" y="340"/>
                  <a:pt x="7" y="340"/>
                </a:cubicBezTo>
                <a:cubicBezTo>
                  <a:pt x="3" y="340"/>
                  <a:pt x="0" y="343"/>
                  <a:pt x="0" y="347"/>
                </a:cubicBezTo>
                <a:cubicBezTo>
                  <a:pt x="0" y="351"/>
                  <a:pt x="3" y="354"/>
                  <a:pt x="7" y="354"/>
                </a:cubicBezTo>
                <a:cubicBezTo>
                  <a:pt x="222" y="354"/>
                  <a:pt x="222" y="354"/>
                  <a:pt x="222" y="354"/>
                </a:cubicBezTo>
                <a:cubicBezTo>
                  <a:pt x="154" y="421"/>
                  <a:pt x="154" y="421"/>
                  <a:pt x="154" y="421"/>
                </a:cubicBezTo>
                <a:cubicBezTo>
                  <a:pt x="151" y="424"/>
                  <a:pt x="151" y="429"/>
                  <a:pt x="154" y="431"/>
                </a:cubicBezTo>
                <a:cubicBezTo>
                  <a:pt x="156" y="433"/>
                  <a:pt x="157" y="433"/>
                  <a:pt x="159" y="433"/>
                </a:cubicBezTo>
                <a:cubicBezTo>
                  <a:pt x="161" y="433"/>
                  <a:pt x="163" y="433"/>
                  <a:pt x="164" y="431"/>
                </a:cubicBezTo>
                <a:cubicBezTo>
                  <a:pt x="244" y="352"/>
                  <a:pt x="244" y="352"/>
                  <a:pt x="244" y="352"/>
                </a:cubicBezTo>
                <a:cubicBezTo>
                  <a:pt x="244" y="351"/>
                  <a:pt x="244" y="351"/>
                  <a:pt x="244" y="351"/>
                </a:cubicBezTo>
                <a:cubicBezTo>
                  <a:pt x="245" y="351"/>
                  <a:pt x="245" y="351"/>
                  <a:pt x="245" y="350"/>
                </a:cubicBezTo>
                <a:cubicBezTo>
                  <a:pt x="245" y="350"/>
                  <a:pt x="245" y="350"/>
                  <a:pt x="245" y="349"/>
                </a:cubicBezTo>
                <a:close/>
                <a:moveTo>
                  <a:pt x="346" y="371"/>
                </a:moveTo>
                <a:cubicBezTo>
                  <a:pt x="333" y="371"/>
                  <a:pt x="322" y="360"/>
                  <a:pt x="322" y="347"/>
                </a:cubicBezTo>
                <a:cubicBezTo>
                  <a:pt x="322" y="333"/>
                  <a:pt x="333" y="323"/>
                  <a:pt x="346" y="323"/>
                </a:cubicBezTo>
                <a:cubicBezTo>
                  <a:pt x="359" y="323"/>
                  <a:pt x="370" y="333"/>
                  <a:pt x="370" y="347"/>
                </a:cubicBezTo>
                <a:cubicBezTo>
                  <a:pt x="370" y="360"/>
                  <a:pt x="359" y="371"/>
                  <a:pt x="346" y="371"/>
                </a:cubicBezTo>
                <a:close/>
                <a:moveTo>
                  <a:pt x="346" y="357"/>
                </a:moveTo>
                <a:cubicBezTo>
                  <a:pt x="352" y="357"/>
                  <a:pt x="356" y="352"/>
                  <a:pt x="356" y="347"/>
                </a:cubicBezTo>
                <a:cubicBezTo>
                  <a:pt x="356" y="341"/>
                  <a:pt x="352" y="337"/>
                  <a:pt x="346" y="337"/>
                </a:cubicBezTo>
                <a:cubicBezTo>
                  <a:pt x="341" y="337"/>
                  <a:pt x="336" y="341"/>
                  <a:pt x="336" y="347"/>
                </a:cubicBezTo>
                <a:cubicBezTo>
                  <a:pt x="336" y="352"/>
                  <a:pt x="341" y="357"/>
                  <a:pt x="346" y="357"/>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Tree>
    <p:extLst>
      <p:ext uri="{BB962C8B-B14F-4D97-AF65-F5344CB8AC3E}">
        <p14:creationId xmlns:p14="http://schemas.microsoft.com/office/powerpoint/2010/main" val="18170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141"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E8ECD1B-7F51-4699-B386-F97593DD105E}"/>
              </a:ext>
            </a:extLst>
          </p:cNvPr>
          <p:cNvSpPr>
            <a:spLocks noGrp="1"/>
          </p:cNvSpPr>
          <p:nvPr>
            <p:ph type="title"/>
          </p:nvPr>
        </p:nvSpPr>
        <p:spPr>
          <a:xfrm>
            <a:off x="1776414" y="836712"/>
            <a:ext cx="7847979" cy="618654"/>
          </a:xfrm>
        </p:spPr>
        <p:txBody>
          <a:bodyPr/>
          <a:lstStyle/>
          <a:p>
            <a:r>
              <a:rPr lang="de-DE" sz="2600" dirty="0"/>
              <a:t>Mit Wissen kommt Verantwortung:</a:t>
            </a:r>
            <a:br>
              <a:rPr lang="de-DE" sz="2600" dirty="0"/>
            </a:br>
            <a:r>
              <a:rPr lang="de-DE" sz="2600" dirty="0"/>
              <a:t>Sie gestalten die digitale Zukunft! </a:t>
            </a:r>
          </a:p>
        </p:txBody>
      </p:sp>
      <p:sp>
        <p:nvSpPr>
          <p:cNvPr id="6" name="Foliennummernplatzhalter 5"/>
          <p:cNvSpPr>
            <a:spLocks noGrp="1"/>
          </p:cNvSpPr>
          <p:nvPr>
            <p:ph type="sldNum" sz="quarter" idx="10"/>
          </p:nvPr>
        </p:nvSpPr>
        <p:spPr/>
        <p:txBody>
          <a:bodyPr/>
          <a:lstStyle/>
          <a:p>
            <a:pPr eaLnBrk="0" fontAlgn="base" hangingPunct="0">
              <a:spcBef>
                <a:spcPct val="0"/>
              </a:spcBef>
              <a:spcAft>
                <a:spcPct val="0"/>
              </a:spcAft>
            </a:pPr>
            <a:fld id="{CC3FCC64-6A69-A843-87C6-C6C37F73247D}" type="slidenum">
              <a:rPr lang="de-DE">
                <a:latin typeface="Arial"/>
                <a:ea typeface="ＭＳ Ｐゴシック" charset="0"/>
              </a:rPr>
              <a:pPr eaLnBrk="0" fontAlgn="base" hangingPunct="0">
                <a:spcBef>
                  <a:spcPct val="0"/>
                </a:spcBef>
                <a:spcAft>
                  <a:spcPct val="0"/>
                </a:spcAft>
              </a:pPr>
              <a:t>95</a:t>
            </a:fld>
            <a:r>
              <a:rPr lang="de-DE" dirty="0">
                <a:latin typeface="Arial"/>
                <a:ea typeface="ＭＳ Ｐゴシック" charset="0"/>
              </a:rPr>
              <a:t> |</a:t>
            </a:r>
          </a:p>
        </p:txBody>
      </p:sp>
      <p:sp>
        <p:nvSpPr>
          <p:cNvPr id="5" name="Fußzeilenplatzhalter 4"/>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sp>
        <p:nvSpPr>
          <p:cNvPr id="7" name="Freeform 5">
            <a:extLst>
              <a:ext uri="{FF2B5EF4-FFF2-40B4-BE49-F238E27FC236}">
                <a16:creationId xmlns:a16="http://schemas.microsoft.com/office/drawing/2014/main" id="{FD85791F-8F64-4A7D-A636-2DD8BD314972}"/>
              </a:ext>
            </a:extLst>
          </p:cNvPr>
          <p:cNvSpPr>
            <a:spLocks/>
          </p:cNvSpPr>
          <p:nvPr/>
        </p:nvSpPr>
        <p:spPr bwMode="auto">
          <a:xfrm rot="10800000">
            <a:off x="4922680" y="3337780"/>
            <a:ext cx="2194434" cy="1612692"/>
          </a:xfrm>
          <a:custGeom>
            <a:avLst/>
            <a:gdLst>
              <a:gd name="T0" fmla="*/ 357 w 357"/>
              <a:gd name="T1" fmla="*/ 13 h 236"/>
              <a:gd name="T2" fmla="*/ 314 w 357"/>
              <a:gd name="T3" fmla="*/ 0 h 236"/>
              <a:gd name="T4" fmla="*/ 317 w 357"/>
              <a:gd name="T5" fmla="*/ 12 h 236"/>
              <a:gd name="T6" fmla="*/ 178 w 357"/>
              <a:gd name="T7" fmla="*/ 113 h 236"/>
              <a:gd name="T8" fmla="*/ 0 w 357"/>
              <a:gd name="T9" fmla="*/ 220 h 236"/>
              <a:gd name="T10" fmla="*/ 1 w 357"/>
              <a:gd name="T11" fmla="*/ 236 h 236"/>
              <a:gd name="T12" fmla="*/ 191 w 357"/>
              <a:gd name="T13" fmla="*/ 124 h 236"/>
              <a:gd name="T14" fmla="*/ 321 w 357"/>
              <a:gd name="T15" fmla="*/ 29 h 236"/>
              <a:gd name="T16" fmla="*/ 324 w 357"/>
              <a:gd name="T17" fmla="*/ 44 h 236"/>
              <a:gd name="T18" fmla="*/ 357 w 357"/>
              <a:gd name="T19" fmla="*/ 1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36">
                <a:moveTo>
                  <a:pt x="357" y="13"/>
                </a:moveTo>
                <a:cubicBezTo>
                  <a:pt x="314" y="0"/>
                  <a:pt x="314" y="0"/>
                  <a:pt x="314" y="0"/>
                </a:cubicBezTo>
                <a:cubicBezTo>
                  <a:pt x="317" y="12"/>
                  <a:pt x="317" y="12"/>
                  <a:pt x="317" y="12"/>
                </a:cubicBezTo>
                <a:cubicBezTo>
                  <a:pt x="277" y="25"/>
                  <a:pt x="224" y="54"/>
                  <a:pt x="178" y="113"/>
                </a:cubicBezTo>
                <a:cubicBezTo>
                  <a:pt x="131" y="174"/>
                  <a:pt x="66" y="213"/>
                  <a:pt x="0" y="220"/>
                </a:cubicBezTo>
                <a:cubicBezTo>
                  <a:pt x="1" y="236"/>
                  <a:pt x="1" y="236"/>
                  <a:pt x="1" y="236"/>
                </a:cubicBezTo>
                <a:cubicBezTo>
                  <a:pt x="72" y="229"/>
                  <a:pt x="142" y="188"/>
                  <a:pt x="191" y="124"/>
                </a:cubicBezTo>
                <a:cubicBezTo>
                  <a:pt x="235" y="68"/>
                  <a:pt x="283" y="41"/>
                  <a:pt x="321" y="29"/>
                </a:cubicBezTo>
                <a:cubicBezTo>
                  <a:pt x="324" y="44"/>
                  <a:pt x="324" y="44"/>
                  <a:pt x="324" y="44"/>
                </a:cubicBezTo>
                <a:lnTo>
                  <a:pt x="357" y="13"/>
                </a:lnTo>
                <a:close/>
              </a:path>
            </a:pathLst>
          </a:custGeom>
          <a:gradFill>
            <a:gsLst>
              <a:gs pos="2143">
                <a:srgbClr val="4E798C"/>
              </a:gs>
              <a:gs pos="82000">
                <a:srgbClr val="387390"/>
              </a:gs>
              <a:gs pos="100000">
                <a:srgbClr val="387390">
                  <a:lumMod val="75000"/>
                </a:srgbClr>
              </a:gs>
            </a:gsLst>
            <a:lin ang="108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8" name="Freeform 6">
            <a:extLst>
              <a:ext uri="{FF2B5EF4-FFF2-40B4-BE49-F238E27FC236}">
                <a16:creationId xmlns:a16="http://schemas.microsoft.com/office/drawing/2014/main" id="{0B36FD60-3D30-43BE-B84F-D9158ECE4C60}"/>
              </a:ext>
            </a:extLst>
          </p:cNvPr>
          <p:cNvSpPr>
            <a:spLocks/>
          </p:cNvSpPr>
          <p:nvPr/>
        </p:nvSpPr>
        <p:spPr bwMode="auto">
          <a:xfrm rot="10800000">
            <a:off x="7773242" y="3358923"/>
            <a:ext cx="667951" cy="391468"/>
          </a:xfrm>
          <a:custGeom>
            <a:avLst/>
            <a:gdLst>
              <a:gd name="T0" fmla="*/ 98 w 98"/>
              <a:gd name="T1" fmla="*/ 83 h 91"/>
              <a:gd name="T2" fmla="*/ 70 w 98"/>
              <a:gd name="T3" fmla="*/ 49 h 91"/>
              <a:gd name="T4" fmla="*/ 65 w 98"/>
              <a:gd name="T5" fmla="*/ 61 h 91"/>
              <a:gd name="T6" fmla="*/ 16 w 98"/>
              <a:gd name="T7" fmla="*/ 0 h 91"/>
              <a:gd name="T8" fmla="*/ 0 w 98"/>
              <a:gd name="T9" fmla="*/ 4 h 91"/>
              <a:gd name="T10" fmla="*/ 59 w 98"/>
              <a:gd name="T11" fmla="*/ 78 h 91"/>
              <a:gd name="T12" fmla="*/ 54 w 98"/>
              <a:gd name="T13" fmla="*/ 91 h 91"/>
              <a:gd name="T14" fmla="*/ 98 w 98"/>
              <a:gd name="T15" fmla="*/ 8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1">
                <a:moveTo>
                  <a:pt x="98" y="83"/>
                </a:moveTo>
                <a:cubicBezTo>
                  <a:pt x="70" y="49"/>
                  <a:pt x="70" y="49"/>
                  <a:pt x="70" y="49"/>
                </a:cubicBezTo>
                <a:cubicBezTo>
                  <a:pt x="65" y="61"/>
                  <a:pt x="65" y="61"/>
                  <a:pt x="65" y="61"/>
                </a:cubicBezTo>
                <a:cubicBezTo>
                  <a:pt x="40" y="48"/>
                  <a:pt x="23" y="26"/>
                  <a:pt x="16" y="0"/>
                </a:cubicBezTo>
                <a:cubicBezTo>
                  <a:pt x="0" y="4"/>
                  <a:pt x="0" y="4"/>
                  <a:pt x="0" y="4"/>
                </a:cubicBezTo>
                <a:cubicBezTo>
                  <a:pt x="7" y="36"/>
                  <a:pt x="28" y="61"/>
                  <a:pt x="59" y="78"/>
                </a:cubicBezTo>
                <a:cubicBezTo>
                  <a:pt x="54" y="91"/>
                  <a:pt x="54" y="91"/>
                  <a:pt x="54" y="91"/>
                </a:cubicBezTo>
                <a:lnTo>
                  <a:pt x="98" y="83"/>
                </a:lnTo>
                <a:close/>
              </a:path>
            </a:pathLst>
          </a:custGeom>
          <a:gradFill>
            <a:gsLst>
              <a:gs pos="67000">
                <a:srgbClr val="4E798C"/>
              </a:gs>
              <a:gs pos="1071">
                <a:srgbClr val="387390"/>
              </a:gs>
              <a:gs pos="100000">
                <a:srgbClr val="4E798C">
                  <a:lumMod val="75000"/>
                </a:srgbClr>
              </a:gs>
            </a:gsLst>
            <a:lin ang="156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9" name="Freeform 7">
            <a:extLst>
              <a:ext uri="{FF2B5EF4-FFF2-40B4-BE49-F238E27FC236}">
                <a16:creationId xmlns:a16="http://schemas.microsoft.com/office/drawing/2014/main" id="{D6118A46-3D36-4CEA-8150-AF22E858208F}"/>
              </a:ext>
            </a:extLst>
          </p:cNvPr>
          <p:cNvSpPr>
            <a:spLocks/>
          </p:cNvSpPr>
          <p:nvPr/>
        </p:nvSpPr>
        <p:spPr bwMode="auto">
          <a:xfrm rot="10800000">
            <a:off x="7914846" y="4390163"/>
            <a:ext cx="458110" cy="546855"/>
          </a:xfrm>
          <a:custGeom>
            <a:avLst/>
            <a:gdLst>
              <a:gd name="T0" fmla="*/ 100 w 100"/>
              <a:gd name="T1" fmla="*/ 17 h 80"/>
              <a:gd name="T2" fmla="*/ 97 w 100"/>
              <a:gd name="T3" fmla="*/ 0 h 80"/>
              <a:gd name="T4" fmla="*/ 14 w 100"/>
              <a:gd name="T5" fmla="*/ 43 h 80"/>
              <a:gd name="T6" fmla="*/ 3 w 100"/>
              <a:gd name="T7" fmla="*/ 36 h 80"/>
              <a:gd name="T8" fmla="*/ 0 w 100"/>
              <a:gd name="T9" fmla="*/ 80 h 80"/>
              <a:gd name="T10" fmla="*/ 40 w 100"/>
              <a:gd name="T11" fmla="*/ 60 h 80"/>
              <a:gd name="T12" fmla="*/ 28 w 100"/>
              <a:gd name="T13" fmla="*/ 52 h 80"/>
              <a:gd name="T14" fmla="*/ 100 w 100"/>
              <a:gd name="T15" fmla="*/ 17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80">
                <a:moveTo>
                  <a:pt x="100" y="17"/>
                </a:moveTo>
                <a:cubicBezTo>
                  <a:pt x="97" y="0"/>
                  <a:pt x="97" y="0"/>
                  <a:pt x="97" y="0"/>
                </a:cubicBezTo>
                <a:cubicBezTo>
                  <a:pt x="62" y="6"/>
                  <a:pt x="33" y="21"/>
                  <a:pt x="14" y="43"/>
                </a:cubicBezTo>
                <a:cubicBezTo>
                  <a:pt x="3" y="36"/>
                  <a:pt x="3" y="36"/>
                  <a:pt x="3" y="36"/>
                </a:cubicBezTo>
                <a:cubicBezTo>
                  <a:pt x="0" y="80"/>
                  <a:pt x="0" y="80"/>
                  <a:pt x="0" y="80"/>
                </a:cubicBezTo>
                <a:cubicBezTo>
                  <a:pt x="40" y="60"/>
                  <a:pt x="40" y="60"/>
                  <a:pt x="40" y="60"/>
                </a:cubicBezTo>
                <a:cubicBezTo>
                  <a:pt x="28" y="52"/>
                  <a:pt x="28" y="52"/>
                  <a:pt x="28" y="52"/>
                </a:cubicBezTo>
                <a:cubicBezTo>
                  <a:pt x="45" y="34"/>
                  <a:pt x="70" y="22"/>
                  <a:pt x="100" y="17"/>
                </a:cubicBezTo>
                <a:close/>
              </a:path>
            </a:pathLst>
          </a:custGeom>
          <a:gradFill>
            <a:gsLst>
              <a:gs pos="100000">
                <a:srgbClr val="567C8A"/>
              </a:gs>
              <a:gs pos="32000">
                <a:srgbClr val="688687"/>
              </a:gs>
              <a:gs pos="0">
                <a:srgbClr val="688687">
                  <a:lumMod val="75000"/>
                </a:srgbClr>
              </a:gs>
            </a:gsLst>
            <a:lin ang="108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0" name="Freeform 8">
            <a:extLst>
              <a:ext uri="{FF2B5EF4-FFF2-40B4-BE49-F238E27FC236}">
                <a16:creationId xmlns:a16="http://schemas.microsoft.com/office/drawing/2014/main" id="{9A617DFF-EE24-4605-B630-657975128D6A}"/>
              </a:ext>
            </a:extLst>
          </p:cNvPr>
          <p:cNvSpPr>
            <a:spLocks/>
          </p:cNvSpPr>
          <p:nvPr/>
        </p:nvSpPr>
        <p:spPr bwMode="auto">
          <a:xfrm rot="10800000">
            <a:off x="5060301" y="3337780"/>
            <a:ext cx="2208375" cy="1619420"/>
          </a:xfrm>
          <a:custGeom>
            <a:avLst/>
            <a:gdLst>
              <a:gd name="T0" fmla="*/ 178 w 356"/>
              <a:gd name="T1" fmla="*/ 114 h 237"/>
              <a:gd name="T2" fmla="*/ 40 w 356"/>
              <a:gd name="T3" fmla="*/ 13 h 237"/>
              <a:gd name="T4" fmla="*/ 43 w 356"/>
              <a:gd name="T5" fmla="*/ 0 h 237"/>
              <a:gd name="T6" fmla="*/ 0 w 356"/>
              <a:gd name="T7" fmla="*/ 11 h 237"/>
              <a:gd name="T8" fmla="*/ 32 w 356"/>
              <a:gd name="T9" fmla="*/ 43 h 237"/>
              <a:gd name="T10" fmla="*/ 35 w 356"/>
              <a:gd name="T11" fmla="*/ 29 h 237"/>
              <a:gd name="T12" fmla="*/ 165 w 356"/>
              <a:gd name="T13" fmla="*/ 125 h 237"/>
              <a:gd name="T14" fmla="*/ 354 w 356"/>
              <a:gd name="T15" fmla="*/ 237 h 237"/>
              <a:gd name="T16" fmla="*/ 356 w 356"/>
              <a:gd name="T17" fmla="*/ 220 h 237"/>
              <a:gd name="T18" fmla="*/ 178 w 356"/>
              <a:gd name="T19" fmla="*/ 1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237">
                <a:moveTo>
                  <a:pt x="178" y="114"/>
                </a:moveTo>
                <a:cubicBezTo>
                  <a:pt x="132" y="54"/>
                  <a:pt x="79" y="26"/>
                  <a:pt x="40" y="13"/>
                </a:cubicBezTo>
                <a:cubicBezTo>
                  <a:pt x="43" y="0"/>
                  <a:pt x="43" y="0"/>
                  <a:pt x="43" y="0"/>
                </a:cubicBezTo>
                <a:cubicBezTo>
                  <a:pt x="0" y="11"/>
                  <a:pt x="0" y="11"/>
                  <a:pt x="0" y="11"/>
                </a:cubicBezTo>
                <a:cubicBezTo>
                  <a:pt x="32" y="43"/>
                  <a:pt x="32" y="43"/>
                  <a:pt x="32" y="43"/>
                </a:cubicBezTo>
                <a:cubicBezTo>
                  <a:pt x="35" y="29"/>
                  <a:pt x="35" y="29"/>
                  <a:pt x="35" y="29"/>
                </a:cubicBezTo>
                <a:cubicBezTo>
                  <a:pt x="72" y="42"/>
                  <a:pt x="121" y="68"/>
                  <a:pt x="165" y="125"/>
                </a:cubicBezTo>
                <a:cubicBezTo>
                  <a:pt x="214" y="189"/>
                  <a:pt x="283" y="230"/>
                  <a:pt x="354" y="237"/>
                </a:cubicBezTo>
                <a:cubicBezTo>
                  <a:pt x="356" y="220"/>
                  <a:pt x="356" y="220"/>
                  <a:pt x="356" y="220"/>
                </a:cubicBezTo>
                <a:cubicBezTo>
                  <a:pt x="290" y="213"/>
                  <a:pt x="225" y="175"/>
                  <a:pt x="178" y="114"/>
                </a:cubicBezTo>
                <a:close/>
              </a:path>
            </a:pathLst>
          </a:custGeom>
          <a:gradFill>
            <a:gsLst>
              <a:gs pos="0">
                <a:srgbClr val="688687"/>
              </a:gs>
              <a:gs pos="72000">
                <a:srgbClr val="97AEA0"/>
              </a:gs>
              <a:gs pos="100000">
                <a:srgbClr val="97AEA0">
                  <a:lumMod val="50000"/>
                </a:srgbClr>
              </a:gs>
            </a:gsLst>
            <a:lin ang="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1" name="Freeform 9">
            <a:extLst>
              <a:ext uri="{FF2B5EF4-FFF2-40B4-BE49-F238E27FC236}">
                <a16:creationId xmlns:a16="http://schemas.microsoft.com/office/drawing/2014/main" id="{1A90C833-AD11-493E-976E-B8FA8580DA8E}"/>
              </a:ext>
            </a:extLst>
          </p:cNvPr>
          <p:cNvSpPr>
            <a:spLocks/>
          </p:cNvSpPr>
          <p:nvPr/>
        </p:nvSpPr>
        <p:spPr bwMode="auto">
          <a:xfrm rot="10800000">
            <a:off x="3729019" y="3358924"/>
            <a:ext cx="688133" cy="391467"/>
          </a:xfrm>
          <a:custGeom>
            <a:avLst/>
            <a:gdLst>
              <a:gd name="T0" fmla="*/ 101 w 101"/>
              <a:gd name="T1" fmla="*/ 0 h 114"/>
              <a:gd name="T2" fmla="*/ 84 w 101"/>
              <a:gd name="T3" fmla="*/ 0 h 114"/>
              <a:gd name="T4" fmla="*/ 31 w 101"/>
              <a:gd name="T5" fmla="*/ 85 h 114"/>
              <a:gd name="T6" fmla="*/ 26 w 101"/>
              <a:gd name="T7" fmla="*/ 73 h 114"/>
              <a:gd name="T8" fmla="*/ 0 w 101"/>
              <a:gd name="T9" fmla="*/ 109 h 114"/>
              <a:gd name="T10" fmla="*/ 44 w 101"/>
              <a:gd name="T11" fmla="*/ 114 h 114"/>
              <a:gd name="T12" fmla="*/ 38 w 101"/>
              <a:gd name="T13" fmla="*/ 100 h 114"/>
              <a:gd name="T14" fmla="*/ 101 w 101"/>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4">
                <a:moveTo>
                  <a:pt x="101" y="0"/>
                </a:moveTo>
                <a:cubicBezTo>
                  <a:pt x="84" y="0"/>
                  <a:pt x="84" y="0"/>
                  <a:pt x="84" y="0"/>
                </a:cubicBezTo>
                <a:cubicBezTo>
                  <a:pt x="84" y="37"/>
                  <a:pt x="65" y="67"/>
                  <a:pt x="31" y="85"/>
                </a:cubicBezTo>
                <a:cubicBezTo>
                  <a:pt x="26" y="73"/>
                  <a:pt x="26" y="73"/>
                  <a:pt x="26" y="73"/>
                </a:cubicBezTo>
                <a:cubicBezTo>
                  <a:pt x="0" y="109"/>
                  <a:pt x="0" y="109"/>
                  <a:pt x="0" y="109"/>
                </a:cubicBezTo>
                <a:cubicBezTo>
                  <a:pt x="44" y="114"/>
                  <a:pt x="44" y="114"/>
                  <a:pt x="44" y="114"/>
                </a:cubicBezTo>
                <a:cubicBezTo>
                  <a:pt x="38" y="100"/>
                  <a:pt x="38" y="100"/>
                  <a:pt x="38" y="100"/>
                </a:cubicBezTo>
                <a:cubicBezTo>
                  <a:pt x="78" y="80"/>
                  <a:pt x="101" y="44"/>
                  <a:pt x="101" y="0"/>
                </a:cubicBezTo>
                <a:close/>
              </a:path>
            </a:pathLst>
          </a:custGeom>
          <a:gradFill>
            <a:gsLst>
              <a:gs pos="4286">
                <a:srgbClr val="97AEA0"/>
              </a:gs>
              <a:gs pos="62000">
                <a:srgbClr val="5C818A"/>
              </a:gs>
              <a:gs pos="100000">
                <a:srgbClr val="97AEA0">
                  <a:lumMod val="50000"/>
                </a:srgbClr>
              </a:gs>
            </a:gsLst>
            <a:lin ang="168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2" name="Freeform 10">
            <a:extLst>
              <a:ext uri="{FF2B5EF4-FFF2-40B4-BE49-F238E27FC236}">
                <a16:creationId xmlns:a16="http://schemas.microsoft.com/office/drawing/2014/main" id="{2C04FD65-4C34-4FFF-B11C-2A52E646EB06}"/>
              </a:ext>
            </a:extLst>
          </p:cNvPr>
          <p:cNvSpPr>
            <a:spLocks/>
          </p:cNvSpPr>
          <p:nvPr/>
        </p:nvSpPr>
        <p:spPr bwMode="auto">
          <a:xfrm rot="10800000">
            <a:off x="3830893" y="4383435"/>
            <a:ext cx="433566" cy="546855"/>
          </a:xfrm>
          <a:custGeom>
            <a:avLst/>
            <a:gdLst>
              <a:gd name="T0" fmla="*/ 83 w 95"/>
              <a:gd name="T1" fmla="*/ 42 h 80"/>
              <a:gd name="T2" fmla="*/ 3 w 95"/>
              <a:gd name="T3" fmla="*/ 0 h 80"/>
              <a:gd name="T4" fmla="*/ 0 w 95"/>
              <a:gd name="T5" fmla="*/ 17 h 80"/>
              <a:gd name="T6" fmla="*/ 67 w 95"/>
              <a:gd name="T7" fmla="*/ 51 h 80"/>
              <a:gd name="T8" fmla="*/ 56 w 95"/>
              <a:gd name="T9" fmla="*/ 57 h 80"/>
              <a:gd name="T10" fmla="*/ 94 w 95"/>
              <a:gd name="T11" fmla="*/ 80 h 80"/>
              <a:gd name="T12" fmla="*/ 95 w 95"/>
              <a:gd name="T13" fmla="*/ 35 h 80"/>
              <a:gd name="T14" fmla="*/ 83 w 95"/>
              <a:gd name="T15" fmla="*/ 4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80">
                <a:moveTo>
                  <a:pt x="83" y="42"/>
                </a:moveTo>
                <a:cubicBezTo>
                  <a:pt x="64" y="21"/>
                  <a:pt x="36" y="6"/>
                  <a:pt x="3" y="0"/>
                </a:cubicBezTo>
                <a:cubicBezTo>
                  <a:pt x="0" y="17"/>
                  <a:pt x="0" y="17"/>
                  <a:pt x="0" y="17"/>
                </a:cubicBezTo>
                <a:cubicBezTo>
                  <a:pt x="28" y="22"/>
                  <a:pt x="51" y="34"/>
                  <a:pt x="67" y="51"/>
                </a:cubicBezTo>
                <a:cubicBezTo>
                  <a:pt x="56" y="57"/>
                  <a:pt x="56" y="57"/>
                  <a:pt x="56" y="57"/>
                </a:cubicBezTo>
                <a:cubicBezTo>
                  <a:pt x="94" y="80"/>
                  <a:pt x="94" y="80"/>
                  <a:pt x="94" y="80"/>
                </a:cubicBezTo>
                <a:cubicBezTo>
                  <a:pt x="95" y="35"/>
                  <a:pt x="95" y="35"/>
                  <a:pt x="95" y="35"/>
                </a:cubicBezTo>
                <a:lnTo>
                  <a:pt x="83" y="42"/>
                </a:lnTo>
                <a:close/>
              </a:path>
            </a:pathLst>
          </a:custGeom>
          <a:gradFill>
            <a:gsLst>
              <a:gs pos="3214">
                <a:srgbClr val="5C818A"/>
              </a:gs>
              <a:gs pos="67000">
                <a:srgbClr val="4E798C"/>
              </a:gs>
              <a:gs pos="100000">
                <a:srgbClr val="4E798C">
                  <a:lumMod val="75000"/>
                </a:srgbClr>
              </a:gs>
            </a:gsLst>
            <a:lin ang="10800000" scaled="0"/>
          </a:gradFill>
          <a:ln>
            <a:noFill/>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3" name="Oval 11">
            <a:extLst>
              <a:ext uri="{FF2B5EF4-FFF2-40B4-BE49-F238E27FC236}">
                <a16:creationId xmlns:a16="http://schemas.microsoft.com/office/drawing/2014/main" id="{76C7DD57-27CB-4C06-B50E-CD3D2C40AA8D}"/>
              </a:ext>
            </a:extLst>
          </p:cNvPr>
          <p:cNvSpPr>
            <a:spLocks noChangeArrowheads="1"/>
          </p:cNvSpPr>
          <p:nvPr/>
        </p:nvSpPr>
        <p:spPr bwMode="auto">
          <a:xfrm>
            <a:off x="7260646" y="4560758"/>
            <a:ext cx="646155" cy="656412"/>
          </a:xfrm>
          <a:prstGeom prst="ellipse">
            <a:avLst/>
          </a:prstGeom>
          <a:ln w="19050" cap="flat">
            <a:solidFill>
              <a:srgbClr val="688687"/>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4" name="Oval 12">
            <a:extLst>
              <a:ext uri="{FF2B5EF4-FFF2-40B4-BE49-F238E27FC236}">
                <a16:creationId xmlns:a16="http://schemas.microsoft.com/office/drawing/2014/main" id="{6138F625-B896-4FE5-908D-93E77C50FD8A}"/>
              </a:ext>
            </a:extLst>
          </p:cNvPr>
          <p:cNvSpPr>
            <a:spLocks noChangeArrowheads="1"/>
          </p:cNvSpPr>
          <p:nvPr/>
        </p:nvSpPr>
        <p:spPr bwMode="auto">
          <a:xfrm>
            <a:off x="4252358" y="4522958"/>
            <a:ext cx="655130" cy="656412"/>
          </a:xfrm>
          <a:prstGeom prst="ellipse">
            <a:avLst/>
          </a:prstGeom>
          <a:ln w="19050" cap="flat">
            <a:solidFill>
              <a:srgbClr val="567C8A"/>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5" name="Oval 13">
            <a:extLst>
              <a:ext uri="{FF2B5EF4-FFF2-40B4-BE49-F238E27FC236}">
                <a16:creationId xmlns:a16="http://schemas.microsoft.com/office/drawing/2014/main" id="{9EF321D6-8B7D-4BAE-9F36-B4912CB5837F}"/>
              </a:ext>
            </a:extLst>
          </p:cNvPr>
          <p:cNvSpPr>
            <a:spLocks noChangeArrowheads="1"/>
          </p:cNvSpPr>
          <p:nvPr/>
        </p:nvSpPr>
        <p:spPr bwMode="auto">
          <a:xfrm>
            <a:off x="3463607" y="3736043"/>
            <a:ext cx="646155" cy="647438"/>
          </a:xfrm>
          <a:prstGeom prst="ellipse">
            <a:avLst/>
          </a:prstGeom>
          <a:ln w="19050" cap="flat">
            <a:solidFill>
              <a:srgbClr val="5C818A"/>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6" name="Oval 14">
            <a:extLst>
              <a:ext uri="{FF2B5EF4-FFF2-40B4-BE49-F238E27FC236}">
                <a16:creationId xmlns:a16="http://schemas.microsoft.com/office/drawing/2014/main" id="{23061A37-A26A-4B29-B7FE-0D59CACCAA53}"/>
              </a:ext>
            </a:extLst>
          </p:cNvPr>
          <p:cNvSpPr>
            <a:spLocks noChangeArrowheads="1"/>
          </p:cNvSpPr>
          <p:nvPr/>
        </p:nvSpPr>
        <p:spPr bwMode="auto">
          <a:xfrm>
            <a:off x="8066054" y="3736043"/>
            <a:ext cx="655130" cy="647438"/>
          </a:xfrm>
          <a:prstGeom prst="ellipse">
            <a:avLst/>
          </a:prstGeom>
          <a:ln w="19050" cap="flat">
            <a:solidFill>
              <a:srgbClr val="567C8A"/>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7" name="Oval 15">
            <a:extLst>
              <a:ext uri="{FF2B5EF4-FFF2-40B4-BE49-F238E27FC236}">
                <a16:creationId xmlns:a16="http://schemas.microsoft.com/office/drawing/2014/main" id="{05A6A5E2-C5DD-4D30-ADA8-4F4F95260BAE}"/>
              </a:ext>
            </a:extLst>
          </p:cNvPr>
          <p:cNvSpPr>
            <a:spLocks noChangeArrowheads="1"/>
          </p:cNvSpPr>
          <p:nvPr/>
        </p:nvSpPr>
        <p:spPr bwMode="auto">
          <a:xfrm>
            <a:off x="7120246" y="3052024"/>
            <a:ext cx="646155" cy="647438"/>
          </a:xfrm>
          <a:prstGeom prst="ellipse">
            <a:avLst/>
          </a:prstGeom>
          <a:ln w="19050" cap="flat">
            <a:solidFill>
              <a:srgbClr val="387390"/>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8" name="Oval 16">
            <a:extLst>
              <a:ext uri="{FF2B5EF4-FFF2-40B4-BE49-F238E27FC236}">
                <a16:creationId xmlns:a16="http://schemas.microsoft.com/office/drawing/2014/main" id="{560435DA-7174-4A25-B086-427E5661B632}"/>
              </a:ext>
            </a:extLst>
          </p:cNvPr>
          <p:cNvSpPr>
            <a:spLocks noChangeArrowheads="1"/>
          </p:cNvSpPr>
          <p:nvPr/>
        </p:nvSpPr>
        <p:spPr bwMode="auto">
          <a:xfrm>
            <a:off x="4419758" y="3052024"/>
            <a:ext cx="655130" cy="647438"/>
          </a:xfrm>
          <a:prstGeom prst="ellipse">
            <a:avLst/>
          </a:prstGeom>
          <a:ln w="19050" cap="flat">
            <a:solidFill>
              <a:srgbClr val="97AEA0"/>
            </a:solidFill>
            <a:prstDash val="solid"/>
            <a:miter lim="800000"/>
            <a:headEnd/>
            <a:tailEnd/>
          </a:ln>
        </p:spPr>
        <p:txBody>
          <a:bodyPr vert="horz" wrap="square" lIns="68580" tIns="34290" rIns="68580" bIns="34290" numCol="1" anchor="t" anchorCtr="0" compatLnSpc="1">
            <a:prstTxWarp prst="textNoShape">
              <a:avLst/>
            </a:prstTxWarp>
          </a:bodyPr>
          <a:lstStyle/>
          <a:p>
            <a:pPr defTabSz="1219170">
              <a:defRPr/>
            </a:pPr>
            <a:endParaRPr lang="de-DE" kern="0" dirty="0">
              <a:solidFill>
                <a:srgbClr val="000000"/>
              </a:solidFill>
              <a:latin typeface="Open Sans Light"/>
              <a:ea typeface="ＭＳ Ｐゴシック"/>
            </a:endParaRPr>
          </a:p>
        </p:txBody>
      </p:sp>
      <p:sp>
        <p:nvSpPr>
          <p:cNvPr id="19" name="Rectangle 41">
            <a:extLst>
              <a:ext uri="{FF2B5EF4-FFF2-40B4-BE49-F238E27FC236}">
                <a16:creationId xmlns:a16="http://schemas.microsoft.com/office/drawing/2014/main" id="{3D164995-3115-482F-BA7B-D2A738D5ECAA}"/>
              </a:ext>
            </a:extLst>
          </p:cNvPr>
          <p:cNvSpPr/>
          <p:nvPr/>
        </p:nvSpPr>
        <p:spPr>
          <a:xfrm>
            <a:off x="2999656" y="2199409"/>
            <a:ext cx="2023814" cy="791370"/>
          </a:xfrm>
          <a:prstGeom prst="rect">
            <a:avLst/>
          </a:prstGeom>
        </p:spPr>
        <p:txBody>
          <a:bodyPr wrap="square" lIns="0" tIns="0" rIns="0" bIns="0">
            <a:spAutoFit/>
          </a:bodyPr>
          <a:lstStyle/>
          <a:p>
            <a:pPr algn="r" defTabSz="1219170">
              <a:lnSpc>
                <a:spcPct val="130000"/>
              </a:lnSpc>
            </a:pPr>
            <a:r>
              <a:rPr lang="de-DE" sz="1350" b="1" dirty="0">
                <a:solidFill>
                  <a:srgbClr val="BBE0E3">
                    <a:lumMod val="50000"/>
                  </a:srgbClr>
                </a:solidFill>
                <a:latin typeface="Open Sans Light"/>
                <a:ea typeface="ＭＳ Ｐゴシック"/>
              </a:rPr>
              <a:t>Design</a:t>
            </a:r>
          </a:p>
          <a:p>
            <a:pPr algn="r" defTabSz="1219170">
              <a:lnSpc>
                <a:spcPct val="130000"/>
              </a:lnSpc>
            </a:pPr>
            <a:r>
              <a:rPr lang="de-DE" sz="900" dirty="0">
                <a:solidFill>
                  <a:srgbClr val="000000"/>
                </a:solidFill>
                <a:latin typeface="Open Sans Light"/>
                <a:ea typeface="ＭＳ Ｐゴシック"/>
              </a:rPr>
              <a:t>Berücksichtigung der einzigartigen Eigenschaften der Technologien und Anforderungen der Unternehmen</a:t>
            </a:r>
          </a:p>
        </p:txBody>
      </p:sp>
      <p:sp>
        <p:nvSpPr>
          <p:cNvPr id="20" name="Rectangle 42">
            <a:extLst>
              <a:ext uri="{FF2B5EF4-FFF2-40B4-BE49-F238E27FC236}">
                <a16:creationId xmlns:a16="http://schemas.microsoft.com/office/drawing/2014/main" id="{C4AD3E61-5EA0-4567-9A68-7010BAD16C3B}"/>
              </a:ext>
            </a:extLst>
          </p:cNvPr>
          <p:cNvSpPr/>
          <p:nvPr/>
        </p:nvSpPr>
        <p:spPr>
          <a:xfrm>
            <a:off x="7201131" y="2200127"/>
            <a:ext cx="3143341" cy="791370"/>
          </a:xfrm>
          <a:prstGeom prst="rect">
            <a:avLst/>
          </a:prstGeom>
        </p:spPr>
        <p:txBody>
          <a:bodyPr wrap="square" lIns="0" tIns="0" rIns="0" bIns="0">
            <a:spAutoFit/>
          </a:bodyPr>
          <a:lstStyle/>
          <a:p>
            <a:pPr defTabSz="1219170">
              <a:lnSpc>
                <a:spcPct val="130000"/>
              </a:lnSpc>
            </a:pPr>
            <a:r>
              <a:rPr lang="de-DE" sz="1350" b="1" dirty="0">
                <a:solidFill>
                  <a:srgbClr val="BBE0E3">
                    <a:lumMod val="50000"/>
                  </a:srgbClr>
                </a:solidFill>
                <a:latin typeface="Open Sans Light"/>
                <a:ea typeface="ＭＳ Ｐゴシック"/>
              </a:rPr>
              <a:t>Innovation &amp; Disruption</a:t>
            </a:r>
          </a:p>
          <a:p>
            <a:pPr defTabSz="1219170">
              <a:lnSpc>
                <a:spcPct val="130000"/>
              </a:lnSpc>
            </a:pPr>
            <a:r>
              <a:rPr lang="de-DE" sz="900" dirty="0">
                <a:solidFill>
                  <a:srgbClr val="000000"/>
                </a:solidFill>
                <a:latin typeface="Open Sans Light"/>
                <a:ea typeface="ＭＳ Ｐゴシック"/>
              </a:rPr>
              <a:t>Neue digitale Geschäftsmodelle gestalten und durch die Gründung von innovativen Start-Ups leben, </a:t>
            </a:r>
          </a:p>
          <a:p>
            <a:pPr defTabSz="1219170">
              <a:lnSpc>
                <a:spcPct val="130000"/>
              </a:lnSpc>
            </a:pPr>
            <a:r>
              <a:rPr lang="de-DE" sz="900" dirty="0">
                <a:solidFill>
                  <a:srgbClr val="000000"/>
                </a:solidFill>
                <a:latin typeface="Open Sans Light"/>
                <a:ea typeface="ＭＳ Ｐゴシック"/>
              </a:rPr>
              <a:t>die morgen unser tägliches Handeln verändern</a:t>
            </a:r>
          </a:p>
        </p:txBody>
      </p:sp>
      <p:sp>
        <p:nvSpPr>
          <p:cNvPr id="21" name="Rectangle 43">
            <a:extLst>
              <a:ext uri="{FF2B5EF4-FFF2-40B4-BE49-F238E27FC236}">
                <a16:creationId xmlns:a16="http://schemas.microsoft.com/office/drawing/2014/main" id="{C8808751-C00B-4870-84C0-A0B0B8FBE863}"/>
              </a:ext>
            </a:extLst>
          </p:cNvPr>
          <p:cNvSpPr/>
          <p:nvPr/>
        </p:nvSpPr>
        <p:spPr>
          <a:xfrm>
            <a:off x="2486820" y="5301927"/>
            <a:ext cx="2428650" cy="611321"/>
          </a:xfrm>
          <a:prstGeom prst="rect">
            <a:avLst/>
          </a:prstGeom>
        </p:spPr>
        <p:txBody>
          <a:bodyPr wrap="square" lIns="0" tIns="0" rIns="0" bIns="0">
            <a:spAutoFit/>
          </a:bodyPr>
          <a:lstStyle/>
          <a:p>
            <a:pPr algn="r" defTabSz="1219170">
              <a:lnSpc>
                <a:spcPct val="130000"/>
              </a:lnSpc>
            </a:pPr>
            <a:r>
              <a:rPr lang="de-DE" sz="1350" b="1" dirty="0">
                <a:solidFill>
                  <a:srgbClr val="BBE0E3">
                    <a:lumMod val="50000"/>
                  </a:srgbClr>
                </a:solidFill>
                <a:latin typeface="Open Sans Light"/>
                <a:ea typeface="ＭＳ Ｐゴシック"/>
              </a:rPr>
              <a:t>Identifikation von Problemen</a:t>
            </a:r>
          </a:p>
          <a:p>
            <a:pPr algn="r" defTabSz="1219170">
              <a:lnSpc>
                <a:spcPct val="130000"/>
              </a:lnSpc>
            </a:pPr>
            <a:r>
              <a:rPr lang="de-DE" sz="900" dirty="0">
                <a:solidFill>
                  <a:srgbClr val="000000"/>
                </a:solidFill>
                <a:latin typeface="Open Sans Light"/>
                <a:ea typeface="ＭＳ Ｐゴシック"/>
              </a:rPr>
              <a:t>Herausforderungen im Geschäftsalltag und der Gesellschaft identifizieren und evaluieren</a:t>
            </a:r>
          </a:p>
        </p:txBody>
      </p:sp>
      <p:sp>
        <p:nvSpPr>
          <p:cNvPr id="22" name="Rectangle 44">
            <a:extLst>
              <a:ext uri="{FF2B5EF4-FFF2-40B4-BE49-F238E27FC236}">
                <a16:creationId xmlns:a16="http://schemas.microsoft.com/office/drawing/2014/main" id="{1F2858A7-0BD0-4940-9F90-68A5B24BFF19}"/>
              </a:ext>
            </a:extLst>
          </p:cNvPr>
          <p:cNvSpPr/>
          <p:nvPr/>
        </p:nvSpPr>
        <p:spPr>
          <a:xfrm>
            <a:off x="7341531" y="5301926"/>
            <a:ext cx="1893670" cy="791370"/>
          </a:xfrm>
          <a:prstGeom prst="rect">
            <a:avLst/>
          </a:prstGeom>
        </p:spPr>
        <p:txBody>
          <a:bodyPr wrap="square" lIns="0" tIns="0" rIns="0" bIns="0">
            <a:spAutoFit/>
          </a:bodyPr>
          <a:lstStyle/>
          <a:p>
            <a:pPr defTabSz="1219170">
              <a:lnSpc>
                <a:spcPct val="130000"/>
              </a:lnSpc>
            </a:pPr>
            <a:r>
              <a:rPr lang="de-DE" sz="1350" b="1" dirty="0">
                <a:solidFill>
                  <a:srgbClr val="BBE0E3">
                    <a:lumMod val="50000"/>
                  </a:srgbClr>
                </a:solidFill>
                <a:latin typeface="Open Sans Light"/>
                <a:ea typeface="ＭＳ Ｐゴシック"/>
              </a:rPr>
              <a:t>Implementierung</a:t>
            </a:r>
          </a:p>
          <a:p>
            <a:pPr defTabSz="1219170">
              <a:lnSpc>
                <a:spcPct val="130000"/>
              </a:lnSpc>
            </a:pPr>
            <a:r>
              <a:rPr lang="de-DE" sz="900" dirty="0">
                <a:solidFill>
                  <a:srgbClr val="000000"/>
                </a:solidFill>
                <a:latin typeface="Open Sans Light"/>
                <a:ea typeface="ＭＳ Ｐゴシック"/>
              </a:rPr>
              <a:t>Unterstützung durch agile Entwicklungsmethoden und Projektmanagementstrategien </a:t>
            </a:r>
          </a:p>
        </p:txBody>
      </p:sp>
      <p:sp>
        <p:nvSpPr>
          <p:cNvPr id="23" name="Rectangle 47">
            <a:extLst>
              <a:ext uri="{FF2B5EF4-FFF2-40B4-BE49-F238E27FC236}">
                <a16:creationId xmlns:a16="http://schemas.microsoft.com/office/drawing/2014/main" id="{6149B657-E3A4-483D-8C06-53E8B425EE23}"/>
              </a:ext>
            </a:extLst>
          </p:cNvPr>
          <p:cNvSpPr/>
          <p:nvPr/>
        </p:nvSpPr>
        <p:spPr>
          <a:xfrm>
            <a:off x="8857340" y="3738580"/>
            <a:ext cx="1667786" cy="1241494"/>
          </a:xfrm>
          <a:prstGeom prst="rect">
            <a:avLst/>
          </a:prstGeom>
        </p:spPr>
        <p:txBody>
          <a:bodyPr wrap="square" lIns="0" tIns="0" rIns="0" bIns="0">
            <a:spAutoFit/>
          </a:bodyPr>
          <a:lstStyle/>
          <a:p>
            <a:pPr defTabSz="1219170">
              <a:lnSpc>
                <a:spcPct val="130000"/>
              </a:lnSpc>
            </a:pPr>
            <a:r>
              <a:rPr lang="de-DE" sz="1350" b="1" dirty="0">
                <a:solidFill>
                  <a:srgbClr val="BBE0E3">
                    <a:lumMod val="50000"/>
                  </a:srgbClr>
                </a:solidFill>
                <a:latin typeface="Open Sans Light"/>
                <a:ea typeface="ＭＳ Ｐゴシック"/>
              </a:rPr>
              <a:t>Integration und Evaluation </a:t>
            </a:r>
          </a:p>
          <a:p>
            <a:pPr defTabSz="1219170">
              <a:lnSpc>
                <a:spcPct val="130000"/>
              </a:lnSpc>
            </a:pPr>
            <a:r>
              <a:rPr lang="de-DE" sz="900" dirty="0">
                <a:solidFill>
                  <a:srgbClr val="000000"/>
                </a:solidFill>
                <a:latin typeface="Open Sans Light"/>
                <a:ea typeface="ＭＳ Ｐゴシック"/>
              </a:rPr>
              <a:t>Sicherstellen, dass die Technologie ihr volles Potenzial im Unternehmen oder der Gesellschaft entfalten kann</a:t>
            </a:r>
          </a:p>
        </p:txBody>
      </p:sp>
      <p:sp>
        <p:nvSpPr>
          <p:cNvPr id="24" name="Rectangle 48">
            <a:extLst>
              <a:ext uri="{FF2B5EF4-FFF2-40B4-BE49-F238E27FC236}">
                <a16:creationId xmlns:a16="http://schemas.microsoft.com/office/drawing/2014/main" id="{56A3FD6B-7BB2-4DB2-BA4A-38CC5C60942A}"/>
              </a:ext>
            </a:extLst>
          </p:cNvPr>
          <p:cNvSpPr/>
          <p:nvPr/>
        </p:nvSpPr>
        <p:spPr>
          <a:xfrm>
            <a:off x="1477736" y="3817817"/>
            <a:ext cx="1868773" cy="791370"/>
          </a:xfrm>
          <a:prstGeom prst="rect">
            <a:avLst/>
          </a:prstGeom>
        </p:spPr>
        <p:txBody>
          <a:bodyPr wrap="square" lIns="0" tIns="0" rIns="0" bIns="0">
            <a:spAutoFit/>
          </a:bodyPr>
          <a:lstStyle/>
          <a:p>
            <a:pPr algn="r" defTabSz="1219170">
              <a:lnSpc>
                <a:spcPct val="130000"/>
              </a:lnSpc>
            </a:pPr>
            <a:r>
              <a:rPr lang="de-DE" sz="1350" b="1" dirty="0">
                <a:solidFill>
                  <a:srgbClr val="BBE0E3">
                    <a:lumMod val="50000"/>
                  </a:srgbClr>
                </a:solidFill>
                <a:latin typeface="Open Sans Light"/>
                <a:ea typeface="ＭＳ Ｐゴシック"/>
              </a:rPr>
              <a:t>Lösungsvorschlag</a:t>
            </a:r>
          </a:p>
          <a:p>
            <a:pPr algn="r" defTabSz="1219170">
              <a:lnSpc>
                <a:spcPct val="130000"/>
              </a:lnSpc>
            </a:pPr>
            <a:r>
              <a:rPr lang="de-DE" sz="900" dirty="0">
                <a:solidFill>
                  <a:srgbClr val="000000"/>
                </a:solidFill>
                <a:latin typeface="Open Sans Light"/>
                <a:ea typeface="ＭＳ Ｐゴシック"/>
              </a:rPr>
              <a:t>Auswahl und Kombination von Technologien zur effizienten Behebung der Probleme</a:t>
            </a:r>
          </a:p>
        </p:txBody>
      </p:sp>
      <p:sp>
        <p:nvSpPr>
          <p:cNvPr id="31" name="Freeform 27">
            <a:extLst>
              <a:ext uri="{FF2B5EF4-FFF2-40B4-BE49-F238E27FC236}">
                <a16:creationId xmlns:a16="http://schemas.microsoft.com/office/drawing/2014/main" id="{BBBD6D67-4779-4E38-9D44-460C2D9F5CEA}"/>
              </a:ext>
            </a:extLst>
          </p:cNvPr>
          <p:cNvSpPr>
            <a:spLocks noEditPoints="1"/>
          </p:cNvSpPr>
          <p:nvPr/>
        </p:nvSpPr>
        <p:spPr bwMode="auto">
          <a:xfrm>
            <a:off x="3550317" y="3872948"/>
            <a:ext cx="480101" cy="373629"/>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2" name="Freeform 33">
            <a:extLst>
              <a:ext uri="{FF2B5EF4-FFF2-40B4-BE49-F238E27FC236}">
                <a16:creationId xmlns:a16="http://schemas.microsoft.com/office/drawing/2014/main" id="{C3EC3094-8F8C-4B72-98B4-964F7B475B3C}"/>
              </a:ext>
            </a:extLst>
          </p:cNvPr>
          <p:cNvSpPr>
            <a:spLocks noEditPoints="1"/>
          </p:cNvSpPr>
          <p:nvPr/>
        </p:nvSpPr>
        <p:spPr bwMode="auto">
          <a:xfrm>
            <a:off x="4300503" y="4598463"/>
            <a:ext cx="560043" cy="419778"/>
          </a:xfrm>
          <a:custGeom>
            <a:avLst/>
            <a:gdLst>
              <a:gd name="T0" fmla="*/ 169 w 485"/>
              <a:gd name="T1" fmla="*/ 91 h 364"/>
              <a:gd name="T2" fmla="*/ 169 w 485"/>
              <a:gd name="T3" fmla="*/ 81 h 364"/>
              <a:gd name="T4" fmla="*/ 177 w 485"/>
              <a:gd name="T5" fmla="*/ 74 h 364"/>
              <a:gd name="T6" fmla="*/ 123 w 485"/>
              <a:gd name="T7" fmla="*/ 279 h 364"/>
              <a:gd name="T8" fmla="*/ 49 w 485"/>
              <a:gd name="T9" fmla="*/ 232 h 364"/>
              <a:gd name="T10" fmla="*/ 0 w 485"/>
              <a:gd name="T11" fmla="*/ 359 h 364"/>
              <a:gd name="T12" fmla="*/ 190 w 485"/>
              <a:gd name="T13" fmla="*/ 359 h 364"/>
              <a:gd name="T14" fmla="*/ 95 w 485"/>
              <a:gd name="T15" fmla="*/ 181 h 364"/>
              <a:gd name="T16" fmla="*/ 58 w 485"/>
              <a:gd name="T17" fmla="*/ 232 h 364"/>
              <a:gd name="T18" fmla="*/ 56 w 485"/>
              <a:gd name="T19" fmla="*/ 320 h 364"/>
              <a:gd name="T20" fmla="*/ 114 w 485"/>
              <a:gd name="T21" fmla="*/ 286 h 364"/>
              <a:gd name="T22" fmla="*/ 180 w 485"/>
              <a:gd name="T23" fmla="*/ 355 h 364"/>
              <a:gd name="T24" fmla="*/ 246 w 485"/>
              <a:gd name="T25" fmla="*/ 109 h 364"/>
              <a:gd name="T26" fmla="*/ 262 w 485"/>
              <a:gd name="T27" fmla="*/ 92 h 364"/>
              <a:gd name="T28" fmla="*/ 262 w 485"/>
              <a:gd name="T29" fmla="*/ 102 h 364"/>
              <a:gd name="T30" fmla="*/ 316 w 485"/>
              <a:gd name="T31" fmla="*/ 109 h 364"/>
              <a:gd name="T32" fmla="*/ 299 w 485"/>
              <a:gd name="T33" fmla="*/ 126 h 364"/>
              <a:gd name="T34" fmla="*/ 292 w 485"/>
              <a:gd name="T35" fmla="*/ 109 h 364"/>
              <a:gd name="T36" fmla="*/ 299 w 485"/>
              <a:gd name="T37" fmla="*/ 117 h 364"/>
              <a:gd name="T38" fmla="*/ 327 w 485"/>
              <a:gd name="T39" fmla="*/ 215 h 364"/>
              <a:gd name="T40" fmla="*/ 378 w 485"/>
              <a:gd name="T41" fmla="*/ 108 h 364"/>
              <a:gd name="T42" fmla="*/ 203 w 485"/>
              <a:gd name="T43" fmla="*/ 0 h 364"/>
              <a:gd name="T44" fmla="*/ 154 w 485"/>
              <a:gd name="T45" fmla="*/ 183 h 364"/>
              <a:gd name="T46" fmla="*/ 208 w 485"/>
              <a:gd name="T47" fmla="*/ 143 h 364"/>
              <a:gd name="T48" fmla="*/ 321 w 485"/>
              <a:gd name="T49" fmla="*/ 216 h 364"/>
              <a:gd name="T50" fmla="*/ 226 w 485"/>
              <a:gd name="T51" fmla="*/ 130 h 364"/>
              <a:gd name="T52" fmla="*/ 199 w 485"/>
              <a:gd name="T53" fmla="*/ 137 h 364"/>
              <a:gd name="T54" fmla="*/ 180 w 485"/>
              <a:gd name="T55" fmla="*/ 134 h 364"/>
              <a:gd name="T56" fmla="*/ 131 w 485"/>
              <a:gd name="T57" fmla="*/ 71 h 364"/>
              <a:gd name="T58" fmla="*/ 275 w 485"/>
              <a:gd name="T59" fmla="*/ 49 h 364"/>
              <a:gd name="T60" fmla="*/ 314 w 485"/>
              <a:gd name="T61" fmla="*/ 169 h 364"/>
              <a:gd name="T62" fmla="*/ 296 w 485"/>
              <a:gd name="T63" fmla="*/ 173 h 364"/>
              <a:gd name="T64" fmla="*/ 418 w 485"/>
              <a:gd name="T65" fmla="*/ 279 h 364"/>
              <a:gd name="T66" fmla="*/ 343 w 485"/>
              <a:gd name="T67" fmla="*/ 232 h 364"/>
              <a:gd name="T68" fmla="*/ 295 w 485"/>
              <a:gd name="T69" fmla="*/ 359 h 364"/>
              <a:gd name="T70" fmla="*/ 485 w 485"/>
              <a:gd name="T71" fmla="*/ 359 h 364"/>
              <a:gd name="T72" fmla="*/ 390 w 485"/>
              <a:gd name="T73" fmla="*/ 181 h 364"/>
              <a:gd name="T74" fmla="*/ 353 w 485"/>
              <a:gd name="T75" fmla="*/ 232 h 364"/>
              <a:gd name="T76" fmla="*/ 350 w 485"/>
              <a:gd name="T77" fmla="*/ 320 h 364"/>
              <a:gd name="T78" fmla="*/ 409 w 485"/>
              <a:gd name="T79" fmla="*/ 286 h 364"/>
              <a:gd name="T80" fmla="*/ 475 w 485"/>
              <a:gd name="T81" fmla="*/ 355 h 364"/>
              <a:gd name="T82" fmla="*/ 189 w 485"/>
              <a:gd name="T83" fmla="*/ 74 h 364"/>
              <a:gd name="T84" fmla="*/ 206 w 485"/>
              <a:gd name="T85" fmla="*/ 57 h 364"/>
              <a:gd name="T86" fmla="*/ 206 w 485"/>
              <a:gd name="T87" fmla="*/ 66 h 364"/>
              <a:gd name="T88" fmla="*/ 260 w 485"/>
              <a:gd name="T89" fmla="*/ 74 h 364"/>
              <a:gd name="T90" fmla="*/ 243 w 485"/>
              <a:gd name="T91" fmla="*/ 91 h 364"/>
              <a:gd name="T92" fmla="*/ 236 w 485"/>
              <a:gd name="T93" fmla="*/ 74 h 364"/>
              <a:gd name="T94" fmla="*/ 243 w 485"/>
              <a:gd name="T95" fmla="*/ 81 h 364"/>
              <a:gd name="T96" fmla="*/ 336 w 485"/>
              <a:gd name="T97" fmla="*/ 92 h 364"/>
              <a:gd name="T98" fmla="*/ 336 w 485"/>
              <a:gd name="T99" fmla="*/ 102 h 364"/>
              <a:gd name="T100" fmla="*/ 329 w 485"/>
              <a:gd name="T101" fmla="*/ 10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364">
                <a:moveTo>
                  <a:pt x="169" y="57"/>
                </a:moveTo>
                <a:cubicBezTo>
                  <a:pt x="160" y="57"/>
                  <a:pt x="153" y="65"/>
                  <a:pt x="153" y="74"/>
                </a:cubicBezTo>
                <a:cubicBezTo>
                  <a:pt x="153" y="83"/>
                  <a:pt x="160" y="91"/>
                  <a:pt x="169" y="91"/>
                </a:cubicBezTo>
                <a:cubicBezTo>
                  <a:pt x="179" y="91"/>
                  <a:pt x="186" y="83"/>
                  <a:pt x="186" y="74"/>
                </a:cubicBezTo>
                <a:cubicBezTo>
                  <a:pt x="186" y="65"/>
                  <a:pt x="179" y="57"/>
                  <a:pt x="169" y="57"/>
                </a:cubicBezTo>
                <a:close/>
                <a:moveTo>
                  <a:pt x="169" y="81"/>
                </a:moveTo>
                <a:cubicBezTo>
                  <a:pt x="165" y="81"/>
                  <a:pt x="162" y="78"/>
                  <a:pt x="162" y="74"/>
                </a:cubicBezTo>
                <a:cubicBezTo>
                  <a:pt x="162" y="70"/>
                  <a:pt x="165" y="66"/>
                  <a:pt x="169" y="66"/>
                </a:cubicBezTo>
                <a:cubicBezTo>
                  <a:pt x="173" y="66"/>
                  <a:pt x="177" y="70"/>
                  <a:pt x="177" y="74"/>
                </a:cubicBezTo>
                <a:cubicBezTo>
                  <a:pt x="177" y="78"/>
                  <a:pt x="173" y="81"/>
                  <a:pt x="169" y="81"/>
                </a:cubicBezTo>
                <a:close/>
                <a:moveTo>
                  <a:pt x="138" y="312"/>
                </a:moveTo>
                <a:cubicBezTo>
                  <a:pt x="127" y="309"/>
                  <a:pt x="124" y="290"/>
                  <a:pt x="123" y="279"/>
                </a:cubicBezTo>
                <a:cubicBezTo>
                  <a:pt x="134" y="267"/>
                  <a:pt x="141" y="250"/>
                  <a:pt x="141" y="232"/>
                </a:cubicBezTo>
                <a:cubicBezTo>
                  <a:pt x="141" y="195"/>
                  <a:pt x="123" y="171"/>
                  <a:pt x="95" y="171"/>
                </a:cubicBezTo>
                <a:cubicBezTo>
                  <a:pt x="66" y="171"/>
                  <a:pt x="49" y="195"/>
                  <a:pt x="49" y="232"/>
                </a:cubicBezTo>
                <a:cubicBezTo>
                  <a:pt x="49" y="251"/>
                  <a:pt x="56" y="268"/>
                  <a:pt x="67" y="279"/>
                </a:cubicBezTo>
                <a:cubicBezTo>
                  <a:pt x="67" y="293"/>
                  <a:pt x="62" y="308"/>
                  <a:pt x="53" y="311"/>
                </a:cubicBezTo>
                <a:cubicBezTo>
                  <a:pt x="9" y="320"/>
                  <a:pt x="0" y="342"/>
                  <a:pt x="0" y="359"/>
                </a:cubicBezTo>
                <a:cubicBezTo>
                  <a:pt x="0" y="362"/>
                  <a:pt x="2" y="364"/>
                  <a:pt x="4" y="364"/>
                </a:cubicBezTo>
                <a:cubicBezTo>
                  <a:pt x="185" y="364"/>
                  <a:pt x="185" y="364"/>
                  <a:pt x="185" y="364"/>
                </a:cubicBezTo>
                <a:cubicBezTo>
                  <a:pt x="188" y="364"/>
                  <a:pt x="190" y="362"/>
                  <a:pt x="190" y="359"/>
                </a:cubicBezTo>
                <a:cubicBezTo>
                  <a:pt x="190" y="343"/>
                  <a:pt x="181" y="321"/>
                  <a:pt x="138" y="312"/>
                </a:cubicBezTo>
                <a:close/>
                <a:moveTo>
                  <a:pt x="58" y="232"/>
                </a:moveTo>
                <a:cubicBezTo>
                  <a:pt x="58" y="185"/>
                  <a:pt x="86" y="181"/>
                  <a:pt x="95" y="181"/>
                </a:cubicBezTo>
                <a:cubicBezTo>
                  <a:pt x="104" y="181"/>
                  <a:pt x="132" y="185"/>
                  <a:pt x="132" y="232"/>
                </a:cubicBezTo>
                <a:cubicBezTo>
                  <a:pt x="132" y="261"/>
                  <a:pt x="112" y="283"/>
                  <a:pt x="95" y="283"/>
                </a:cubicBezTo>
                <a:cubicBezTo>
                  <a:pt x="77" y="283"/>
                  <a:pt x="58" y="261"/>
                  <a:pt x="58" y="232"/>
                </a:cubicBezTo>
                <a:close/>
                <a:moveTo>
                  <a:pt x="9" y="355"/>
                </a:moveTo>
                <a:cubicBezTo>
                  <a:pt x="12" y="338"/>
                  <a:pt x="27" y="326"/>
                  <a:pt x="55" y="320"/>
                </a:cubicBezTo>
                <a:cubicBezTo>
                  <a:pt x="55" y="320"/>
                  <a:pt x="55" y="320"/>
                  <a:pt x="56" y="320"/>
                </a:cubicBezTo>
                <a:cubicBezTo>
                  <a:pt x="68" y="316"/>
                  <a:pt x="74" y="301"/>
                  <a:pt x="76" y="286"/>
                </a:cubicBezTo>
                <a:cubicBezTo>
                  <a:pt x="82" y="290"/>
                  <a:pt x="88" y="292"/>
                  <a:pt x="95" y="292"/>
                </a:cubicBezTo>
                <a:cubicBezTo>
                  <a:pt x="102" y="292"/>
                  <a:pt x="108" y="290"/>
                  <a:pt x="114" y="286"/>
                </a:cubicBezTo>
                <a:cubicBezTo>
                  <a:pt x="116" y="302"/>
                  <a:pt x="122" y="317"/>
                  <a:pt x="136" y="321"/>
                </a:cubicBezTo>
                <a:cubicBezTo>
                  <a:pt x="136" y="321"/>
                  <a:pt x="136" y="321"/>
                  <a:pt x="136" y="321"/>
                </a:cubicBezTo>
                <a:cubicBezTo>
                  <a:pt x="163" y="326"/>
                  <a:pt x="178" y="338"/>
                  <a:pt x="180" y="355"/>
                </a:cubicBezTo>
                <a:lnTo>
                  <a:pt x="9" y="355"/>
                </a:lnTo>
                <a:close/>
                <a:moveTo>
                  <a:pt x="262" y="92"/>
                </a:moveTo>
                <a:cubicBezTo>
                  <a:pt x="253" y="92"/>
                  <a:pt x="246" y="100"/>
                  <a:pt x="246" y="109"/>
                </a:cubicBezTo>
                <a:cubicBezTo>
                  <a:pt x="246" y="118"/>
                  <a:pt x="253" y="126"/>
                  <a:pt x="262" y="126"/>
                </a:cubicBezTo>
                <a:cubicBezTo>
                  <a:pt x="272" y="126"/>
                  <a:pt x="279" y="118"/>
                  <a:pt x="279" y="109"/>
                </a:cubicBezTo>
                <a:cubicBezTo>
                  <a:pt x="279" y="100"/>
                  <a:pt x="272" y="92"/>
                  <a:pt x="262" y="92"/>
                </a:cubicBezTo>
                <a:close/>
                <a:moveTo>
                  <a:pt x="262" y="117"/>
                </a:moveTo>
                <a:cubicBezTo>
                  <a:pt x="258" y="117"/>
                  <a:pt x="255" y="113"/>
                  <a:pt x="255" y="109"/>
                </a:cubicBezTo>
                <a:cubicBezTo>
                  <a:pt x="255" y="105"/>
                  <a:pt x="258" y="102"/>
                  <a:pt x="262" y="102"/>
                </a:cubicBezTo>
                <a:cubicBezTo>
                  <a:pt x="267" y="102"/>
                  <a:pt x="270" y="105"/>
                  <a:pt x="270" y="109"/>
                </a:cubicBezTo>
                <a:cubicBezTo>
                  <a:pt x="270" y="113"/>
                  <a:pt x="267" y="117"/>
                  <a:pt x="262" y="117"/>
                </a:cubicBezTo>
                <a:close/>
                <a:moveTo>
                  <a:pt x="316" y="109"/>
                </a:moveTo>
                <a:cubicBezTo>
                  <a:pt x="316" y="100"/>
                  <a:pt x="308" y="92"/>
                  <a:pt x="299" y="92"/>
                </a:cubicBezTo>
                <a:cubicBezTo>
                  <a:pt x="290" y="92"/>
                  <a:pt x="282" y="100"/>
                  <a:pt x="282" y="109"/>
                </a:cubicBezTo>
                <a:cubicBezTo>
                  <a:pt x="282" y="118"/>
                  <a:pt x="290" y="126"/>
                  <a:pt x="299" y="126"/>
                </a:cubicBezTo>
                <a:cubicBezTo>
                  <a:pt x="308" y="126"/>
                  <a:pt x="316" y="118"/>
                  <a:pt x="316" y="109"/>
                </a:cubicBezTo>
                <a:close/>
                <a:moveTo>
                  <a:pt x="299" y="117"/>
                </a:moveTo>
                <a:cubicBezTo>
                  <a:pt x="295" y="117"/>
                  <a:pt x="292" y="113"/>
                  <a:pt x="292" y="109"/>
                </a:cubicBezTo>
                <a:cubicBezTo>
                  <a:pt x="292" y="105"/>
                  <a:pt x="295" y="102"/>
                  <a:pt x="299" y="102"/>
                </a:cubicBezTo>
                <a:cubicBezTo>
                  <a:pt x="303" y="102"/>
                  <a:pt x="307" y="105"/>
                  <a:pt x="307" y="109"/>
                </a:cubicBezTo>
                <a:cubicBezTo>
                  <a:pt x="307" y="113"/>
                  <a:pt x="303" y="117"/>
                  <a:pt x="299" y="117"/>
                </a:cubicBezTo>
                <a:close/>
                <a:moveTo>
                  <a:pt x="321" y="216"/>
                </a:moveTo>
                <a:cubicBezTo>
                  <a:pt x="322" y="216"/>
                  <a:pt x="323" y="216"/>
                  <a:pt x="324" y="216"/>
                </a:cubicBezTo>
                <a:cubicBezTo>
                  <a:pt x="325" y="216"/>
                  <a:pt x="326" y="216"/>
                  <a:pt x="327" y="215"/>
                </a:cubicBezTo>
                <a:cubicBezTo>
                  <a:pt x="328" y="214"/>
                  <a:pt x="329" y="212"/>
                  <a:pt x="328" y="210"/>
                </a:cubicBezTo>
                <a:cubicBezTo>
                  <a:pt x="328" y="210"/>
                  <a:pt x="321" y="195"/>
                  <a:pt x="320" y="177"/>
                </a:cubicBezTo>
                <a:cubicBezTo>
                  <a:pt x="354" y="168"/>
                  <a:pt x="378" y="140"/>
                  <a:pt x="378" y="108"/>
                </a:cubicBezTo>
                <a:cubicBezTo>
                  <a:pt x="378" y="69"/>
                  <a:pt x="341" y="37"/>
                  <a:pt x="296" y="37"/>
                </a:cubicBezTo>
                <a:cubicBezTo>
                  <a:pt x="289" y="37"/>
                  <a:pt x="283" y="37"/>
                  <a:pt x="276" y="39"/>
                </a:cubicBezTo>
                <a:cubicBezTo>
                  <a:pt x="262" y="15"/>
                  <a:pt x="234" y="0"/>
                  <a:pt x="203" y="0"/>
                </a:cubicBezTo>
                <a:cubicBezTo>
                  <a:pt x="158" y="0"/>
                  <a:pt x="122" y="32"/>
                  <a:pt x="122" y="71"/>
                </a:cubicBezTo>
                <a:cubicBezTo>
                  <a:pt x="122" y="100"/>
                  <a:pt x="141" y="125"/>
                  <a:pt x="171" y="137"/>
                </a:cubicBezTo>
                <a:cubicBezTo>
                  <a:pt x="169" y="163"/>
                  <a:pt x="154" y="183"/>
                  <a:pt x="154" y="183"/>
                </a:cubicBezTo>
                <a:cubicBezTo>
                  <a:pt x="152" y="185"/>
                  <a:pt x="152" y="188"/>
                  <a:pt x="154" y="189"/>
                </a:cubicBezTo>
                <a:cubicBezTo>
                  <a:pt x="155" y="191"/>
                  <a:pt x="157" y="191"/>
                  <a:pt x="159" y="191"/>
                </a:cubicBezTo>
                <a:cubicBezTo>
                  <a:pt x="184" y="179"/>
                  <a:pt x="200" y="164"/>
                  <a:pt x="208" y="143"/>
                </a:cubicBezTo>
                <a:cubicBezTo>
                  <a:pt x="213" y="142"/>
                  <a:pt x="218" y="142"/>
                  <a:pt x="224" y="141"/>
                </a:cubicBezTo>
                <a:cubicBezTo>
                  <a:pt x="236" y="163"/>
                  <a:pt x="261" y="177"/>
                  <a:pt x="289" y="179"/>
                </a:cubicBezTo>
                <a:cubicBezTo>
                  <a:pt x="295" y="193"/>
                  <a:pt x="306" y="205"/>
                  <a:pt x="321" y="216"/>
                </a:cubicBezTo>
                <a:close/>
                <a:moveTo>
                  <a:pt x="292" y="170"/>
                </a:moveTo>
                <a:cubicBezTo>
                  <a:pt x="265" y="169"/>
                  <a:pt x="241" y="155"/>
                  <a:pt x="230" y="133"/>
                </a:cubicBezTo>
                <a:cubicBezTo>
                  <a:pt x="229" y="131"/>
                  <a:pt x="228" y="130"/>
                  <a:pt x="226" y="130"/>
                </a:cubicBezTo>
                <a:cubicBezTo>
                  <a:pt x="226" y="130"/>
                  <a:pt x="225" y="130"/>
                  <a:pt x="225" y="131"/>
                </a:cubicBezTo>
                <a:cubicBezTo>
                  <a:pt x="218" y="132"/>
                  <a:pt x="211" y="133"/>
                  <a:pt x="204" y="133"/>
                </a:cubicBezTo>
                <a:cubicBezTo>
                  <a:pt x="202" y="133"/>
                  <a:pt x="200" y="135"/>
                  <a:pt x="199" y="137"/>
                </a:cubicBezTo>
                <a:cubicBezTo>
                  <a:pt x="199" y="138"/>
                  <a:pt x="199" y="138"/>
                  <a:pt x="199" y="139"/>
                </a:cubicBezTo>
                <a:cubicBezTo>
                  <a:pt x="194" y="154"/>
                  <a:pt x="185" y="165"/>
                  <a:pt x="170" y="175"/>
                </a:cubicBezTo>
                <a:cubicBezTo>
                  <a:pt x="175" y="165"/>
                  <a:pt x="180" y="150"/>
                  <a:pt x="180" y="134"/>
                </a:cubicBezTo>
                <a:cubicBezTo>
                  <a:pt x="180" y="134"/>
                  <a:pt x="180" y="134"/>
                  <a:pt x="180" y="134"/>
                </a:cubicBezTo>
                <a:cubicBezTo>
                  <a:pt x="180" y="132"/>
                  <a:pt x="179" y="130"/>
                  <a:pt x="177" y="129"/>
                </a:cubicBezTo>
                <a:cubicBezTo>
                  <a:pt x="149" y="120"/>
                  <a:pt x="131" y="97"/>
                  <a:pt x="131" y="71"/>
                </a:cubicBezTo>
                <a:cubicBezTo>
                  <a:pt x="131" y="37"/>
                  <a:pt x="164" y="9"/>
                  <a:pt x="203" y="9"/>
                </a:cubicBezTo>
                <a:cubicBezTo>
                  <a:pt x="232" y="9"/>
                  <a:pt x="258" y="24"/>
                  <a:pt x="269" y="47"/>
                </a:cubicBezTo>
                <a:cubicBezTo>
                  <a:pt x="270" y="48"/>
                  <a:pt x="273" y="49"/>
                  <a:pt x="275" y="49"/>
                </a:cubicBezTo>
                <a:cubicBezTo>
                  <a:pt x="282" y="47"/>
                  <a:pt x="289" y="46"/>
                  <a:pt x="296" y="46"/>
                </a:cubicBezTo>
                <a:cubicBezTo>
                  <a:pt x="336" y="46"/>
                  <a:pt x="368" y="74"/>
                  <a:pt x="368" y="108"/>
                </a:cubicBezTo>
                <a:cubicBezTo>
                  <a:pt x="368" y="137"/>
                  <a:pt x="346" y="162"/>
                  <a:pt x="314" y="169"/>
                </a:cubicBezTo>
                <a:cubicBezTo>
                  <a:pt x="312" y="169"/>
                  <a:pt x="310" y="171"/>
                  <a:pt x="310" y="173"/>
                </a:cubicBezTo>
                <a:cubicBezTo>
                  <a:pt x="311" y="183"/>
                  <a:pt x="312" y="191"/>
                  <a:pt x="314" y="198"/>
                </a:cubicBezTo>
                <a:cubicBezTo>
                  <a:pt x="306" y="190"/>
                  <a:pt x="300" y="182"/>
                  <a:pt x="296" y="173"/>
                </a:cubicBezTo>
                <a:cubicBezTo>
                  <a:pt x="296" y="171"/>
                  <a:pt x="294" y="170"/>
                  <a:pt x="292" y="170"/>
                </a:cubicBezTo>
                <a:close/>
                <a:moveTo>
                  <a:pt x="433" y="312"/>
                </a:moveTo>
                <a:cubicBezTo>
                  <a:pt x="422" y="309"/>
                  <a:pt x="418" y="290"/>
                  <a:pt x="418" y="279"/>
                </a:cubicBezTo>
                <a:cubicBezTo>
                  <a:pt x="429" y="267"/>
                  <a:pt x="436" y="250"/>
                  <a:pt x="436" y="232"/>
                </a:cubicBezTo>
                <a:cubicBezTo>
                  <a:pt x="436" y="195"/>
                  <a:pt x="418" y="171"/>
                  <a:pt x="390" y="171"/>
                </a:cubicBezTo>
                <a:cubicBezTo>
                  <a:pt x="361" y="171"/>
                  <a:pt x="343" y="195"/>
                  <a:pt x="343" y="232"/>
                </a:cubicBezTo>
                <a:cubicBezTo>
                  <a:pt x="343" y="251"/>
                  <a:pt x="351" y="268"/>
                  <a:pt x="362" y="279"/>
                </a:cubicBezTo>
                <a:cubicBezTo>
                  <a:pt x="362" y="293"/>
                  <a:pt x="357" y="308"/>
                  <a:pt x="348" y="311"/>
                </a:cubicBezTo>
                <a:cubicBezTo>
                  <a:pt x="304" y="320"/>
                  <a:pt x="295" y="342"/>
                  <a:pt x="295" y="359"/>
                </a:cubicBezTo>
                <a:cubicBezTo>
                  <a:pt x="295" y="362"/>
                  <a:pt x="297" y="364"/>
                  <a:pt x="299" y="364"/>
                </a:cubicBezTo>
                <a:cubicBezTo>
                  <a:pt x="480" y="364"/>
                  <a:pt x="480" y="364"/>
                  <a:pt x="480" y="364"/>
                </a:cubicBezTo>
                <a:cubicBezTo>
                  <a:pt x="483" y="364"/>
                  <a:pt x="485" y="362"/>
                  <a:pt x="485" y="359"/>
                </a:cubicBezTo>
                <a:cubicBezTo>
                  <a:pt x="485" y="343"/>
                  <a:pt x="476" y="321"/>
                  <a:pt x="433" y="312"/>
                </a:cubicBezTo>
                <a:close/>
                <a:moveTo>
                  <a:pt x="353" y="232"/>
                </a:moveTo>
                <a:cubicBezTo>
                  <a:pt x="353" y="185"/>
                  <a:pt x="381" y="181"/>
                  <a:pt x="390" y="181"/>
                </a:cubicBezTo>
                <a:cubicBezTo>
                  <a:pt x="398" y="181"/>
                  <a:pt x="427" y="185"/>
                  <a:pt x="427" y="232"/>
                </a:cubicBezTo>
                <a:cubicBezTo>
                  <a:pt x="427" y="261"/>
                  <a:pt x="407" y="283"/>
                  <a:pt x="390" y="283"/>
                </a:cubicBezTo>
                <a:cubicBezTo>
                  <a:pt x="372" y="283"/>
                  <a:pt x="353" y="261"/>
                  <a:pt x="353" y="232"/>
                </a:cubicBezTo>
                <a:close/>
                <a:moveTo>
                  <a:pt x="304" y="355"/>
                </a:moveTo>
                <a:cubicBezTo>
                  <a:pt x="307" y="338"/>
                  <a:pt x="322" y="326"/>
                  <a:pt x="350" y="320"/>
                </a:cubicBezTo>
                <a:cubicBezTo>
                  <a:pt x="350" y="320"/>
                  <a:pt x="350" y="320"/>
                  <a:pt x="350" y="320"/>
                </a:cubicBezTo>
                <a:cubicBezTo>
                  <a:pt x="363" y="316"/>
                  <a:pt x="369" y="301"/>
                  <a:pt x="371" y="286"/>
                </a:cubicBezTo>
                <a:cubicBezTo>
                  <a:pt x="377" y="290"/>
                  <a:pt x="383" y="292"/>
                  <a:pt x="390" y="292"/>
                </a:cubicBezTo>
                <a:cubicBezTo>
                  <a:pt x="397" y="292"/>
                  <a:pt x="403" y="290"/>
                  <a:pt x="409" y="286"/>
                </a:cubicBezTo>
                <a:cubicBezTo>
                  <a:pt x="411" y="302"/>
                  <a:pt x="417" y="317"/>
                  <a:pt x="431" y="321"/>
                </a:cubicBezTo>
                <a:cubicBezTo>
                  <a:pt x="431" y="321"/>
                  <a:pt x="431" y="321"/>
                  <a:pt x="431" y="321"/>
                </a:cubicBezTo>
                <a:cubicBezTo>
                  <a:pt x="458" y="326"/>
                  <a:pt x="473" y="338"/>
                  <a:pt x="475" y="355"/>
                </a:cubicBezTo>
                <a:lnTo>
                  <a:pt x="304" y="355"/>
                </a:lnTo>
                <a:close/>
                <a:moveTo>
                  <a:pt x="206" y="57"/>
                </a:moveTo>
                <a:cubicBezTo>
                  <a:pt x="197" y="57"/>
                  <a:pt x="189" y="65"/>
                  <a:pt x="189" y="74"/>
                </a:cubicBezTo>
                <a:cubicBezTo>
                  <a:pt x="189" y="83"/>
                  <a:pt x="197" y="91"/>
                  <a:pt x="206" y="91"/>
                </a:cubicBezTo>
                <a:cubicBezTo>
                  <a:pt x="215" y="91"/>
                  <a:pt x="223" y="83"/>
                  <a:pt x="223" y="74"/>
                </a:cubicBezTo>
                <a:cubicBezTo>
                  <a:pt x="223" y="65"/>
                  <a:pt x="215" y="57"/>
                  <a:pt x="206" y="57"/>
                </a:cubicBezTo>
                <a:close/>
                <a:moveTo>
                  <a:pt x="206" y="81"/>
                </a:moveTo>
                <a:cubicBezTo>
                  <a:pt x="202" y="81"/>
                  <a:pt x="199" y="78"/>
                  <a:pt x="199" y="74"/>
                </a:cubicBezTo>
                <a:cubicBezTo>
                  <a:pt x="199" y="70"/>
                  <a:pt x="202" y="66"/>
                  <a:pt x="206" y="66"/>
                </a:cubicBezTo>
                <a:cubicBezTo>
                  <a:pt x="210" y="66"/>
                  <a:pt x="214" y="70"/>
                  <a:pt x="214" y="74"/>
                </a:cubicBezTo>
                <a:cubicBezTo>
                  <a:pt x="214" y="78"/>
                  <a:pt x="210" y="81"/>
                  <a:pt x="206" y="81"/>
                </a:cubicBezTo>
                <a:close/>
                <a:moveTo>
                  <a:pt x="260" y="74"/>
                </a:moveTo>
                <a:cubicBezTo>
                  <a:pt x="260" y="65"/>
                  <a:pt x="252" y="57"/>
                  <a:pt x="243" y="57"/>
                </a:cubicBezTo>
                <a:cubicBezTo>
                  <a:pt x="234" y="57"/>
                  <a:pt x="226" y="65"/>
                  <a:pt x="226" y="74"/>
                </a:cubicBezTo>
                <a:cubicBezTo>
                  <a:pt x="226" y="83"/>
                  <a:pt x="234" y="91"/>
                  <a:pt x="243" y="91"/>
                </a:cubicBezTo>
                <a:cubicBezTo>
                  <a:pt x="252" y="91"/>
                  <a:pt x="260" y="83"/>
                  <a:pt x="260" y="74"/>
                </a:cubicBezTo>
                <a:close/>
                <a:moveTo>
                  <a:pt x="243" y="81"/>
                </a:moveTo>
                <a:cubicBezTo>
                  <a:pt x="239" y="81"/>
                  <a:pt x="236" y="78"/>
                  <a:pt x="236" y="74"/>
                </a:cubicBezTo>
                <a:cubicBezTo>
                  <a:pt x="236" y="70"/>
                  <a:pt x="239" y="66"/>
                  <a:pt x="243" y="66"/>
                </a:cubicBezTo>
                <a:cubicBezTo>
                  <a:pt x="247" y="66"/>
                  <a:pt x="250" y="70"/>
                  <a:pt x="250" y="74"/>
                </a:cubicBezTo>
                <a:cubicBezTo>
                  <a:pt x="250" y="78"/>
                  <a:pt x="247" y="81"/>
                  <a:pt x="243" y="81"/>
                </a:cubicBezTo>
                <a:close/>
                <a:moveTo>
                  <a:pt x="336" y="126"/>
                </a:moveTo>
                <a:cubicBezTo>
                  <a:pt x="345" y="126"/>
                  <a:pt x="353" y="118"/>
                  <a:pt x="353" y="109"/>
                </a:cubicBezTo>
                <a:cubicBezTo>
                  <a:pt x="353" y="100"/>
                  <a:pt x="345" y="92"/>
                  <a:pt x="336" y="92"/>
                </a:cubicBezTo>
                <a:cubicBezTo>
                  <a:pt x="327" y="92"/>
                  <a:pt x="319" y="100"/>
                  <a:pt x="319" y="109"/>
                </a:cubicBezTo>
                <a:cubicBezTo>
                  <a:pt x="319" y="118"/>
                  <a:pt x="327" y="126"/>
                  <a:pt x="336" y="126"/>
                </a:cubicBezTo>
                <a:close/>
                <a:moveTo>
                  <a:pt x="336" y="102"/>
                </a:moveTo>
                <a:cubicBezTo>
                  <a:pt x="340" y="102"/>
                  <a:pt x="343" y="105"/>
                  <a:pt x="343" y="109"/>
                </a:cubicBezTo>
                <a:cubicBezTo>
                  <a:pt x="343" y="113"/>
                  <a:pt x="340" y="117"/>
                  <a:pt x="336" y="117"/>
                </a:cubicBezTo>
                <a:cubicBezTo>
                  <a:pt x="332" y="117"/>
                  <a:pt x="329" y="113"/>
                  <a:pt x="329" y="109"/>
                </a:cubicBezTo>
                <a:cubicBezTo>
                  <a:pt x="329" y="105"/>
                  <a:pt x="332" y="102"/>
                  <a:pt x="336" y="102"/>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3" name="Freeform 149">
            <a:extLst>
              <a:ext uri="{FF2B5EF4-FFF2-40B4-BE49-F238E27FC236}">
                <a16:creationId xmlns:a16="http://schemas.microsoft.com/office/drawing/2014/main" id="{9184E8A9-5135-474F-97EA-A7CF072AF924}"/>
              </a:ext>
            </a:extLst>
          </p:cNvPr>
          <p:cNvSpPr>
            <a:spLocks noEditPoints="1"/>
          </p:cNvSpPr>
          <p:nvPr/>
        </p:nvSpPr>
        <p:spPr bwMode="auto">
          <a:xfrm>
            <a:off x="4586894" y="3157413"/>
            <a:ext cx="361387" cy="440584"/>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4" name="Freeform 86">
            <a:extLst>
              <a:ext uri="{FF2B5EF4-FFF2-40B4-BE49-F238E27FC236}">
                <a16:creationId xmlns:a16="http://schemas.microsoft.com/office/drawing/2014/main" id="{FCA5869D-56B6-42F6-998B-39279DBC1E1D}"/>
              </a:ext>
            </a:extLst>
          </p:cNvPr>
          <p:cNvSpPr>
            <a:spLocks noEditPoints="1"/>
          </p:cNvSpPr>
          <p:nvPr/>
        </p:nvSpPr>
        <p:spPr bwMode="auto">
          <a:xfrm>
            <a:off x="8170014" y="3798094"/>
            <a:ext cx="445957" cy="494671"/>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5" name="Freeform 152">
            <a:extLst>
              <a:ext uri="{FF2B5EF4-FFF2-40B4-BE49-F238E27FC236}">
                <a16:creationId xmlns:a16="http://schemas.microsoft.com/office/drawing/2014/main" id="{074D3241-AE24-4D4E-A664-BCD93F7A90EC}"/>
              </a:ext>
            </a:extLst>
          </p:cNvPr>
          <p:cNvSpPr>
            <a:spLocks noEditPoints="1"/>
          </p:cNvSpPr>
          <p:nvPr/>
        </p:nvSpPr>
        <p:spPr bwMode="auto">
          <a:xfrm>
            <a:off x="7398020" y="4684305"/>
            <a:ext cx="402535" cy="394484"/>
          </a:xfrm>
          <a:custGeom>
            <a:avLst/>
            <a:gdLst>
              <a:gd name="T0" fmla="*/ 396 w 520"/>
              <a:gd name="T1" fmla="*/ 294 h 510"/>
              <a:gd name="T2" fmla="*/ 385 w 520"/>
              <a:gd name="T3" fmla="*/ 283 h 510"/>
              <a:gd name="T4" fmla="*/ 370 w 520"/>
              <a:gd name="T5" fmla="*/ 297 h 510"/>
              <a:gd name="T6" fmla="*/ 342 w 520"/>
              <a:gd name="T7" fmla="*/ 326 h 510"/>
              <a:gd name="T8" fmla="*/ 414 w 520"/>
              <a:gd name="T9" fmla="*/ 161 h 510"/>
              <a:gd name="T10" fmla="*/ 491 w 520"/>
              <a:gd name="T11" fmla="*/ 140 h 510"/>
              <a:gd name="T12" fmla="*/ 506 w 520"/>
              <a:gd name="T13" fmla="*/ 52 h 510"/>
              <a:gd name="T14" fmla="*/ 465 w 520"/>
              <a:gd name="T15" fmla="*/ 88 h 510"/>
              <a:gd name="T16" fmla="*/ 428 w 520"/>
              <a:gd name="T17" fmla="*/ 50 h 510"/>
              <a:gd name="T18" fmla="*/ 463 w 520"/>
              <a:gd name="T19" fmla="*/ 9 h 510"/>
              <a:gd name="T20" fmla="*/ 433 w 520"/>
              <a:gd name="T21" fmla="*/ 0 h 510"/>
              <a:gd name="T22" fmla="*/ 354 w 520"/>
              <a:gd name="T23" fmla="*/ 101 h 510"/>
              <a:gd name="T24" fmla="*/ 123 w 520"/>
              <a:gd name="T25" fmla="*/ 107 h 510"/>
              <a:gd name="T26" fmla="*/ 133 w 520"/>
              <a:gd name="T27" fmla="*/ 85 h 510"/>
              <a:gd name="T28" fmla="*/ 45 w 520"/>
              <a:gd name="T29" fmla="*/ 8 h 510"/>
              <a:gd name="T30" fmla="*/ 11 w 520"/>
              <a:gd name="T31" fmla="*/ 45 h 510"/>
              <a:gd name="T32" fmla="*/ 90 w 520"/>
              <a:gd name="T33" fmla="*/ 128 h 510"/>
              <a:gd name="T34" fmla="*/ 102 w 520"/>
              <a:gd name="T35" fmla="*/ 128 h 510"/>
              <a:gd name="T36" fmla="*/ 224 w 520"/>
              <a:gd name="T37" fmla="*/ 230 h 510"/>
              <a:gd name="T38" fmla="*/ 87 w 520"/>
              <a:gd name="T39" fmla="*/ 346 h 510"/>
              <a:gd name="T40" fmla="*/ 9 w 520"/>
              <a:gd name="T41" fmla="*/ 452 h 510"/>
              <a:gd name="T42" fmla="*/ 22 w 520"/>
              <a:gd name="T43" fmla="*/ 455 h 510"/>
              <a:gd name="T44" fmla="*/ 85 w 520"/>
              <a:gd name="T45" fmla="*/ 430 h 510"/>
              <a:gd name="T46" fmla="*/ 60 w 520"/>
              <a:gd name="T47" fmla="*/ 493 h 510"/>
              <a:gd name="T48" fmla="*/ 63 w 520"/>
              <a:gd name="T49" fmla="*/ 506 h 510"/>
              <a:gd name="T50" fmla="*/ 145 w 520"/>
              <a:gd name="T51" fmla="*/ 486 h 510"/>
              <a:gd name="T52" fmla="*/ 285 w 520"/>
              <a:gd name="T53" fmla="*/ 291 h 510"/>
              <a:gd name="T54" fmla="*/ 288 w 520"/>
              <a:gd name="T55" fmla="*/ 380 h 510"/>
              <a:gd name="T56" fmla="*/ 293 w 520"/>
              <a:gd name="T57" fmla="*/ 394 h 510"/>
              <a:gd name="T58" fmla="*/ 308 w 520"/>
              <a:gd name="T59" fmla="*/ 382 h 510"/>
              <a:gd name="T60" fmla="*/ 452 w 520"/>
              <a:gd name="T61" fmla="*/ 502 h 510"/>
              <a:gd name="T62" fmla="*/ 508 w 520"/>
              <a:gd name="T63" fmla="*/ 447 h 510"/>
              <a:gd name="T64" fmla="*/ 387 w 520"/>
              <a:gd name="T65" fmla="*/ 303 h 510"/>
              <a:gd name="T66" fmla="*/ 30 w 520"/>
              <a:gd name="T67" fmla="*/ 45 h 510"/>
              <a:gd name="T68" fmla="*/ 116 w 520"/>
              <a:gd name="T69" fmla="*/ 91 h 510"/>
              <a:gd name="T70" fmla="*/ 150 w 520"/>
              <a:gd name="T71" fmla="*/ 409 h 510"/>
              <a:gd name="T72" fmla="*/ 87 w 520"/>
              <a:gd name="T73" fmla="*/ 494 h 510"/>
              <a:gd name="T74" fmla="*/ 107 w 520"/>
              <a:gd name="T75" fmla="*/ 468 h 510"/>
              <a:gd name="T76" fmla="*/ 99 w 520"/>
              <a:gd name="T77" fmla="*/ 421 h 510"/>
              <a:gd name="T78" fmla="*/ 54 w 520"/>
              <a:gd name="T79" fmla="*/ 406 h 510"/>
              <a:gd name="T80" fmla="*/ 21 w 520"/>
              <a:gd name="T81" fmla="*/ 433 h 510"/>
              <a:gd name="T82" fmla="*/ 87 w 520"/>
              <a:gd name="T83" fmla="*/ 362 h 510"/>
              <a:gd name="T84" fmla="*/ 114 w 520"/>
              <a:gd name="T85" fmla="*/ 363 h 510"/>
              <a:gd name="T86" fmla="*/ 370 w 520"/>
              <a:gd name="T87" fmla="*/ 101 h 510"/>
              <a:gd name="T88" fmla="*/ 433 w 520"/>
              <a:gd name="T89" fmla="*/ 16 h 510"/>
              <a:gd name="T90" fmla="*/ 413 w 520"/>
              <a:gd name="T91" fmla="*/ 42 h 510"/>
              <a:gd name="T92" fmla="*/ 421 w 520"/>
              <a:gd name="T93" fmla="*/ 88 h 510"/>
              <a:gd name="T94" fmla="*/ 466 w 520"/>
              <a:gd name="T95" fmla="*/ 104 h 510"/>
              <a:gd name="T96" fmla="*/ 499 w 520"/>
              <a:gd name="T97" fmla="*/ 76 h 510"/>
              <a:gd name="T98" fmla="*/ 433 w 520"/>
              <a:gd name="T99" fmla="*/ 147 h 510"/>
              <a:gd name="T100" fmla="*/ 406 w 520"/>
              <a:gd name="T101" fmla="*/ 147 h 510"/>
              <a:gd name="T102" fmla="*/ 150 w 520"/>
              <a:gd name="T103" fmla="*/ 409 h 510"/>
              <a:gd name="T104" fmla="*/ 424 w 520"/>
              <a:gd name="T105" fmla="*/ 475 h 510"/>
              <a:gd name="T106" fmla="*/ 376 w 520"/>
              <a:gd name="T107" fmla="*/ 314 h 510"/>
              <a:gd name="T108" fmla="*/ 492 w 520"/>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510">
                <a:moveTo>
                  <a:pt x="387" y="303"/>
                </a:moveTo>
                <a:cubicBezTo>
                  <a:pt x="396" y="294"/>
                  <a:pt x="396" y="294"/>
                  <a:pt x="396" y="294"/>
                </a:cubicBezTo>
                <a:cubicBezTo>
                  <a:pt x="399" y="291"/>
                  <a:pt x="399" y="286"/>
                  <a:pt x="396" y="283"/>
                </a:cubicBezTo>
                <a:cubicBezTo>
                  <a:pt x="393" y="279"/>
                  <a:pt x="388" y="279"/>
                  <a:pt x="385" y="283"/>
                </a:cubicBezTo>
                <a:cubicBezTo>
                  <a:pt x="370" y="297"/>
                  <a:pt x="370" y="297"/>
                  <a:pt x="370" y="297"/>
                </a:cubicBezTo>
                <a:cubicBezTo>
                  <a:pt x="370" y="297"/>
                  <a:pt x="370" y="297"/>
                  <a:pt x="370" y="297"/>
                </a:cubicBezTo>
                <a:cubicBezTo>
                  <a:pt x="370" y="297"/>
                  <a:pt x="370" y="297"/>
                  <a:pt x="370" y="297"/>
                </a:cubicBezTo>
                <a:cubicBezTo>
                  <a:pt x="342" y="326"/>
                  <a:pt x="342" y="326"/>
                  <a:pt x="342" y="326"/>
                </a:cubicBezTo>
                <a:cubicBezTo>
                  <a:pt x="296" y="280"/>
                  <a:pt x="296" y="280"/>
                  <a:pt x="296" y="280"/>
                </a:cubicBezTo>
                <a:cubicBezTo>
                  <a:pt x="414" y="161"/>
                  <a:pt x="414" y="161"/>
                  <a:pt x="414" y="161"/>
                </a:cubicBezTo>
                <a:cubicBezTo>
                  <a:pt x="421" y="163"/>
                  <a:pt x="427" y="163"/>
                  <a:pt x="433" y="163"/>
                </a:cubicBezTo>
                <a:cubicBezTo>
                  <a:pt x="455" y="163"/>
                  <a:pt x="476" y="155"/>
                  <a:pt x="491" y="140"/>
                </a:cubicBezTo>
                <a:cubicBezTo>
                  <a:pt x="513" y="118"/>
                  <a:pt x="520" y="87"/>
                  <a:pt x="512" y="58"/>
                </a:cubicBezTo>
                <a:cubicBezTo>
                  <a:pt x="511" y="55"/>
                  <a:pt x="509" y="53"/>
                  <a:pt x="506" y="52"/>
                </a:cubicBezTo>
                <a:cubicBezTo>
                  <a:pt x="503" y="52"/>
                  <a:pt x="500" y="53"/>
                  <a:pt x="498" y="55"/>
                </a:cubicBezTo>
                <a:cubicBezTo>
                  <a:pt x="465" y="88"/>
                  <a:pt x="465" y="88"/>
                  <a:pt x="465" y="88"/>
                </a:cubicBezTo>
                <a:cubicBezTo>
                  <a:pt x="435" y="80"/>
                  <a:pt x="435" y="80"/>
                  <a:pt x="435" y="80"/>
                </a:cubicBezTo>
                <a:cubicBezTo>
                  <a:pt x="428" y="50"/>
                  <a:pt x="428" y="50"/>
                  <a:pt x="428" y="50"/>
                </a:cubicBezTo>
                <a:cubicBezTo>
                  <a:pt x="461" y="17"/>
                  <a:pt x="461" y="17"/>
                  <a:pt x="461" y="17"/>
                </a:cubicBezTo>
                <a:cubicBezTo>
                  <a:pt x="463" y="15"/>
                  <a:pt x="463" y="12"/>
                  <a:pt x="463" y="9"/>
                </a:cubicBezTo>
                <a:cubicBezTo>
                  <a:pt x="462" y="6"/>
                  <a:pt x="460" y="4"/>
                  <a:pt x="457" y="3"/>
                </a:cubicBezTo>
                <a:cubicBezTo>
                  <a:pt x="449" y="1"/>
                  <a:pt x="441" y="0"/>
                  <a:pt x="433" y="0"/>
                </a:cubicBezTo>
                <a:cubicBezTo>
                  <a:pt x="411" y="0"/>
                  <a:pt x="391" y="8"/>
                  <a:pt x="376" y="24"/>
                </a:cubicBezTo>
                <a:cubicBezTo>
                  <a:pt x="355" y="44"/>
                  <a:pt x="347" y="73"/>
                  <a:pt x="354" y="101"/>
                </a:cubicBezTo>
                <a:cubicBezTo>
                  <a:pt x="236" y="219"/>
                  <a:pt x="236" y="219"/>
                  <a:pt x="236" y="219"/>
                </a:cubicBezTo>
                <a:cubicBezTo>
                  <a:pt x="123" y="107"/>
                  <a:pt x="123" y="107"/>
                  <a:pt x="123" y="107"/>
                </a:cubicBezTo>
                <a:cubicBezTo>
                  <a:pt x="133" y="97"/>
                  <a:pt x="133" y="97"/>
                  <a:pt x="133" y="97"/>
                </a:cubicBezTo>
                <a:cubicBezTo>
                  <a:pt x="137" y="93"/>
                  <a:pt x="137" y="88"/>
                  <a:pt x="133" y="85"/>
                </a:cubicBezTo>
                <a:cubicBezTo>
                  <a:pt x="56" y="8"/>
                  <a:pt x="56" y="8"/>
                  <a:pt x="56" y="8"/>
                </a:cubicBezTo>
                <a:cubicBezTo>
                  <a:pt x="53" y="5"/>
                  <a:pt x="48" y="5"/>
                  <a:pt x="45" y="8"/>
                </a:cubicBezTo>
                <a:cubicBezTo>
                  <a:pt x="13" y="40"/>
                  <a:pt x="13" y="40"/>
                  <a:pt x="13" y="40"/>
                </a:cubicBezTo>
                <a:cubicBezTo>
                  <a:pt x="12" y="41"/>
                  <a:pt x="11" y="43"/>
                  <a:pt x="11" y="45"/>
                </a:cubicBezTo>
                <a:cubicBezTo>
                  <a:pt x="11" y="47"/>
                  <a:pt x="12" y="50"/>
                  <a:pt x="13" y="51"/>
                </a:cubicBezTo>
                <a:cubicBezTo>
                  <a:pt x="90" y="128"/>
                  <a:pt x="90" y="128"/>
                  <a:pt x="90" y="128"/>
                </a:cubicBezTo>
                <a:cubicBezTo>
                  <a:pt x="92" y="130"/>
                  <a:pt x="94" y="131"/>
                  <a:pt x="96" y="131"/>
                </a:cubicBezTo>
                <a:cubicBezTo>
                  <a:pt x="98" y="131"/>
                  <a:pt x="100" y="130"/>
                  <a:pt x="102" y="128"/>
                </a:cubicBezTo>
                <a:cubicBezTo>
                  <a:pt x="112" y="118"/>
                  <a:pt x="112" y="118"/>
                  <a:pt x="112" y="118"/>
                </a:cubicBezTo>
                <a:cubicBezTo>
                  <a:pt x="224" y="230"/>
                  <a:pt x="224" y="230"/>
                  <a:pt x="224" y="230"/>
                </a:cubicBezTo>
                <a:cubicBezTo>
                  <a:pt x="106" y="349"/>
                  <a:pt x="106" y="349"/>
                  <a:pt x="106" y="349"/>
                </a:cubicBezTo>
                <a:cubicBezTo>
                  <a:pt x="100" y="347"/>
                  <a:pt x="93" y="346"/>
                  <a:pt x="87" y="346"/>
                </a:cubicBezTo>
                <a:cubicBezTo>
                  <a:pt x="65" y="346"/>
                  <a:pt x="44" y="355"/>
                  <a:pt x="29" y="370"/>
                </a:cubicBezTo>
                <a:cubicBezTo>
                  <a:pt x="8" y="392"/>
                  <a:pt x="0" y="423"/>
                  <a:pt x="9" y="452"/>
                </a:cubicBezTo>
                <a:cubicBezTo>
                  <a:pt x="9" y="455"/>
                  <a:pt x="12" y="457"/>
                  <a:pt x="14" y="457"/>
                </a:cubicBezTo>
                <a:cubicBezTo>
                  <a:pt x="17" y="458"/>
                  <a:pt x="20" y="457"/>
                  <a:pt x="22" y="455"/>
                </a:cubicBezTo>
                <a:cubicBezTo>
                  <a:pt x="55" y="422"/>
                  <a:pt x="55" y="422"/>
                  <a:pt x="55" y="422"/>
                </a:cubicBezTo>
                <a:cubicBezTo>
                  <a:pt x="85" y="430"/>
                  <a:pt x="85" y="430"/>
                  <a:pt x="85" y="430"/>
                </a:cubicBezTo>
                <a:cubicBezTo>
                  <a:pt x="93" y="460"/>
                  <a:pt x="93" y="460"/>
                  <a:pt x="93" y="460"/>
                </a:cubicBezTo>
                <a:cubicBezTo>
                  <a:pt x="60" y="493"/>
                  <a:pt x="60" y="493"/>
                  <a:pt x="60" y="493"/>
                </a:cubicBezTo>
                <a:cubicBezTo>
                  <a:pt x="58" y="495"/>
                  <a:pt x="57" y="498"/>
                  <a:pt x="58" y="501"/>
                </a:cubicBezTo>
                <a:cubicBezTo>
                  <a:pt x="58" y="503"/>
                  <a:pt x="60" y="506"/>
                  <a:pt x="63" y="506"/>
                </a:cubicBezTo>
                <a:cubicBezTo>
                  <a:pt x="71" y="509"/>
                  <a:pt x="79" y="510"/>
                  <a:pt x="87" y="510"/>
                </a:cubicBezTo>
                <a:cubicBezTo>
                  <a:pt x="109" y="510"/>
                  <a:pt x="129" y="502"/>
                  <a:pt x="145" y="486"/>
                </a:cubicBezTo>
                <a:cubicBezTo>
                  <a:pt x="165" y="466"/>
                  <a:pt x="173" y="437"/>
                  <a:pt x="166"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89" y="393"/>
                  <a:pt x="291" y="394"/>
                  <a:pt x="293" y="394"/>
                </a:cubicBezTo>
                <a:cubicBezTo>
                  <a:pt x="295" y="394"/>
                  <a:pt x="298" y="393"/>
                  <a:pt x="299" y="391"/>
                </a:cubicBezTo>
                <a:cubicBezTo>
                  <a:pt x="308" y="382"/>
                  <a:pt x="308" y="382"/>
                  <a:pt x="308" y="382"/>
                </a:cubicBezTo>
                <a:cubicBezTo>
                  <a:pt x="412" y="486"/>
                  <a:pt x="412" y="486"/>
                  <a:pt x="412" y="486"/>
                </a:cubicBezTo>
                <a:cubicBezTo>
                  <a:pt x="423" y="497"/>
                  <a:pt x="437" y="502"/>
                  <a:pt x="452" y="502"/>
                </a:cubicBezTo>
                <a:cubicBezTo>
                  <a:pt x="466" y="502"/>
                  <a:pt x="480" y="497"/>
                  <a:pt x="491" y="486"/>
                </a:cubicBezTo>
                <a:cubicBezTo>
                  <a:pt x="502" y="475"/>
                  <a:pt x="508" y="461"/>
                  <a:pt x="508" y="447"/>
                </a:cubicBezTo>
                <a:cubicBezTo>
                  <a:pt x="508" y="432"/>
                  <a:pt x="502" y="418"/>
                  <a:pt x="491" y="407"/>
                </a:cubicBezTo>
                <a:lnTo>
                  <a:pt x="387" y="303"/>
                </a:lnTo>
                <a:close/>
                <a:moveTo>
                  <a:pt x="96" y="111"/>
                </a:moveTo>
                <a:cubicBezTo>
                  <a:pt x="30" y="45"/>
                  <a:pt x="30" y="45"/>
                  <a:pt x="30" y="45"/>
                </a:cubicBezTo>
                <a:cubicBezTo>
                  <a:pt x="51" y="25"/>
                  <a:pt x="51" y="25"/>
                  <a:pt x="51" y="25"/>
                </a:cubicBezTo>
                <a:cubicBezTo>
                  <a:pt x="116" y="91"/>
                  <a:pt x="116" y="91"/>
                  <a:pt x="116" y="91"/>
                </a:cubicBezTo>
                <a:lnTo>
                  <a:pt x="96" y="111"/>
                </a:lnTo>
                <a:close/>
                <a:moveTo>
                  <a:pt x="150" y="409"/>
                </a:moveTo>
                <a:cubicBezTo>
                  <a:pt x="157" y="432"/>
                  <a:pt x="151" y="458"/>
                  <a:pt x="133" y="475"/>
                </a:cubicBezTo>
                <a:cubicBezTo>
                  <a:pt x="121" y="487"/>
                  <a:pt x="104" y="494"/>
                  <a:pt x="87" y="494"/>
                </a:cubicBezTo>
                <a:cubicBezTo>
                  <a:pt x="85" y="494"/>
                  <a:pt x="83" y="494"/>
                  <a:pt x="82" y="494"/>
                </a:cubicBezTo>
                <a:cubicBezTo>
                  <a:pt x="107" y="468"/>
                  <a:pt x="107" y="468"/>
                  <a:pt x="107" y="468"/>
                </a:cubicBezTo>
                <a:cubicBezTo>
                  <a:pt x="109" y="466"/>
                  <a:pt x="110" y="463"/>
                  <a:pt x="109" y="461"/>
                </a:cubicBezTo>
                <a:cubicBezTo>
                  <a:pt x="99" y="421"/>
                  <a:pt x="99" y="421"/>
                  <a:pt x="99" y="421"/>
                </a:cubicBezTo>
                <a:cubicBezTo>
                  <a:pt x="99" y="419"/>
                  <a:pt x="96" y="416"/>
                  <a:pt x="94" y="416"/>
                </a:cubicBezTo>
                <a:cubicBezTo>
                  <a:pt x="54" y="406"/>
                  <a:pt x="54" y="406"/>
                  <a:pt x="54" y="406"/>
                </a:cubicBezTo>
                <a:cubicBezTo>
                  <a:pt x="52" y="405"/>
                  <a:pt x="49" y="406"/>
                  <a:pt x="47" y="408"/>
                </a:cubicBezTo>
                <a:cubicBezTo>
                  <a:pt x="21" y="433"/>
                  <a:pt x="21" y="433"/>
                  <a:pt x="21" y="433"/>
                </a:cubicBezTo>
                <a:cubicBezTo>
                  <a:pt x="20" y="414"/>
                  <a:pt x="27" y="395"/>
                  <a:pt x="40" y="382"/>
                </a:cubicBezTo>
                <a:cubicBezTo>
                  <a:pt x="53" y="369"/>
                  <a:pt x="69" y="362"/>
                  <a:pt x="87" y="362"/>
                </a:cubicBezTo>
                <a:cubicBezTo>
                  <a:pt x="93" y="362"/>
                  <a:pt x="100" y="363"/>
                  <a:pt x="106" y="365"/>
                </a:cubicBezTo>
                <a:cubicBezTo>
                  <a:pt x="109" y="366"/>
                  <a:pt x="112" y="365"/>
                  <a:pt x="114" y="363"/>
                </a:cubicBezTo>
                <a:cubicBezTo>
                  <a:pt x="368" y="109"/>
                  <a:pt x="368" y="109"/>
                  <a:pt x="368" y="109"/>
                </a:cubicBezTo>
                <a:cubicBezTo>
                  <a:pt x="371" y="107"/>
                  <a:pt x="371" y="104"/>
                  <a:pt x="370" y="101"/>
                </a:cubicBezTo>
                <a:cubicBezTo>
                  <a:pt x="363" y="78"/>
                  <a:pt x="370" y="52"/>
                  <a:pt x="387" y="35"/>
                </a:cubicBezTo>
                <a:cubicBezTo>
                  <a:pt x="399" y="23"/>
                  <a:pt x="416" y="16"/>
                  <a:pt x="433" y="16"/>
                </a:cubicBezTo>
                <a:cubicBezTo>
                  <a:pt x="435" y="16"/>
                  <a:pt x="437" y="16"/>
                  <a:pt x="439" y="16"/>
                </a:cubicBezTo>
                <a:cubicBezTo>
                  <a:pt x="413" y="42"/>
                  <a:pt x="413" y="42"/>
                  <a:pt x="413" y="42"/>
                </a:cubicBezTo>
                <a:cubicBezTo>
                  <a:pt x="411" y="44"/>
                  <a:pt x="410" y="47"/>
                  <a:pt x="411" y="49"/>
                </a:cubicBezTo>
                <a:cubicBezTo>
                  <a:pt x="421" y="88"/>
                  <a:pt x="421" y="88"/>
                  <a:pt x="421" y="88"/>
                </a:cubicBezTo>
                <a:cubicBezTo>
                  <a:pt x="421" y="91"/>
                  <a:pt x="424" y="94"/>
                  <a:pt x="427" y="94"/>
                </a:cubicBezTo>
                <a:cubicBezTo>
                  <a:pt x="466" y="104"/>
                  <a:pt x="466" y="104"/>
                  <a:pt x="466" y="104"/>
                </a:cubicBezTo>
                <a:cubicBezTo>
                  <a:pt x="469" y="105"/>
                  <a:pt x="471" y="104"/>
                  <a:pt x="473" y="102"/>
                </a:cubicBezTo>
                <a:cubicBezTo>
                  <a:pt x="499" y="76"/>
                  <a:pt x="499" y="76"/>
                  <a:pt x="499" y="76"/>
                </a:cubicBezTo>
                <a:cubicBezTo>
                  <a:pt x="500" y="95"/>
                  <a:pt x="494" y="114"/>
                  <a:pt x="480" y="128"/>
                </a:cubicBezTo>
                <a:cubicBezTo>
                  <a:pt x="467" y="141"/>
                  <a:pt x="451" y="147"/>
                  <a:pt x="433" y="147"/>
                </a:cubicBezTo>
                <a:cubicBezTo>
                  <a:pt x="427" y="147"/>
                  <a:pt x="420" y="147"/>
                  <a:pt x="414" y="145"/>
                </a:cubicBezTo>
                <a:cubicBezTo>
                  <a:pt x="411" y="144"/>
                  <a:pt x="408" y="145"/>
                  <a:pt x="406" y="147"/>
                </a:cubicBezTo>
                <a:cubicBezTo>
                  <a:pt x="152" y="401"/>
                  <a:pt x="152" y="401"/>
                  <a:pt x="152" y="401"/>
                </a:cubicBezTo>
                <a:cubicBezTo>
                  <a:pt x="150" y="403"/>
                  <a:pt x="149" y="406"/>
                  <a:pt x="150" y="409"/>
                </a:cubicBezTo>
                <a:close/>
                <a:moveTo>
                  <a:pt x="480" y="475"/>
                </a:moveTo>
                <a:cubicBezTo>
                  <a:pt x="464" y="490"/>
                  <a:pt x="439" y="490"/>
                  <a:pt x="424" y="475"/>
                </a:cubicBezTo>
                <a:cubicBezTo>
                  <a:pt x="320" y="371"/>
                  <a:pt x="320" y="371"/>
                  <a:pt x="320" y="371"/>
                </a:cubicBezTo>
                <a:cubicBezTo>
                  <a:pt x="376" y="314"/>
                  <a:pt x="376" y="314"/>
                  <a:pt x="376" y="314"/>
                </a:cubicBezTo>
                <a:cubicBezTo>
                  <a:pt x="480" y="418"/>
                  <a:pt x="480" y="418"/>
                  <a:pt x="480" y="418"/>
                </a:cubicBezTo>
                <a:cubicBezTo>
                  <a:pt x="487" y="426"/>
                  <a:pt x="492" y="436"/>
                  <a:pt x="492" y="447"/>
                </a:cubicBezTo>
                <a:cubicBezTo>
                  <a:pt x="492" y="457"/>
                  <a:pt x="487" y="467"/>
                  <a:pt x="480" y="475"/>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37" name="Freeform 140">
            <a:extLst>
              <a:ext uri="{FF2B5EF4-FFF2-40B4-BE49-F238E27FC236}">
                <a16:creationId xmlns:a16="http://schemas.microsoft.com/office/drawing/2014/main" id="{FE5B47C9-94F8-4DCC-A13A-41C0D8E78796}"/>
              </a:ext>
            </a:extLst>
          </p:cNvPr>
          <p:cNvSpPr>
            <a:spLocks noEditPoints="1"/>
          </p:cNvSpPr>
          <p:nvPr/>
        </p:nvSpPr>
        <p:spPr bwMode="auto">
          <a:xfrm>
            <a:off x="7186723" y="3111963"/>
            <a:ext cx="532355" cy="534492"/>
          </a:xfrm>
          <a:custGeom>
            <a:avLst/>
            <a:gdLst>
              <a:gd name="T0" fmla="*/ 418 w 791"/>
              <a:gd name="T1" fmla="*/ 262 h 792"/>
              <a:gd name="T2" fmla="*/ 402 w 791"/>
              <a:gd name="T3" fmla="*/ 292 h 792"/>
              <a:gd name="T4" fmla="*/ 527 w 791"/>
              <a:gd name="T5" fmla="*/ 280 h 792"/>
              <a:gd name="T6" fmla="*/ 370 w 791"/>
              <a:gd name="T7" fmla="*/ 236 h 792"/>
              <a:gd name="T8" fmla="*/ 453 w 791"/>
              <a:gd name="T9" fmla="*/ 288 h 792"/>
              <a:gd name="T10" fmla="*/ 494 w 791"/>
              <a:gd name="T11" fmla="*/ 281 h 792"/>
              <a:gd name="T12" fmla="*/ 757 w 791"/>
              <a:gd name="T13" fmla="*/ 235 h 792"/>
              <a:gd name="T14" fmla="*/ 467 w 791"/>
              <a:gd name="T15" fmla="*/ 7 h 792"/>
              <a:gd name="T16" fmla="*/ 395 w 791"/>
              <a:gd name="T17" fmla="*/ 0 h 792"/>
              <a:gd name="T18" fmla="*/ 225 w 791"/>
              <a:gd name="T19" fmla="*/ 39 h 792"/>
              <a:gd name="T20" fmla="*/ 15 w 791"/>
              <a:gd name="T21" fmla="*/ 285 h 792"/>
              <a:gd name="T22" fmla="*/ 2 w 791"/>
              <a:gd name="T23" fmla="*/ 350 h 792"/>
              <a:gd name="T24" fmla="*/ 0 w 791"/>
              <a:gd name="T25" fmla="*/ 419 h 792"/>
              <a:gd name="T26" fmla="*/ 167 w 791"/>
              <a:gd name="T27" fmla="*/ 719 h 792"/>
              <a:gd name="T28" fmla="*/ 71 w 791"/>
              <a:gd name="T29" fmla="*/ 597 h 792"/>
              <a:gd name="T30" fmla="*/ 14 w 791"/>
              <a:gd name="T31" fmla="*/ 382 h 792"/>
              <a:gd name="T32" fmla="*/ 18 w 791"/>
              <a:gd name="T33" fmla="*/ 336 h 792"/>
              <a:gd name="T34" fmla="*/ 122 w 791"/>
              <a:gd name="T35" fmla="*/ 524 h 792"/>
              <a:gd name="T36" fmla="*/ 117 w 791"/>
              <a:gd name="T37" fmla="*/ 177 h 792"/>
              <a:gd name="T38" fmla="*/ 101 w 791"/>
              <a:gd name="T39" fmla="*/ 153 h 792"/>
              <a:gd name="T40" fmla="*/ 198 w 791"/>
              <a:gd name="T41" fmla="*/ 69 h 792"/>
              <a:gd name="T42" fmla="*/ 248 w 791"/>
              <a:gd name="T43" fmla="*/ 68 h 792"/>
              <a:gd name="T44" fmla="*/ 221 w 791"/>
              <a:gd name="T45" fmla="*/ 77 h 792"/>
              <a:gd name="T46" fmla="*/ 443 w 791"/>
              <a:gd name="T47" fmla="*/ 17 h 792"/>
              <a:gd name="T48" fmla="*/ 300 w 791"/>
              <a:gd name="T49" fmla="*/ 86 h 792"/>
              <a:gd name="T50" fmla="*/ 263 w 791"/>
              <a:gd name="T51" fmla="*/ 64 h 792"/>
              <a:gd name="T52" fmla="*/ 757 w 791"/>
              <a:gd name="T53" fmla="*/ 519 h 792"/>
              <a:gd name="T54" fmla="*/ 732 w 791"/>
              <a:gd name="T55" fmla="*/ 273 h 792"/>
              <a:gd name="T56" fmla="*/ 725 w 791"/>
              <a:gd name="T57" fmla="*/ 259 h 792"/>
              <a:gd name="T58" fmla="*/ 642 w 791"/>
              <a:gd name="T59" fmla="*/ 315 h 792"/>
              <a:gd name="T60" fmla="*/ 602 w 791"/>
              <a:gd name="T61" fmla="*/ 392 h 792"/>
              <a:gd name="T62" fmla="*/ 591 w 791"/>
              <a:gd name="T63" fmla="*/ 419 h 792"/>
              <a:gd name="T64" fmla="*/ 454 w 791"/>
              <a:gd name="T65" fmla="*/ 677 h 792"/>
              <a:gd name="T66" fmla="*/ 323 w 791"/>
              <a:gd name="T67" fmla="*/ 460 h 792"/>
              <a:gd name="T68" fmla="*/ 310 w 791"/>
              <a:gd name="T69" fmla="*/ 240 h 792"/>
              <a:gd name="T70" fmla="*/ 434 w 791"/>
              <a:gd name="T71" fmla="*/ 180 h 792"/>
              <a:gd name="T72" fmla="*/ 400 w 791"/>
              <a:gd name="T73" fmla="*/ 104 h 792"/>
              <a:gd name="T74" fmla="*/ 79 w 791"/>
              <a:gd name="T75" fmla="*/ 444 h 792"/>
              <a:gd name="T76" fmla="*/ 322 w 791"/>
              <a:gd name="T77" fmla="*/ 97 h 792"/>
              <a:gd name="T78" fmla="*/ 305 w 791"/>
              <a:gd name="T79" fmla="*/ 115 h 792"/>
              <a:gd name="T80" fmla="*/ 479 w 791"/>
              <a:gd name="T81" fmla="*/ 76 h 792"/>
              <a:gd name="T82" fmla="*/ 327 w 791"/>
              <a:gd name="T83" fmla="*/ 122 h 792"/>
              <a:gd name="T84" fmla="*/ 381 w 791"/>
              <a:gd name="T85" fmla="*/ 164 h 792"/>
              <a:gd name="T86" fmla="*/ 337 w 791"/>
              <a:gd name="T87" fmla="*/ 189 h 792"/>
              <a:gd name="T88" fmla="*/ 255 w 791"/>
              <a:gd name="T89" fmla="*/ 144 h 792"/>
              <a:gd name="T90" fmla="*/ 360 w 791"/>
              <a:gd name="T91" fmla="*/ 168 h 792"/>
              <a:gd name="T92" fmla="*/ 330 w 791"/>
              <a:gd name="T93" fmla="*/ 176 h 792"/>
              <a:gd name="T94" fmla="*/ 229 w 791"/>
              <a:gd name="T95" fmla="*/ 389 h 792"/>
              <a:gd name="T96" fmla="*/ 325 w 791"/>
              <a:gd name="T97" fmla="*/ 474 h 792"/>
              <a:gd name="T98" fmla="*/ 402 w 791"/>
              <a:gd name="T99" fmla="*/ 567 h 792"/>
              <a:gd name="T100" fmla="*/ 423 w 791"/>
              <a:gd name="T101" fmla="*/ 165 h 792"/>
              <a:gd name="T102" fmla="*/ 240 w 791"/>
              <a:gd name="T103" fmla="*/ 648 h 792"/>
              <a:gd name="T104" fmla="*/ 220 w 791"/>
              <a:gd name="T105" fmla="*/ 533 h 792"/>
              <a:gd name="T106" fmla="*/ 458 w 791"/>
              <a:gd name="T107" fmla="*/ 691 h 792"/>
              <a:gd name="T108" fmla="*/ 536 w 791"/>
              <a:gd name="T109" fmla="*/ 648 h 792"/>
              <a:gd name="T110" fmla="*/ 570 w 791"/>
              <a:gd name="T111" fmla="*/ 592 h 792"/>
              <a:gd name="T112" fmla="*/ 669 w 791"/>
              <a:gd name="T113"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1" h="792">
                <a:moveTo>
                  <a:pt x="495" y="267"/>
                </a:moveTo>
                <a:cubicBezTo>
                  <a:pt x="495" y="267"/>
                  <a:pt x="495" y="267"/>
                  <a:pt x="494" y="267"/>
                </a:cubicBezTo>
                <a:cubicBezTo>
                  <a:pt x="489" y="267"/>
                  <a:pt x="472" y="265"/>
                  <a:pt x="463" y="264"/>
                </a:cubicBezTo>
                <a:cubicBezTo>
                  <a:pt x="453" y="252"/>
                  <a:pt x="430" y="223"/>
                  <a:pt x="413" y="223"/>
                </a:cubicBezTo>
                <a:cubicBezTo>
                  <a:pt x="413" y="223"/>
                  <a:pt x="412" y="223"/>
                  <a:pt x="411" y="223"/>
                </a:cubicBezTo>
                <a:cubicBezTo>
                  <a:pt x="404" y="224"/>
                  <a:pt x="402" y="228"/>
                  <a:pt x="402" y="230"/>
                </a:cubicBezTo>
                <a:cubicBezTo>
                  <a:pt x="400" y="238"/>
                  <a:pt x="407" y="244"/>
                  <a:pt x="417" y="252"/>
                </a:cubicBezTo>
                <a:cubicBezTo>
                  <a:pt x="419" y="254"/>
                  <a:pt x="422" y="256"/>
                  <a:pt x="424" y="258"/>
                </a:cubicBezTo>
                <a:cubicBezTo>
                  <a:pt x="423" y="259"/>
                  <a:pt x="420" y="261"/>
                  <a:pt x="418" y="262"/>
                </a:cubicBezTo>
                <a:cubicBezTo>
                  <a:pt x="413" y="249"/>
                  <a:pt x="392" y="233"/>
                  <a:pt x="379" y="224"/>
                </a:cubicBezTo>
                <a:cubicBezTo>
                  <a:pt x="376" y="223"/>
                  <a:pt x="373" y="222"/>
                  <a:pt x="370" y="222"/>
                </a:cubicBezTo>
                <a:cubicBezTo>
                  <a:pt x="351" y="222"/>
                  <a:pt x="330" y="258"/>
                  <a:pt x="324" y="269"/>
                </a:cubicBezTo>
                <a:cubicBezTo>
                  <a:pt x="323" y="270"/>
                  <a:pt x="323" y="272"/>
                  <a:pt x="323" y="273"/>
                </a:cubicBezTo>
                <a:cubicBezTo>
                  <a:pt x="323" y="278"/>
                  <a:pt x="327" y="290"/>
                  <a:pt x="346" y="290"/>
                </a:cubicBezTo>
                <a:cubicBezTo>
                  <a:pt x="361" y="290"/>
                  <a:pt x="381" y="283"/>
                  <a:pt x="391" y="279"/>
                </a:cubicBezTo>
                <a:cubicBezTo>
                  <a:pt x="391" y="279"/>
                  <a:pt x="391" y="279"/>
                  <a:pt x="391" y="279"/>
                </a:cubicBezTo>
                <a:cubicBezTo>
                  <a:pt x="391" y="279"/>
                  <a:pt x="392" y="279"/>
                  <a:pt x="392" y="279"/>
                </a:cubicBezTo>
                <a:cubicBezTo>
                  <a:pt x="394" y="279"/>
                  <a:pt x="399" y="287"/>
                  <a:pt x="402" y="292"/>
                </a:cubicBezTo>
                <a:cubicBezTo>
                  <a:pt x="407" y="301"/>
                  <a:pt x="412" y="310"/>
                  <a:pt x="421" y="315"/>
                </a:cubicBezTo>
                <a:cubicBezTo>
                  <a:pt x="424" y="317"/>
                  <a:pt x="428" y="318"/>
                  <a:pt x="432" y="318"/>
                </a:cubicBezTo>
                <a:cubicBezTo>
                  <a:pt x="432" y="318"/>
                  <a:pt x="432" y="318"/>
                  <a:pt x="432" y="318"/>
                </a:cubicBezTo>
                <a:cubicBezTo>
                  <a:pt x="445" y="318"/>
                  <a:pt x="455" y="308"/>
                  <a:pt x="463" y="299"/>
                </a:cubicBezTo>
                <a:cubicBezTo>
                  <a:pt x="465" y="300"/>
                  <a:pt x="468" y="301"/>
                  <a:pt x="471" y="302"/>
                </a:cubicBezTo>
                <a:cubicBezTo>
                  <a:pt x="480" y="306"/>
                  <a:pt x="492" y="310"/>
                  <a:pt x="503" y="310"/>
                </a:cubicBezTo>
                <a:cubicBezTo>
                  <a:pt x="503" y="310"/>
                  <a:pt x="503" y="310"/>
                  <a:pt x="503" y="310"/>
                </a:cubicBezTo>
                <a:cubicBezTo>
                  <a:pt x="514" y="310"/>
                  <a:pt x="521" y="305"/>
                  <a:pt x="524" y="300"/>
                </a:cubicBezTo>
                <a:cubicBezTo>
                  <a:pt x="531" y="291"/>
                  <a:pt x="529" y="284"/>
                  <a:pt x="527" y="280"/>
                </a:cubicBezTo>
                <a:cubicBezTo>
                  <a:pt x="521" y="267"/>
                  <a:pt x="498" y="266"/>
                  <a:pt x="497" y="266"/>
                </a:cubicBezTo>
                <a:cubicBezTo>
                  <a:pt x="496" y="266"/>
                  <a:pt x="495" y="267"/>
                  <a:pt x="495" y="267"/>
                </a:cubicBezTo>
                <a:close/>
                <a:moveTo>
                  <a:pt x="403" y="269"/>
                </a:moveTo>
                <a:cubicBezTo>
                  <a:pt x="400" y="267"/>
                  <a:pt x="396" y="265"/>
                  <a:pt x="392" y="265"/>
                </a:cubicBezTo>
                <a:cubicBezTo>
                  <a:pt x="390" y="265"/>
                  <a:pt x="388" y="265"/>
                  <a:pt x="387" y="266"/>
                </a:cubicBezTo>
                <a:cubicBezTo>
                  <a:pt x="386" y="266"/>
                  <a:pt x="386" y="266"/>
                  <a:pt x="386" y="266"/>
                </a:cubicBezTo>
                <a:cubicBezTo>
                  <a:pt x="377" y="269"/>
                  <a:pt x="358" y="276"/>
                  <a:pt x="346" y="276"/>
                </a:cubicBezTo>
                <a:cubicBezTo>
                  <a:pt x="340" y="276"/>
                  <a:pt x="338" y="274"/>
                  <a:pt x="337" y="273"/>
                </a:cubicBezTo>
                <a:cubicBezTo>
                  <a:pt x="348" y="255"/>
                  <a:pt x="363" y="236"/>
                  <a:pt x="370" y="236"/>
                </a:cubicBezTo>
                <a:cubicBezTo>
                  <a:pt x="370" y="236"/>
                  <a:pt x="371" y="236"/>
                  <a:pt x="371" y="236"/>
                </a:cubicBezTo>
                <a:cubicBezTo>
                  <a:pt x="391" y="250"/>
                  <a:pt x="403" y="262"/>
                  <a:pt x="405" y="267"/>
                </a:cubicBezTo>
                <a:cubicBezTo>
                  <a:pt x="404" y="268"/>
                  <a:pt x="404" y="268"/>
                  <a:pt x="403" y="269"/>
                </a:cubicBezTo>
                <a:close/>
                <a:moveTo>
                  <a:pt x="515" y="286"/>
                </a:moveTo>
                <a:cubicBezTo>
                  <a:pt x="515" y="287"/>
                  <a:pt x="515" y="289"/>
                  <a:pt x="513" y="292"/>
                </a:cubicBezTo>
                <a:cubicBezTo>
                  <a:pt x="511" y="294"/>
                  <a:pt x="509" y="296"/>
                  <a:pt x="503" y="296"/>
                </a:cubicBezTo>
                <a:cubicBezTo>
                  <a:pt x="494" y="296"/>
                  <a:pt x="484" y="292"/>
                  <a:pt x="476" y="289"/>
                </a:cubicBezTo>
                <a:cubicBezTo>
                  <a:pt x="469" y="286"/>
                  <a:pt x="465" y="285"/>
                  <a:pt x="461" y="285"/>
                </a:cubicBezTo>
                <a:cubicBezTo>
                  <a:pt x="456" y="285"/>
                  <a:pt x="454" y="287"/>
                  <a:pt x="453" y="288"/>
                </a:cubicBezTo>
                <a:cubicBezTo>
                  <a:pt x="446" y="298"/>
                  <a:pt x="438" y="304"/>
                  <a:pt x="432" y="304"/>
                </a:cubicBezTo>
                <a:cubicBezTo>
                  <a:pt x="431" y="304"/>
                  <a:pt x="429" y="304"/>
                  <a:pt x="428" y="303"/>
                </a:cubicBezTo>
                <a:cubicBezTo>
                  <a:pt x="422" y="300"/>
                  <a:pt x="418" y="292"/>
                  <a:pt x="414" y="285"/>
                </a:cubicBezTo>
                <a:cubicBezTo>
                  <a:pt x="413" y="284"/>
                  <a:pt x="412" y="282"/>
                  <a:pt x="411" y="281"/>
                </a:cubicBezTo>
                <a:cubicBezTo>
                  <a:pt x="418" y="279"/>
                  <a:pt x="432" y="271"/>
                  <a:pt x="436" y="266"/>
                </a:cubicBezTo>
                <a:cubicBezTo>
                  <a:pt x="438" y="263"/>
                  <a:pt x="440" y="261"/>
                  <a:pt x="439" y="258"/>
                </a:cubicBezTo>
                <a:cubicBezTo>
                  <a:pt x="444" y="263"/>
                  <a:pt x="449" y="269"/>
                  <a:pt x="453" y="275"/>
                </a:cubicBezTo>
                <a:cubicBezTo>
                  <a:pt x="454" y="276"/>
                  <a:pt x="456" y="277"/>
                  <a:pt x="458" y="278"/>
                </a:cubicBezTo>
                <a:cubicBezTo>
                  <a:pt x="459" y="278"/>
                  <a:pt x="487" y="281"/>
                  <a:pt x="494" y="281"/>
                </a:cubicBezTo>
                <a:cubicBezTo>
                  <a:pt x="496" y="281"/>
                  <a:pt x="496" y="281"/>
                  <a:pt x="497" y="280"/>
                </a:cubicBezTo>
                <a:cubicBezTo>
                  <a:pt x="497" y="280"/>
                  <a:pt x="497" y="280"/>
                  <a:pt x="497" y="280"/>
                </a:cubicBezTo>
                <a:cubicBezTo>
                  <a:pt x="504" y="280"/>
                  <a:pt x="513" y="283"/>
                  <a:pt x="515" y="286"/>
                </a:cubicBezTo>
                <a:close/>
                <a:moveTo>
                  <a:pt x="691" y="658"/>
                </a:moveTo>
                <a:cubicBezTo>
                  <a:pt x="724" y="621"/>
                  <a:pt x="751" y="577"/>
                  <a:pt x="768" y="529"/>
                </a:cubicBezTo>
                <a:cubicBezTo>
                  <a:pt x="768" y="528"/>
                  <a:pt x="769" y="527"/>
                  <a:pt x="769" y="527"/>
                </a:cubicBezTo>
                <a:cubicBezTo>
                  <a:pt x="783" y="486"/>
                  <a:pt x="791" y="442"/>
                  <a:pt x="791" y="396"/>
                </a:cubicBezTo>
                <a:cubicBezTo>
                  <a:pt x="791" y="339"/>
                  <a:pt x="779" y="285"/>
                  <a:pt x="757" y="236"/>
                </a:cubicBezTo>
                <a:cubicBezTo>
                  <a:pt x="757" y="236"/>
                  <a:pt x="757" y="235"/>
                  <a:pt x="757" y="235"/>
                </a:cubicBezTo>
                <a:cubicBezTo>
                  <a:pt x="709" y="128"/>
                  <a:pt x="616" y="48"/>
                  <a:pt x="505" y="16"/>
                </a:cubicBezTo>
                <a:cubicBezTo>
                  <a:pt x="504" y="16"/>
                  <a:pt x="504" y="15"/>
                  <a:pt x="503" y="15"/>
                </a:cubicBezTo>
                <a:cubicBezTo>
                  <a:pt x="501" y="15"/>
                  <a:pt x="498" y="14"/>
                  <a:pt x="496" y="13"/>
                </a:cubicBezTo>
                <a:cubicBezTo>
                  <a:pt x="495" y="13"/>
                  <a:pt x="494" y="13"/>
                  <a:pt x="493" y="12"/>
                </a:cubicBezTo>
                <a:cubicBezTo>
                  <a:pt x="490" y="12"/>
                  <a:pt x="488" y="11"/>
                  <a:pt x="486" y="11"/>
                </a:cubicBezTo>
                <a:cubicBezTo>
                  <a:pt x="484" y="10"/>
                  <a:pt x="483" y="10"/>
                  <a:pt x="482" y="10"/>
                </a:cubicBezTo>
                <a:cubicBezTo>
                  <a:pt x="480" y="10"/>
                  <a:pt x="479" y="9"/>
                  <a:pt x="477" y="9"/>
                </a:cubicBezTo>
                <a:cubicBezTo>
                  <a:pt x="477" y="9"/>
                  <a:pt x="477" y="9"/>
                  <a:pt x="477" y="9"/>
                </a:cubicBezTo>
                <a:cubicBezTo>
                  <a:pt x="474" y="8"/>
                  <a:pt x="471" y="8"/>
                  <a:pt x="467" y="7"/>
                </a:cubicBezTo>
                <a:cubicBezTo>
                  <a:pt x="467" y="7"/>
                  <a:pt x="467" y="7"/>
                  <a:pt x="467" y="7"/>
                </a:cubicBezTo>
                <a:cubicBezTo>
                  <a:pt x="467" y="7"/>
                  <a:pt x="466" y="7"/>
                  <a:pt x="466" y="7"/>
                </a:cubicBezTo>
                <a:cubicBezTo>
                  <a:pt x="461" y="6"/>
                  <a:pt x="456" y="5"/>
                  <a:pt x="451" y="4"/>
                </a:cubicBezTo>
                <a:cubicBezTo>
                  <a:pt x="450" y="4"/>
                  <a:pt x="449" y="4"/>
                  <a:pt x="448" y="4"/>
                </a:cubicBezTo>
                <a:cubicBezTo>
                  <a:pt x="443" y="3"/>
                  <a:pt x="438" y="3"/>
                  <a:pt x="432" y="2"/>
                </a:cubicBezTo>
                <a:cubicBezTo>
                  <a:pt x="432" y="2"/>
                  <a:pt x="431" y="2"/>
                  <a:pt x="430" y="2"/>
                </a:cubicBezTo>
                <a:cubicBezTo>
                  <a:pt x="425" y="1"/>
                  <a:pt x="419" y="1"/>
                  <a:pt x="414" y="1"/>
                </a:cubicBezTo>
                <a:cubicBezTo>
                  <a:pt x="413" y="1"/>
                  <a:pt x="413" y="1"/>
                  <a:pt x="412" y="1"/>
                </a:cubicBezTo>
                <a:cubicBezTo>
                  <a:pt x="407" y="0"/>
                  <a:pt x="401" y="0"/>
                  <a:pt x="395" y="0"/>
                </a:cubicBezTo>
                <a:cubicBezTo>
                  <a:pt x="392" y="0"/>
                  <a:pt x="388" y="0"/>
                  <a:pt x="385" y="0"/>
                </a:cubicBezTo>
                <a:cubicBezTo>
                  <a:pt x="383" y="1"/>
                  <a:pt x="381" y="1"/>
                  <a:pt x="379" y="1"/>
                </a:cubicBezTo>
                <a:cubicBezTo>
                  <a:pt x="378" y="1"/>
                  <a:pt x="376" y="1"/>
                  <a:pt x="374" y="1"/>
                </a:cubicBezTo>
                <a:cubicBezTo>
                  <a:pt x="372" y="1"/>
                  <a:pt x="369" y="1"/>
                  <a:pt x="367" y="1"/>
                </a:cubicBezTo>
                <a:cubicBezTo>
                  <a:pt x="366" y="1"/>
                  <a:pt x="365" y="1"/>
                  <a:pt x="364" y="2"/>
                </a:cubicBezTo>
                <a:cubicBezTo>
                  <a:pt x="361" y="2"/>
                  <a:pt x="358" y="2"/>
                  <a:pt x="355" y="2"/>
                </a:cubicBezTo>
                <a:cubicBezTo>
                  <a:pt x="355" y="2"/>
                  <a:pt x="355" y="2"/>
                  <a:pt x="355" y="2"/>
                </a:cubicBezTo>
                <a:cubicBezTo>
                  <a:pt x="310" y="7"/>
                  <a:pt x="267" y="19"/>
                  <a:pt x="226" y="38"/>
                </a:cubicBezTo>
                <a:cubicBezTo>
                  <a:pt x="226" y="38"/>
                  <a:pt x="226" y="39"/>
                  <a:pt x="225" y="39"/>
                </a:cubicBezTo>
                <a:cubicBezTo>
                  <a:pt x="215" y="44"/>
                  <a:pt x="205" y="49"/>
                  <a:pt x="195" y="55"/>
                </a:cubicBezTo>
                <a:cubicBezTo>
                  <a:pt x="195" y="55"/>
                  <a:pt x="195" y="55"/>
                  <a:pt x="194" y="55"/>
                </a:cubicBezTo>
                <a:cubicBezTo>
                  <a:pt x="140" y="87"/>
                  <a:pt x="93" y="133"/>
                  <a:pt x="59" y="187"/>
                </a:cubicBezTo>
                <a:cubicBezTo>
                  <a:pt x="59" y="187"/>
                  <a:pt x="59" y="187"/>
                  <a:pt x="59" y="188"/>
                </a:cubicBezTo>
                <a:cubicBezTo>
                  <a:pt x="44" y="211"/>
                  <a:pt x="32" y="237"/>
                  <a:pt x="23" y="263"/>
                </a:cubicBezTo>
                <a:cubicBezTo>
                  <a:pt x="22" y="264"/>
                  <a:pt x="22" y="264"/>
                  <a:pt x="22" y="265"/>
                </a:cubicBezTo>
                <a:cubicBezTo>
                  <a:pt x="20" y="270"/>
                  <a:pt x="19" y="275"/>
                  <a:pt x="17" y="280"/>
                </a:cubicBezTo>
                <a:cubicBezTo>
                  <a:pt x="17" y="280"/>
                  <a:pt x="17" y="280"/>
                  <a:pt x="17" y="280"/>
                </a:cubicBezTo>
                <a:cubicBezTo>
                  <a:pt x="16" y="282"/>
                  <a:pt x="16" y="284"/>
                  <a:pt x="15" y="285"/>
                </a:cubicBezTo>
                <a:cubicBezTo>
                  <a:pt x="15" y="287"/>
                  <a:pt x="15" y="288"/>
                  <a:pt x="14" y="290"/>
                </a:cubicBezTo>
                <a:cubicBezTo>
                  <a:pt x="13" y="292"/>
                  <a:pt x="13" y="294"/>
                  <a:pt x="12" y="297"/>
                </a:cubicBezTo>
                <a:cubicBezTo>
                  <a:pt x="11" y="300"/>
                  <a:pt x="11" y="303"/>
                  <a:pt x="10" y="307"/>
                </a:cubicBezTo>
                <a:cubicBezTo>
                  <a:pt x="9" y="309"/>
                  <a:pt x="9" y="310"/>
                  <a:pt x="9" y="312"/>
                </a:cubicBezTo>
                <a:cubicBezTo>
                  <a:pt x="8" y="315"/>
                  <a:pt x="8" y="317"/>
                  <a:pt x="7" y="320"/>
                </a:cubicBezTo>
                <a:cubicBezTo>
                  <a:pt x="7" y="321"/>
                  <a:pt x="6" y="323"/>
                  <a:pt x="6" y="325"/>
                </a:cubicBezTo>
                <a:cubicBezTo>
                  <a:pt x="5" y="328"/>
                  <a:pt x="5" y="332"/>
                  <a:pt x="4" y="336"/>
                </a:cubicBezTo>
                <a:cubicBezTo>
                  <a:pt x="4" y="337"/>
                  <a:pt x="4" y="338"/>
                  <a:pt x="4" y="340"/>
                </a:cubicBezTo>
                <a:cubicBezTo>
                  <a:pt x="3" y="343"/>
                  <a:pt x="3" y="346"/>
                  <a:pt x="2" y="350"/>
                </a:cubicBezTo>
                <a:cubicBezTo>
                  <a:pt x="2" y="351"/>
                  <a:pt x="2" y="352"/>
                  <a:pt x="2" y="353"/>
                </a:cubicBezTo>
                <a:cubicBezTo>
                  <a:pt x="1" y="358"/>
                  <a:pt x="1" y="362"/>
                  <a:pt x="1" y="366"/>
                </a:cubicBezTo>
                <a:cubicBezTo>
                  <a:pt x="1" y="367"/>
                  <a:pt x="1" y="367"/>
                  <a:pt x="1" y="368"/>
                </a:cubicBezTo>
                <a:cubicBezTo>
                  <a:pt x="0" y="372"/>
                  <a:pt x="0" y="375"/>
                  <a:pt x="0" y="379"/>
                </a:cubicBezTo>
                <a:cubicBezTo>
                  <a:pt x="0" y="380"/>
                  <a:pt x="0" y="382"/>
                  <a:pt x="0" y="383"/>
                </a:cubicBezTo>
                <a:cubicBezTo>
                  <a:pt x="0" y="387"/>
                  <a:pt x="0" y="392"/>
                  <a:pt x="0" y="396"/>
                </a:cubicBezTo>
                <a:cubicBezTo>
                  <a:pt x="0" y="400"/>
                  <a:pt x="0" y="404"/>
                  <a:pt x="0" y="407"/>
                </a:cubicBezTo>
                <a:cubicBezTo>
                  <a:pt x="0" y="408"/>
                  <a:pt x="0" y="409"/>
                  <a:pt x="0" y="410"/>
                </a:cubicBezTo>
                <a:cubicBezTo>
                  <a:pt x="0" y="413"/>
                  <a:pt x="0" y="416"/>
                  <a:pt x="0" y="419"/>
                </a:cubicBezTo>
                <a:cubicBezTo>
                  <a:pt x="0" y="420"/>
                  <a:pt x="0" y="420"/>
                  <a:pt x="0" y="421"/>
                </a:cubicBezTo>
                <a:cubicBezTo>
                  <a:pt x="1" y="425"/>
                  <a:pt x="1" y="428"/>
                  <a:pt x="1" y="431"/>
                </a:cubicBezTo>
                <a:cubicBezTo>
                  <a:pt x="1" y="432"/>
                  <a:pt x="1" y="432"/>
                  <a:pt x="1" y="432"/>
                </a:cubicBezTo>
                <a:cubicBezTo>
                  <a:pt x="7" y="492"/>
                  <a:pt x="26" y="548"/>
                  <a:pt x="55" y="598"/>
                </a:cubicBezTo>
                <a:cubicBezTo>
                  <a:pt x="55" y="598"/>
                  <a:pt x="55" y="598"/>
                  <a:pt x="55" y="598"/>
                </a:cubicBezTo>
                <a:cubicBezTo>
                  <a:pt x="57" y="601"/>
                  <a:pt x="59" y="604"/>
                  <a:pt x="60" y="606"/>
                </a:cubicBezTo>
                <a:cubicBezTo>
                  <a:pt x="61" y="607"/>
                  <a:pt x="61" y="608"/>
                  <a:pt x="62" y="609"/>
                </a:cubicBezTo>
                <a:cubicBezTo>
                  <a:pt x="63" y="610"/>
                  <a:pt x="64" y="611"/>
                  <a:pt x="64" y="613"/>
                </a:cubicBezTo>
                <a:cubicBezTo>
                  <a:pt x="91" y="654"/>
                  <a:pt x="126" y="690"/>
                  <a:pt x="167" y="719"/>
                </a:cubicBezTo>
                <a:cubicBezTo>
                  <a:pt x="167" y="719"/>
                  <a:pt x="167" y="719"/>
                  <a:pt x="168" y="719"/>
                </a:cubicBezTo>
                <a:cubicBezTo>
                  <a:pt x="232" y="765"/>
                  <a:pt x="311" y="792"/>
                  <a:pt x="395" y="792"/>
                </a:cubicBezTo>
                <a:cubicBezTo>
                  <a:pt x="512" y="792"/>
                  <a:pt x="616" y="741"/>
                  <a:pt x="689" y="661"/>
                </a:cubicBezTo>
                <a:cubicBezTo>
                  <a:pt x="690" y="660"/>
                  <a:pt x="691" y="659"/>
                  <a:pt x="691" y="658"/>
                </a:cubicBezTo>
                <a:close/>
                <a:moveTo>
                  <a:pt x="79" y="610"/>
                </a:moveTo>
                <a:cubicBezTo>
                  <a:pt x="79" y="610"/>
                  <a:pt x="79" y="609"/>
                  <a:pt x="79" y="609"/>
                </a:cubicBezTo>
                <a:cubicBezTo>
                  <a:pt x="77" y="607"/>
                  <a:pt x="76" y="605"/>
                  <a:pt x="75" y="604"/>
                </a:cubicBezTo>
                <a:cubicBezTo>
                  <a:pt x="74" y="602"/>
                  <a:pt x="73" y="601"/>
                  <a:pt x="73" y="600"/>
                </a:cubicBezTo>
                <a:cubicBezTo>
                  <a:pt x="72" y="599"/>
                  <a:pt x="71" y="598"/>
                  <a:pt x="71" y="597"/>
                </a:cubicBezTo>
                <a:cubicBezTo>
                  <a:pt x="69" y="594"/>
                  <a:pt x="68" y="592"/>
                  <a:pt x="67" y="590"/>
                </a:cubicBezTo>
                <a:cubicBezTo>
                  <a:pt x="67" y="590"/>
                  <a:pt x="66" y="589"/>
                  <a:pt x="66" y="589"/>
                </a:cubicBezTo>
                <a:cubicBezTo>
                  <a:pt x="36" y="537"/>
                  <a:pt x="18" y="478"/>
                  <a:pt x="14" y="417"/>
                </a:cubicBezTo>
                <a:cubicBezTo>
                  <a:pt x="14" y="417"/>
                  <a:pt x="14" y="417"/>
                  <a:pt x="14" y="417"/>
                </a:cubicBezTo>
                <a:cubicBezTo>
                  <a:pt x="14" y="414"/>
                  <a:pt x="14" y="411"/>
                  <a:pt x="14" y="407"/>
                </a:cubicBezTo>
                <a:cubicBezTo>
                  <a:pt x="14" y="407"/>
                  <a:pt x="14" y="407"/>
                  <a:pt x="14" y="406"/>
                </a:cubicBezTo>
                <a:cubicBezTo>
                  <a:pt x="14" y="403"/>
                  <a:pt x="14" y="399"/>
                  <a:pt x="14" y="396"/>
                </a:cubicBezTo>
                <a:cubicBezTo>
                  <a:pt x="14" y="393"/>
                  <a:pt x="14" y="389"/>
                  <a:pt x="14" y="386"/>
                </a:cubicBezTo>
                <a:cubicBezTo>
                  <a:pt x="14" y="385"/>
                  <a:pt x="14" y="384"/>
                  <a:pt x="14" y="382"/>
                </a:cubicBezTo>
                <a:cubicBezTo>
                  <a:pt x="14" y="380"/>
                  <a:pt x="14" y="378"/>
                  <a:pt x="14" y="376"/>
                </a:cubicBezTo>
                <a:cubicBezTo>
                  <a:pt x="14" y="374"/>
                  <a:pt x="14" y="373"/>
                  <a:pt x="14" y="371"/>
                </a:cubicBezTo>
                <a:cubicBezTo>
                  <a:pt x="15" y="370"/>
                  <a:pt x="15" y="368"/>
                  <a:pt x="15" y="366"/>
                </a:cubicBezTo>
                <a:cubicBezTo>
                  <a:pt x="15" y="364"/>
                  <a:pt x="15" y="362"/>
                  <a:pt x="15" y="361"/>
                </a:cubicBezTo>
                <a:cubicBezTo>
                  <a:pt x="15" y="359"/>
                  <a:pt x="16" y="357"/>
                  <a:pt x="16" y="356"/>
                </a:cubicBezTo>
                <a:cubicBezTo>
                  <a:pt x="16" y="354"/>
                  <a:pt x="16" y="352"/>
                  <a:pt x="16" y="351"/>
                </a:cubicBezTo>
                <a:cubicBezTo>
                  <a:pt x="17" y="349"/>
                  <a:pt x="17" y="347"/>
                  <a:pt x="17" y="346"/>
                </a:cubicBezTo>
                <a:cubicBezTo>
                  <a:pt x="17" y="344"/>
                  <a:pt x="17" y="342"/>
                  <a:pt x="18" y="340"/>
                </a:cubicBezTo>
                <a:cubicBezTo>
                  <a:pt x="18" y="339"/>
                  <a:pt x="18" y="338"/>
                  <a:pt x="18" y="336"/>
                </a:cubicBezTo>
                <a:cubicBezTo>
                  <a:pt x="19" y="334"/>
                  <a:pt x="19" y="332"/>
                  <a:pt x="19" y="330"/>
                </a:cubicBezTo>
                <a:cubicBezTo>
                  <a:pt x="19" y="329"/>
                  <a:pt x="20" y="328"/>
                  <a:pt x="20" y="327"/>
                </a:cubicBezTo>
                <a:cubicBezTo>
                  <a:pt x="20" y="325"/>
                  <a:pt x="21" y="322"/>
                  <a:pt x="21" y="320"/>
                </a:cubicBezTo>
                <a:cubicBezTo>
                  <a:pt x="21" y="319"/>
                  <a:pt x="22" y="319"/>
                  <a:pt x="22" y="318"/>
                </a:cubicBezTo>
                <a:cubicBezTo>
                  <a:pt x="22" y="316"/>
                  <a:pt x="22" y="315"/>
                  <a:pt x="23" y="313"/>
                </a:cubicBezTo>
                <a:cubicBezTo>
                  <a:pt x="34" y="366"/>
                  <a:pt x="49" y="425"/>
                  <a:pt x="67" y="452"/>
                </a:cubicBezTo>
                <a:cubicBezTo>
                  <a:pt x="85" y="479"/>
                  <a:pt x="102" y="487"/>
                  <a:pt x="113" y="492"/>
                </a:cubicBezTo>
                <a:cubicBezTo>
                  <a:pt x="123" y="497"/>
                  <a:pt x="125" y="498"/>
                  <a:pt x="124" y="509"/>
                </a:cubicBezTo>
                <a:cubicBezTo>
                  <a:pt x="124" y="513"/>
                  <a:pt x="123" y="518"/>
                  <a:pt x="122" y="524"/>
                </a:cubicBezTo>
                <a:cubicBezTo>
                  <a:pt x="122" y="524"/>
                  <a:pt x="122" y="524"/>
                  <a:pt x="122" y="524"/>
                </a:cubicBezTo>
                <a:cubicBezTo>
                  <a:pt x="121" y="525"/>
                  <a:pt x="121" y="527"/>
                  <a:pt x="121" y="528"/>
                </a:cubicBezTo>
                <a:cubicBezTo>
                  <a:pt x="115" y="555"/>
                  <a:pt x="107" y="595"/>
                  <a:pt x="129" y="652"/>
                </a:cubicBezTo>
                <a:cubicBezTo>
                  <a:pt x="129" y="653"/>
                  <a:pt x="129" y="654"/>
                  <a:pt x="129" y="655"/>
                </a:cubicBezTo>
                <a:cubicBezTo>
                  <a:pt x="129" y="658"/>
                  <a:pt x="131" y="661"/>
                  <a:pt x="133" y="662"/>
                </a:cubicBezTo>
                <a:cubicBezTo>
                  <a:pt x="136" y="668"/>
                  <a:pt x="139" y="675"/>
                  <a:pt x="143" y="682"/>
                </a:cubicBezTo>
                <a:cubicBezTo>
                  <a:pt x="119" y="661"/>
                  <a:pt x="98" y="637"/>
                  <a:pt x="79" y="610"/>
                </a:cubicBezTo>
                <a:close/>
                <a:moveTo>
                  <a:pt x="70" y="196"/>
                </a:moveTo>
                <a:cubicBezTo>
                  <a:pt x="90" y="190"/>
                  <a:pt x="105" y="184"/>
                  <a:pt x="117" y="177"/>
                </a:cubicBezTo>
                <a:cubicBezTo>
                  <a:pt x="124" y="172"/>
                  <a:pt x="133" y="168"/>
                  <a:pt x="142" y="164"/>
                </a:cubicBezTo>
                <a:cubicBezTo>
                  <a:pt x="155" y="158"/>
                  <a:pt x="168" y="152"/>
                  <a:pt x="180" y="144"/>
                </a:cubicBezTo>
                <a:cubicBezTo>
                  <a:pt x="181" y="144"/>
                  <a:pt x="181" y="144"/>
                  <a:pt x="182" y="144"/>
                </a:cubicBezTo>
                <a:cubicBezTo>
                  <a:pt x="240" y="144"/>
                  <a:pt x="240" y="144"/>
                  <a:pt x="240" y="144"/>
                </a:cubicBezTo>
                <a:cubicBezTo>
                  <a:pt x="225" y="178"/>
                  <a:pt x="214" y="218"/>
                  <a:pt x="206" y="259"/>
                </a:cubicBezTo>
                <a:cubicBezTo>
                  <a:pt x="39" y="259"/>
                  <a:pt x="39" y="259"/>
                  <a:pt x="39" y="259"/>
                </a:cubicBezTo>
                <a:cubicBezTo>
                  <a:pt x="47" y="237"/>
                  <a:pt x="58" y="216"/>
                  <a:pt x="70" y="196"/>
                </a:cubicBezTo>
                <a:close/>
                <a:moveTo>
                  <a:pt x="101" y="154"/>
                </a:moveTo>
                <a:cubicBezTo>
                  <a:pt x="101" y="154"/>
                  <a:pt x="101" y="153"/>
                  <a:pt x="101" y="153"/>
                </a:cubicBezTo>
                <a:cubicBezTo>
                  <a:pt x="105" y="149"/>
                  <a:pt x="109" y="144"/>
                  <a:pt x="112" y="140"/>
                </a:cubicBezTo>
                <a:cubicBezTo>
                  <a:pt x="113" y="140"/>
                  <a:pt x="113" y="139"/>
                  <a:pt x="114" y="139"/>
                </a:cubicBezTo>
                <a:cubicBezTo>
                  <a:pt x="117" y="135"/>
                  <a:pt x="121" y="130"/>
                  <a:pt x="125" y="126"/>
                </a:cubicBezTo>
                <a:cubicBezTo>
                  <a:pt x="126" y="126"/>
                  <a:pt x="126" y="126"/>
                  <a:pt x="126" y="126"/>
                </a:cubicBezTo>
                <a:cubicBezTo>
                  <a:pt x="141" y="111"/>
                  <a:pt x="157" y="97"/>
                  <a:pt x="174" y="85"/>
                </a:cubicBezTo>
                <a:cubicBezTo>
                  <a:pt x="174" y="85"/>
                  <a:pt x="174" y="85"/>
                  <a:pt x="175" y="85"/>
                </a:cubicBezTo>
                <a:cubicBezTo>
                  <a:pt x="179" y="81"/>
                  <a:pt x="184" y="78"/>
                  <a:pt x="189" y="75"/>
                </a:cubicBezTo>
                <a:cubicBezTo>
                  <a:pt x="189" y="75"/>
                  <a:pt x="190" y="74"/>
                  <a:pt x="190" y="74"/>
                </a:cubicBezTo>
                <a:cubicBezTo>
                  <a:pt x="193" y="72"/>
                  <a:pt x="196" y="71"/>
                  <a:pt x="198" y="69"/>
                </a:cubicBezTo>
                <a:cubicBezTo>
                  <a:pt x="203" y="73"/>
                  <a:pt x="206" y="77"/>
                  <a:pt x="208" y="81"/>
                </a:cubicBezTo>
                <a:cubicBezTo>
                  <a:pt x="209" y="87"/>
                  <a:pt x="207" y="94"/>
                  <a:pt x="201" y="103"/>
                </a:cubicBezTo>
                <a:cubicBezTo>
                  <a:pt x="183" y="130"/>
                  <a:pt x="159" y="141"/>
                  <a:pt x="137" y="151"/>
                </a:cubicBezTo>
                <a:cubicBezTo>
                  <a:pt x="127" y="155"/>
                  <a:pt x="118" y="160"/>
                  <a:pt x="109" y="165"/>
                </a:cubicBezTo>
                <a:cubicBezTo>
                  <a:pt x="103" y="169"/>
                  <a:pt x="93" y="173"/>
                  <a:pt x="83" y="177"/>
                </a:cubicBezTo>
                <a:cubicBezTo>
                  <a:pt x="88" y="169"/>
                  <a:pt x="94" y="161"/>
                  <a:pt x="101" y="154"/>
                </a:cubicBezTo>
                <a:close/>
                <a:moveTo>
                  <a:pt x="229" y="52"/>
                </a:moveTo>
                <a:cubicBezTo>
                  <a:pt x="244" y="59"/>
                  <a:pt x="249" y="64"/>
                  <a:pt x="249" y="66"/>
                </a:cubicBezTo>
                <a:cubicBezTo>
                  <a:pt x="249" y="66"/>
                  <a:pt x="249" y="67"/>
                  <a:pt x="248" y="68"/>
                </a:cubicBezTo>
                <a:cubicBezTo>
                  <a:pt x="236" y="77"/>
                  <a:pt x="215" y="101"/>
                  <a:pt x="220" y="116"/>
                </a:cubicBezTo>
                <a:cubicBezTo>
                  <a:pt x="221" y="119"/>
                  <a:pt x="224" y="125"/>
                  <a:pt x="234" y="125"/>
                </a:cubicBezTo>
                <a:cubicBezTo>
                  <a:pt x="234" y="125"/>
                  <a:pt x="234" y="125"/>
                  <a:pt x="234" y="125"/>
                </a:cubicBezTo>
                <a:cubicBezTo>
                  <a:pt x="235" y="125"/>
                  <a:pt x="235" y="125"/>
                  <a:pt x="236" y="125"/>
                </a:cubicBezTo>
                <a:cubicBezTo>
                  <a:pt x="241" y="125"/>
                  <a:pt x="245" y="124"/>
                  <a:pt x="250" y="122"/>
                </a:cubicBezTo>
                <a:cubicBezTo>
                  <a:pt x="248" y="125"/>
                  <a:pt x="247" y="127"/>
                  <a:pt x="246" y="130"/>
                </a:cubicBezTo>
                <a:cubicBezTo>
                  <a:pt x="197" y="130"/>
                  <a:pt x="197" y="130"/>
                  <a:pt x="197" y="130"/>
                </a:cubicBezTo>
                <a:cubicBezTo>
                  <a:pt x="202" y="124"/>
                  <a:pt x="208" y="118"/>
                  <a:pt x="213" y="111"/>
                </a:cubicBezTo>
                <a:cubicBezTo>
                  <a:pt x="221" y="99"/>
                  <a:pt x="224" y="87"/>
                  <a:pt x="221" y="77"/>
                </a:cubicBezTo>
                <a:cubicBezTo>
                  <a:pt x="220" y="72"/>
                  <a:pt x="216" y="66"/>
                  <a:pt x="211" y="62"/>
                </a:cubicBezTo>
                <a:cubicBezTo>
                  <a:pt x="217" y="58"/>
                  <a:pt x="223" y="55"/>
                  <a:pt x="229" y="52"/>
                </a:cubicBezTo>
                <a:close/>
                <a:moveTo>
                  <a:pt x="395" y="14"/>
                </a:moveTo>
                <a:cubicBezTo>
                  <a:pt x="400" y="14"/>
                  <a:pt x="405" y="14"/>
                  <a:pt x="410" y="15"/>
                </a:cubicBezTo>
                <a:cubicBezTo>
                  <a:pt x="411" y="15"/>
                  <a:pt x="412" y="15"/>
                  <a:pt x="412" y="15"/>
                </a:cubicBezTo>
                <a:cubicBezTo>
                  <a:pt x="417" y="15"/>
                  <a:pt x="422" y="15"/>
                  <a:pt x="427" y="16"/>
                </a:cubicBezTo>
                <a:cubicBezTo>
                  <a:pt x="427" y="16"/>
                  <a:pt x="428" y="16"/>
                  <a:pt x="429" y="16"/>
                </a:cubicBezTo>
                <a:cubicBezTo>
                  <a:pt x="433" y="16"/>
                  <a:pt x="438" y="17"/>
                  <a:pt x="443" y="17"/>
                </a:cubicBezTo>
                <a:cubicBezTo>
                  <a:pt x="443" y="17"/>
                  <a:pt x="443" y="17"/>
                  <a:pt x="443" y="17"/>
                </a:cubicBezTo>
                <a:cubicBezTo>
                  <a:pt x="448" y="18"/>
                  <a:pt x="453" y="19"/>
                  <a:pt x="457" y="19"/>
                </a:cubicBezTo>
                <a:cubicBezTo>
                  <a:pt x="458" y="19"/>
                  <a:pt x="459" y="20"/>
                  <a:pt x="459" y="20"/>
                </a:cubicBezTo>
                <a:cubicBezTo>
                  <a:pt x="459" y="20"/>
                  <a:pt x="459" y="20"/>
                  <a:pt x="459" y="21"/>
                </a:cubicBezTo>
                <a:cubicBezTo>
                  <a:pt x="455" y="27"/>
                  <a:pt x="445" y="32"/>
                  <a:pt x="436" y="35"/>
                </a:cubicBezTo>
                <a:cubicBezTo>
                  <a:pt x="427" y="37"/>
                  <a:pt x="412" y="41"/>
                  <a:pt x="391" y="54"/>
                </a:cubicBezTo>
                <a:cubicBezTo>
                  <a:pt x="391" y="54"/>
                  <a:pt x="391" y="54"/>
                  <a:pt x="391" y="54"/>
                </a:cubicBezTo>
                <a:cubicBezTo>
                  <a:pt x="386" y="57"/>
                  <a:pt x="381" y="61"/>
                  <a:pt x="376" y="65"/>
                </a:cubicBezTo>
                <a:cubicBezTo>
                  <a:pt x="358" y="78"/>
                  <a:pt x="340" y="81"/>
                  <a:pt x="320" y="83"/>
                </a:cubicBezTo>
                <a:cubicBezTo>
                  <a:pt x="314" y="84"/>
                  <a:pt x="307" y="85"/>
                  <a:pt x="300" y="86"/>
                </a:cubicBezTo>
                <a:cubicBezTo>
                  <a:pt x="288" y="89"/>
                  <a:pt x="277" y="94"/>
                  <a:pt x="266" y="100"/>
                </a:cubicBezTo>
                <a:cubicBezTo>
                  <a:pt x="265" y="100"/>
                  <a:pt x="263" y="101"/>
                  <a:pt x="261" y="102"/>
                </a:cubicBezTo>
                <a:cubicBezTo>
                  <a:pt x="261" y="102"/>
                  <a:pt x="261" y="102"/>
                  <a:pt x="261" y="102"/>
                </a:cubicBezTo>
                <a:cubicBezTo>
                  <a:pt x="252" y="106"/>
                  <a:pt x="244" y="110"/>
                  <a:pt x="235" y="111"/>
                </a:cubicBezTo>
                <a:cubicBezTo>
                  <a:pt x="235" y="111"/>
                  <a:pt x="234" y="111"/>
                  <a:pt x="234" y="111"/>
                </a:cubicBezTo>
                <a:cubicBezTo>
                  <a:pt x="234" y="111"/>
                  <a:pt x="234" y="111"/>
                  <a:pt x="234" y="111"/>
                </a:cubicBezTo>
                <a:cubicBezTo>
                  <a:pt x="234" y="111"/>
                  <a:pt x="233" y="111"/>
                  <a:pt x="233" y="111"/>
                </a:cubicBezTo>
                <a:cubicBezTo>
                  <a:pt x="233" y="106"/>
                  <a:pt x="243" y="89"/>
                  <a:pt x="256" y="79"/>
                </a:cubicBezTo>
                <a:cubicBezTo>
                  <a:pt x="263" y="74"/>
                  <a:pt x="263" y="68"/>
                  <a:pt x="263" y="64"/>
                </a:cubicBezTo>
                <a:cubicBezTo>
                  <a:pt x="263" y="62"/>
                  <a:pt x="262" y="54"/>
                  <a:pt x="246" y="45"/>
                </a:cubicBezTo>
                <a:cubicBezTo>
                  <a:pt x="292" y="25"/>
                  <a:pt x="342" y="14"/>
                  <a:pt x="395" y="14"/>
                </a:cubicBezTo>
                <a:close/>
                <a:moveTo>
                  <a:pt x="757" y="519"/>
                </a:moveTo>
                <a:cubicBezTo>
                  <a:pt x="583" y="519"/>
                  <a:pt x="583" y="519"/>
                  <a:pt x="583" y="519"/>
                </a:cubicBezTo>
                <a:cubicBezTo>
                  <a:pt x="586" y="510"/>
                  <a:pt x="590" y="502"/>
                  <a:pt x="596" y="495"/>
                </a:cubicBezTo>
                <a:cubicBezTo>
                  <a:pt x="611" y="476"/>
                  <a:pt x="637" y="413"/>
                  <a:pt x="632" y="403"/>
                </a:cubicBezTo>
                <a:cubicBezTo>
                  <a:pt x="632" y="403"/>
                  <a:pt x="632" y="403"/>
                  <a:pt x="632" y="403"/>
                </a:cubicBezTo>
                <a:cubicBezTo>
                  <a:pt x="777" y="403"/>
                  <a:pt x="777" y="403"/>
                  <a:pt x="777" y="403"/>
                </a:cubicBezTo>
                <a:cubicBezTo>
                  <a:pt x="776" y="443"/>
                  <a:pt x="769" y="482"/>
                  <a:pt x="757" y="519"/>
                </a:cubicBezTo>
                <a:close/>
                <a:moveTo>
                  <a:pt x="652" y="328"/>
                </a:moveTo>
                <a:cubicBezTo>
                  <a:pt x="652" y="321"/>
                  <a:pt x="660" y="316"/>
                  <a:pt x="665" y="314"/>
                </a:cubicBezTo>
                <a:cubicBezTo>
                  <a:pt x="673" y="332"/>
                  <a:pt x="692" y="376"/>
                  <a:pt x="707" y="389"/>
                </a:cubicBezTo>
                <a:cubicBezTo>
                  <a:pt x="621" y="389"/>
                  <a:pt x="621" y="389"/>
                  <a:pt x="621" y="389"/>
                </a:cubicBezTo>
                <a:cubicBezTo>
                  <a:pt x="636" y="369"/>
                  <a:pt x="654" y="342"/>
                  <a:pt x="652" y="328"/>
                </a:cubicBezTo>
                <a:close/>
                <a:moveTo>
                  <a:pt x="730" y="389"/>
                </a:moveTo>
                <a:cubicBezTo>
                  <a:pt x="735" y="382"/>
                  <a:pt x="734" y="369"/>
                  <a:pt x="733" y="365"/>
                </a:cubicBezTo>
                <a:cubicBezTo>
                  <a:pt x="727" y="329"/>
                  <a:pt x="724" y="286"/>
                  <a:pt x="729" y="278"/>
                </a:cubicBezTo>
                <a:cubicBezTo>
                  <a:pt x="730" y="276"/>
                  <a:pt x="731" y="275"/>
                  <a:pt x="732" y="273"/>
                </a:cubicBezTo>
                <a:cubicBezTo>
                  <a:pt x="757" y="273"/>
                  <a:pt x="757" y="273"/>
                  <a:pt x="757" y="273"/>
                </a:cubicBezTo>
                <a:cubicBezTo>
                  <a:pt x="769" y="310"/>
                  <a:pt x="776" y="349"/>
                  <a:pt x="777" y="389"/>
                </a:cubicBezTo>
                <a:lnTo>
                  <a:pt x="730" y="389"/>
                </a:lnTo>
                <a:close/>
                <a:moveTo>
                  <a:pt x="752" y="259"/>
                </a:moveTo>
                <a:cubicBezTo>
                  <a:pt x="742" y="259"/>
                  <a:pt x="742" y="259"/>
                  <a:pt x="742" y="259"/>
                </a:cubicBezTo>
                <a:cubicBezTo>
                  <a:pt x="744" y="257"/>
                  <a:pt x="746" y="254"/>
                  <a:pt x="749" y="252"/>
                </a:cubicBezTo>
                <a:cubicBezTo>
                  <a:pt x="750" y="254"/>
                  <a:pt x="751" y="257"/>
                  <a:pt x="752" y="259"/>
                </a:cubicBezTo>
                <a:close/>
                <a:moveTo>
                  <a:pt x="742" y="237"/>
                </a:moveTo>
                <a:cubicBezTo>
                  <a:pt x="736" y="244"/>
                  <a:pt x="730" y="252"/>
                  <a:pt x="725" y="259"/>
                </a:cubicBezTo>
                <a:cubicBezTo>
                  <a:pt x="723" y="259"/>
                  <a:pt x="723" y="259"/>
                  <a:pt x="723" y="259"/>
                </a:cubicBezTo>
                <a:cubicBezTo>
                  <a:pt x="719" y="259"/>
                  <a:pt x="716" y="263"/>
                  <a:pt x="716" y="266"/>
                </a:cubicBezTo>
                <a:cubicBezTo>
                  <a:pt x="716" y="268"/>
                  <a:pt x="716" y="269"/>
                  <a:pt x="717" y="270"/>
                </a:cubicBezTo>
                <a:cubicBezTo>
                  <a:pt x="706" y="287"/>
                  <a:pt x="717" y="354"/>
                  <a:pt x="719" y="367"/>
                </a:cubicBezTo>
                <a:cubicBezTo>
                  <a:pt x="720" y="372"/>
                  <a:pt x="720" y="378"/>
                  <a:pt x="719" y="380"/>
                </a:cubicBezTo>
                <a:cubicBezTo>
                  <a:pt x="719" y="380"/>
                  <a:pt x="718" y="380"/>
                  <a:pt x="718" y="379"/>
                </a:cubicBezTo>
                <a:cubicBezTo>
                  <a:pt x="708" y="373"/>
                  <a:pt x="687" y="331"/>
                  <a:pt x="676" y="302"/>
                </a:cubicBezTo>
                <a:cubicBezTo>
                  <a:pt x="674" y="299"/>
                  <a:pt x="671" y="297"/>
                  <a:pt x="667" y="298"/>
                </a:cubicBezTo>
                <a:cubicBezTo>
                  <a:pt x="659" y="300"/>
                  <a:pt x="647" y="306"/>
                  <a:pt x="642" y="315"/>
                </a:cubicBezTo>
                <a:cubicBezTo>
                  <a:pt x="629" y="320"/>
                  <a:pt x="629" y="320"/>
                  <a:pt x="629" y="320"/>
                </a:cubicBezTo>
                <a:cubicBezTo>
                  <a:pt x="584" y="300"/>
                  <a:pt x="584" y="300"/>
                  <a:pt x="584" y="300"/>
                </a:cubicBezTo>
                <a:cubicBezTo>
                  <a:pt x="581" y="299"/>
                  <a:pt x="577" y="300"/>
                  <a:pt x="575" y="304"/>
                </a:cubicBezTo>
                <a:cubicBezTo>
                  <a:pt x="573" y="307"/>
                  <a:pt x="575" y="312"/>
                  <a:pt x="579" y="313"/>
                </a:cubicBezTo>
                <a:cubicBezTo>
                  <a:pt x="626" y="334"/>
                  <a:pt x="626" y="334"/>
                  <a:pt x="626" y="334"/>
                </a:cubicBezTo>
                <a:cubicBezTo>
                  <a:pt x="627" y="334"/>
                  <a:pt x="628" y="334"/>
                  <a:pt x="629" y="334"/>
                </a:cubicBezTo>
                <a:cubicBezTo>
                  <a:pt x="630" y="334"/>
                  <a:pt x="630" y="334"/>
                  <a:pt x="631" y="334"/>
                </a:cubicBezTo>
                <a:cubicBezTo>
                  <a:pt x="638" y="331"/>
                  <a:pt x="638" y="331"/>
                  <a:pt x="638" y="331"/>
                </a:cubicBezTo>
                <a:cubicBezTo>
                  <a:pt x="637" y="342"/>
                  <a:pt x="619" y="368"/>
                  <a:pt x="602" y="392"/>
                </a:cubicBezTo>
                <a:cubicBezTo>
                  <a:pt x="602" y="392"/>
                  <a:pt x="602" y="392"/>
                  <a:pt x="601" y="392"/>
                </a:cubicBezTo>
                <a:cubicBezTo>
                  <a:pt x="600" y="394"/>
                  <a:pt x="598" y="397"/>
                  <a:pt x="596" y="399"/>
                </a:cubicBezTo>
                <a:cubicBezTo>
                  <a:pt x="595" y="400"/>
                  <a:pt x="594" y="402"/>
                  <a:pt x="595" y="404"/>
                </a:cubicBezTo>
                <a:cubicBezTo>
                  <a:pt x="592" y="405"/>
                  <a:pt x="589" y="405"/>
                  <a:pt x="587" y="403"/>
                </a:cubicBezTo>
                <a:cubicBezTo>
                  <a:pt x="579" y="394"/>
                  <a:pt x="528" y="328"/>
                  <a:pt x="528" y="328"/>
                </a:cubicBezTo>
                <a:cubicBezTo>
                  <a:pt x="526" y="325"/>
                  <a:pt x="521" y="324"/>
                  <a:pt x="518" y="327"/>
                </a:cubicBezTo>
                <a:cubicBezTo>
                  <a:pt x="515" y="329"/>
                  <a:pt x="515" y="333"/>
                  <a:pt x="517" y="336"/>
                </a:cubicBezTo>
                <a:cubicBezTo>
                  <a:pt x="519" y="339"/>
                  <a:pt x="568" y="402"/>
                  <a:pt x="577" y="412"/>
                </a:cubicBezTo>
                <a:cubicBezTo>
                  <a:pt x="581" y="417"/>
                  <a:pt x="586" y="419"/>
                  <a:pt x="591" y="419"/>
                </a:cubicBezTo>
                <a:cubicBezTo>
                  <a:pt x="597" y="419"/>
                  <a:pt x="604" y="416"/>
                  <a:pt x="610" y="412"/>
                </a:cubicBezTo>
                <a:cubicBezTo>
                  <a:pt x="612" y="413"/>
                  <a:pt x="615" y="413"/>
                  <a:pt x="618" y="414"/>
                </a:cubicBezTo>
                <a:cubicBezTo>
                  <a:pt x="613" y="430"/>
                  <a:pt x="599" y="468"/>
                  <a:pt x="585" y="486"/>
                </a:cubicBezTo>
                <a:cubicBezTo>
                  <a:pt x="564" y="513"/>
                  <a:pt x="558" y="546"/>
                  <a:pt x="568" y="568"/>
                </a:cubicBezTo>
                <a:cubicBezTo>
                  <a:pt x="569" y="570"/>
                  <a:pt x="569" y="571"/>
                  <a:pt x="569" y="573"/>
                </a:cubicBezTo>
                <a:cubicBezTo>
                  <a:pt x="566" y="580"/>
                  <a:pt x="554" y="586"/>
                  <a:pt x="548" y="588"/>
                </a:cubicBezTo>
                <a:cubicBezTo>
                  <a:pt x="546" y="589"/>
                  <a:pt x="545" y="590"/>
                  <a:pt x="544" y="591"/>
                </a:cubicBezTo>
                <a:cubicBezTo>
                  <a:pt x="540" y="598"/>
                  <a:pt x="526" y="620"/>
                  <a:pt x="525" y="631"/>
                </a:cubicBezTo>
                <a:cubicBezTo>
                  <a:pt x="520" y="639"/>
                  <a:pt x="472" y="672"/>
                  <a:pt x="454" y="677"/>
                </a:cubicBezTo>
                <a:cubicBezTo>
                  <a:pt x="444" y="680"/>
                  <a:pt x="441" y="675"/>
                  <a:pt x="432" y="657"/>
                </a:cubicBezTo>
                <a:cubicBezTo>
                  <a:pt x="430" y="654"/>
                  <a:pt x="429" y="650"/>
                  <a:pt x="427" y="647"/>
                </a:cubicBezTo>
                <a:cubicBezTo>
                  <a:pt x="413" y="621"/>
                  <a:pt x="409" y="599"/>
                  <a:pt x="416" y="589"/>
                </a:cubicBezTo>
                <a:cubicBezTo>
                  <a:pt x="428" y="574"/>
                  <a:pt x="414" y="558"/>
                  <a:pt x="403" y="546"/>
                </a:cubicBezTo>
                <a:cubicBezTo>
                  <a:pt x="400" y="542"/>
                  <a:pt x="397" y="539"/>
                  <a:pt x="395" y="536"/>
                </a:cubicBezTo>
                <a:cubicBezTo>
                  <a:pt x="392" y="532"/>
                  <a:pt x="392" y="529"/>
                  <a:pt x="394" y="522"/>
                </a:cubicBezTo>
                <a:cubicBezTo>
                  <a:pt x="395" y="513"/>
                  <a:pt x="397" y="501"/>
                  <a:pt x="391" y="481"/>
                </a:cubicBezTo>
                <a:cubicBezTo>
                  <a:pt x="384" y="461"/>
                  <a:pt x="366" y="459"/>
                  <a:pt x="351" y="459"/>
                </a:cubicBezTo>
                <a:cubicBezTo>
                  <a:pt x="342" y="459"/>
                  <a:pt x="333" y="459"/>
                  <a:pt x="323" y="460"/>
                </a:cubicBezTo>
                <a:cubicBezTo>
                  <a:pt x="312" y="461"/>
                  <a:pt x="299" y="463"/>
                  <a:pt x="285" y="463"/>
                </a:cubicBezTo>
                <a:cubicBezTo>
                  <a:pt x="280" y="463"/>
                  <a:pt x="276" y="463"/>
                  <a:pt x="271" y="462"/>
                </a:cubicBezTo>
                <a:cubicBezTo>
                  <a:pt x="262" y="462"/>
                  <a:pt x="255" y="458"/>
                  <a:pt x="250" y="451"/>
                </a:cubicBezTo>
                <a:cubicBezTo>
                  <a:pt x="237" y="433"/>
                  <a:pt x="238" y="393"/>
                  <a:pt x="252" y="342"/>
                </a:cubicBezTo>
                <a:cubicBezTo>
                  <a:pt x="259" y="318"/>
                  <a:pt x="297" y="295"/>
                  <a:pt x="312" y="288"/>
                </a:cubicBezTo>
                <a:cubicBezTo>
                  <a:pt x="313" y="288"/>
                  <a:pt x="314" y="287"/>
                  <a:pt x="315" y="285"/>
                </a:cubicBezTo>
                <a:cubicBezTo>
                  <a:pt x="319" y="278"/>
                  <a:pt x="318" y="272"/>
                  <a:pt x="316" y="269"/>
                </a:cubicBezTo>
                <a:cubicBezTo>
                  <a:pt x="313" y="262"/>
                  <a:pt x="308" y="259"/>
                  <a:pt x="303" y="257"/>
                </a:cubicBezTo>
                <a:cubicBezTo>
                  <a:pt x="303" y="251"/>
                  <a:pt x="305" y="242"/>
                  <a:pt x="310" y="240"/>
                </a:cubicBezTo>
                <a:cubicBezTo>
                  <a:pt x="315" y="238"/>
                  <a:pt x="322" y="237"/>
                  <a:pt x="327" y="237"/>
                </a:cubicBezTo>
                <a:cubicBezTo>
                  <a:pt x="336" y="236"/>
                  <a:pt x="342" y="236"/>
                  <a:pt x="345" y="231"/>
                </a:cubicBezTo>
                <a:cubicBezTo>
                  <a:pt x="346" y="229"/>
                  <a:pt x="347" y="225"/>
                  <a:pt x="344" y="221"/>
                </a:cubicBezTo>
                <a:cubicBezTo>
                  <a:pt x="344" y="220"/>
                  <a:pt x="343" y="216"/>
                  <a:pt x="346" y="212"/>
                </a:cubicBezTo>
                <a:cubicBezTo>
                  <a:pt x="348" y="208"/>
                  <a:pt x="352" y="206"/>
                  <a:pt x="356" y="207"/>
                </a:cubicBezTo>
                <a:cubicBezTo>
                  <a:pt x="358" y="207"/>
                  <a:pt x="359" y="207"/>
                  <a:pt x="361" y="207"/>
                </a:cubicBezTo>
                <a:cubicBezTo>
                  <a:pt x="376" y="207"/>
                  <a:pt x="385" y="194"/>
                  <a:pt x="388" y="188"/>
                </a:cubicBezTo>
                <a:cubicBezTo>
                  <a:pt x="395" y="186"/>
                  <a:pt x="412" y="179"/>
                  <a:pt x="426" y="179"/>
                </a:cubicBezTo>
                <a:cubicBezTo>
                  <a:pt x="429" y="179"/>
                  <a:pt x="432" y="179"/>
                  <a:pt x="434" y="180"/>
                </a:cubicBezTo>
                <a:cubicBezTo>
                  <a:pt x="441" y="181"/>
                  <a:pt x="446" y="180"/>
                  <a:pt x="448" y="175"/>
                </a:cubicBezTo>
                <a:cubicBezTo>
                  <a:pt x="452" y="167"/>
                  <a:pt x="445" y="150"/>
                  <a:pt x="426" y="125"/>
                </a:cubicBezTo>
                <a:cubicBezTo>
                  <a:pt x="425" y="123"/>
                  <a:pt x="422" y="122"/>
                  <a:pt x="419" y="122"/>
                </a:cubicBezTo>
                <a:cubicBezTo>
                  <a:pt x="416" y="123"/>
                  <a:pt x="414" y="125"/>
                  <a:pt x="414" y="128"/>
                </a:cubicBezTo>
                <a:cubicBezTo>
                  <a:pt x="410" y="159"/>
                  <a:pt x="410" y="159"/>
                  <a:pt x="410" y="159"/>
                </a:cubicBezTo>
                <a:cubicBezTo>
                  <a:pt x="400" y="155"/>
                  <a:pt x="385" y="149"/>
                  <a:pt x="381" y="139"/>
                </a:cubicBezTo>
                <a:cubicBezTo>
                  <a:pt x="379" y="135"/>
                  <a:pt x="381" y="129"/>
                  <a:pt x="386" y="121"/>
                </a:cubicBezTo>
                <a:cubicBezTo>
                  <a:pt x="390" y="115"/>
                  <a:pt x="394" y="110"/>
                  <a:pt x="399" y="105"/>
                </a:cubicBezTo>
                <a:cubicBezTo>
                  <a:pt x="400" y="105"/>
                  <a:pt x="400" y="105"/>
                  <a:pt x="400" y="104"/>
                </a:cubicBezTo>
                <a:cubicBezTo>
                  <a:pt x="412" y="94"/>
                  <a:pt x="425" y="87"/>
                  <a:pt x="431" y="87"/>
                </a:cubicBezTo>
                <a:cubicBezTo>
                  <a:pt x="431" y="87"/>
                  <a:pt x="431" y="87"/>
                  <a:pt x="431" y="87"/>
                </a:cubicBezTo>
                <a:cubicBezTo>
                  <a:pt x="435" y="87"/>
                  <a:pt x="440" y="90"/>
                  <a:pt x="445" y="92"/>
                </a:cubicBezTo>
                <a:cubicBezTo>
                  <a:pt x="451" y="95"/>
                  <a:pt x="458" y="99"/>
                  <a:pt x="466" y="99"/>
                </a:cubicBezTo>
                <a:cubicBezTo>
                  <a:pt x="475" y="99"/>
                  <a:pt x="483" y="94"/>
                  <a:pt x="490" y="85"/>
                </a:cubicBezTo>
                <a:cubicBezTo>
                  <a:pt x="505" y="66"/>
                  <a:pt x="497" y="42"/>
                  <a:pt x="490" y="26"/>
                </a:cubicBezTo>
                <a:cubicBezTo>
                  <a:pt x="602" y="55"/>
                  <a:pt x="695" y="134"/>
                  <a:pt x="742" y="237"/>
                </a:cubicBezTo>
                <a:close/>
                <a:moveTo>
                  <a:pt x="119" y="480"/>
                </a:moveTo>
                <a:cubicBezTo>
                  <a:pt x="109" y="475"/>
                  <a:pt x="95" y="468"/>
                  <a:pt x="79" y="444"/>
                </a:cubicBezTo>
                <a:cubicBezTo>
                  <a:pt x="73" y="435"/>
                  <a:pt x="67" y="421"/>
                  <a:pt x="61" y="403"/>
                </a:cubicBezTo>
                <a:cubicBezTo>
                  <a:pt x="194" y="403"/>
                  <a:pt x="194" y="403"/>
                  <a:pt x="194" y="403"/>
                </a:cubicBezTo>
                <a:cubicBezTo>
                  <a:pt x="194" y="443"/>
                  <a:pt x="198" y="482"/>
                  <a:pt x="204" y="519"/>
                </a:cubicBezTo>
                <a:cubicBezTo>
                  <a:pt x="137" y="519"/>
                  <a:pt x="137" y="519"/>
                  <a:pt x="137" y="519"/>
                </a:cubicBezTo>
                <a:cubicBezTo>
                  <a:pt x="138" y="516"/>
                  <a:pt x="138" y="513"/>
                  <a:pt x="138" y="510"/>
                </a:cubicBezTo>
                <a:cubicBezTo>
                  <a:pt x="139" y="490"/>
                  <a:pt x="129" y="485"/>
                  <a:pt x="119" y="480"/>
                </a:cubicBezTo>
                <a:close/>
                <a:moveTo>
                  <a:pt x="273" y="112"/>
                </a:moveTo>
                <a:cubicBezTo>
                  <a:pt x="282" y="107"/>
                  <a:pt x="292" y="102"/>
                  <a:pt x="303" y="100"/>
                </a:cubicBezTo>
                <a:cubicBezTo>
                  <a:pt x="309" y="99"/>
                  <a:pt x="316" y="98"/>
                  <a:pt x="322" y="97"/>
                </a:cubicBezTo>
                <a:cubicBezTo>
                  <a:pt x="341" y="94"/>
                  <a:pt x="363" y="92"/>
                  <a:pt x="384" y="76"/>
                </a:cubicBezTo>
                <a:cubicBezTo>
                  <a:pt x="386" y="75"/>
                  <a:pt x="387" y="74"/>
                  <a:pt x="388" y="73"/>
                </a:cubicBezTo>
                <a:cubicBezTo>
                  <a:pt x="388" y="97"/>
                  <a:pt x="388" y="97"/>
                  <a:pt x="388" y="97"/>
                </a:cubicBezTo>
                <a:cubicBezTo>
                  <a:pt x="383" y="102"/>
                  <a:pt x="378" y="108"/>
                  <a:pt x="374" y="113"/>
                </a:cubicBezTo>
                <a:cubicBezTo>
                  <a:pt x="370" y="120"/>
                  <a:pt x="368" y="125"/>
                  <a:pt x="367" y="130"/>
                </a:cubicBezTo>
                <a:cubicBezTo>
                  <a:pt x="342" y="130"/>
                  <a:pt x="342" y="130"/>
                  <a:pt x="342" y="130"/>
                </a:cubicBezTo>
                <a:cubicBezTo>
                  <a:pt x="343" y="127"/>
                  <a:pt x="344" y="124"/>
                  <a:pt x="343" y="120"/>
                </a:cubicBezTo>
                <a:cubicBezTo>
                  <a:pt x="341" y="112"/>
                  <a:pt x="334" y="107"/>
                  <a:pt x="325" y="107"/>
                </a:cubicBezTo>
                <a:cubicBezTo>
                  <a:pt x="318" y="107"/>
                  <a:pt x="310" y="110"/>
                  <a:pt x="305" y="115"/>
                </a:cubicBezTo>
                <a:cubicBezTo>
                  <a:pt x="302" y="118"/>
                  <a:pt x="301" y="122"/>
                  <a:pt x="302" y="125"/>
                </a:cubicBezTo>
                <a:cubicBezTo>
                  <a:pt x="303" y="127"/>
                  <a:pt x="304" y="129"/>
                  <a:pt x="306" y="130"/>
                </a:cubicBezTo>
                <a:cubicBezTo>
                  <a:pt x="261" y="130"/>
                  <a:pt x="261" y="130"/>
                  <a:pt x="261" y="130"/>
                </a:cubicBezTo>
                <a:cubicBezTo>
                  <a:pt x="264" y="124"/>
                  <a:pt x="267" y="119"/>
                  <a:pt x="270" y="113"/>
                </a:cubicBezTo>
                <a:cubicBezTo>
                  <a:pt x="271" y="113"/>
                  <a:pt x="272" y="112"/>
                  <a:pt x="273" y="112"/>
                </a:cubicBezTo>
                <a:close/>
                <a:moveTo>
                  <a:pt x="440" y="48"/>
                </a:moveTo>
                <a:cubicBezTo>
                  <a:pt x="451" y="45"/>
                  <a:pt x="465" y="38"/>
                  <a:pt x="471" y="27"/>
                </a:cubicBezTo>
                <a:cubicBezTo>
                  <a:pt x="472" y="26"/>
                  <a:pt x="472" y="25"/>
                  <a:pt x="473" y="24"/>
                </a:cubicBezTo>
                <a:cubicBezTo>
                  <a:pt x="479" y="34"/>
                  <a:pt x="492" y="60"/>
                  <a:pt x="479" y="76"/>
                </a:cubicBezTo>
                <a:cubicBezTo>
                  <a:pt x="473" y="84"/>
                  <a:pt x="469" y="85"/>
                  <a:pt x="466" y="85"/>
                </a:cubicBezTo>
                <a:cubicBezTo>
                  <a:pt x="461" y="85"/>
                  <a:pt x="456" y="82"/>
                  <a:pt x="451" y="80"/>
                </a:cubicBezTo>
                <a:cubicBezTo>
                  <a:pt x="445" y="76"/>
                  <a:pt x="439" y="73"/>
                  <a:pt x="432" y="73"/>
                </a:cubicBezTo>
                <a:cubicBezTo>
                  <a:pt x="424" y="72"/>
                  <a:pt x="413" y="77"/>
                  <a:pt x="402" y="85"/>
                </a:cubicBezTo>
                <a:cubicBezTo>
                  <a:pt x="402" y="64"/>
                  <a:pt x="402" y="64"/>
                  <a:pt x="402" y="64"/>
                </a:cubicBezTo>
                <a:cubicBezTo>
                  <a:pt x="419" y="54"/>
                  <a:pt x="432" y="50"/>
                  <a:pt x="440" y="48"/>
                </a:cubicBezTo>
                <a:close/>
                <a:moveTo>
                  <a:pt x="322" y="122"/>
                </a:moveTo>
                <a:cubicBezTo>
                  <a:pt x="325" y="121"/>
                  <a:pt x="327" y="121"/>
                  <a:pt x="328" y="122"/>
                </a:cubicBezTo>
                <a:cubicBezTo>
                  <a:pt x="328" y="122"/>
                  <a:pt x="327" y="122"/>
                  <a:pt x="327" y="122"/>
                </a:cubicBezTo>
                <a:cubicBezTo>
                  <a:pt x="325" y="122"/>
                  <a:pt x="324" y="122"/>
                  <a:pt x="322" y="122"/>
                </a:cubicBezTo>
                <a:close/>
                <a:moveTo>
                  <a:pt x="368" y="144"/>
                </a:moveTo>
                <a:cubicBezTo>
                  <a:pt x="368" y="144"/>
                  <a:pt x="368" y="145"/>
                  <a:pt x="368" y="145"/>
                </a:cubicBezTo>
                <a:cubicBezTo>
                  <a:pt x="374" y="157"/>
                  <a:pt x="387" y="165"/>
                  <a:pt x="398" y="170"/>
                </a:cubicBezTo>
                <a:cubicBezTo>
                  <a:pt x="388" y="173"/>
                  <a:pt x="381" y="176"/>
                  <a:pt x="380" y="176"/>
                </a:cubicBezTo>
                <a:cubicBezTo>
                  <a:pt x="379" y="177"/>
                  <a:pt x="378" y="178"/>
                  <a:pt x="377" y="180"/>
                </a:cubicBezTo>
                <a:cubicBezTo>
                  <a:pt x="376" y="179"/>
                  <a:pt x="375" y="178"/>
                  <a:pt x="374" y="178"/>
                </a:cubicBezTo>
                <a:cubicBezTo>
                  <a:pt x="375" y="177"/>
                  <a:pt x="375" y="175"/>
                  <a:pt x="376" y="174"/>
                </a:cubicBezTo>
                <a:cubicBezTo>
                  <a:pt x="382" y="171"/>
                  <a:pt x="381" y="166"/>
                  <a:pt x="381" y="164"/>
                </a:cubicBezTo>
                <a:cubicBezTo>
                  <a:pt x="379" y="157"/>
                  <a:pt x="370" y="155"/>
                  <a:pt x="356" y="153"/>
                </a:cubicBezTo>
                <a:cubicBezTo>
                  <a:pt x="356" y="153"/>
                  <a:pt x="355" y="153"/>
                  <a:pt x="354" y="153"/>
                </a:cubicBezTo>
                <a:cubicBezTo>
                  <a:pt x="346" y="153"/>
                  <a:pt x="342" y="158"/>
                  <a:pt x="342" y="163"/>
                </a:cubicBezTo>
                <a:cubicBezTo>
                  <a:pt x="340" y="161"/>
                  <a:pt x="338" y="160"/>
                  <a:pt x="336" y="159"/>
                </a:cubicBezTo>
                <a:cubicBezTo>
                  <a:pt x="335" y="159"/>
                  <a:pt x="333" y="159"/>
                  <a:pt x="332" y="159"/>
                </a:cubicBezTo>
                <a:cubicBezTo>
                  <a:pt x="321" y="159"/>
                  <a:pt x="312" y="170"/>
                  <a:pt x="311" y="179"/>
                </a:cubicBezTo>
                <a:cubicBezTo>
                  <a:pt x="311" y="186"/>
                  <a:pt x="315" y="192"/>
                  <a:pt x="323" y="193"/>
                </a:cubicBezTo>
                <a:cubicBezTo>
                  <a:pt x="323" y="193"/>
                  <a:pt x="324" y="193"/>
                  <a:pt x="325" y="193"/>
                </a:cubicBezTo>
                <a:cubicBezTo>
                  <a:pt x="330" y="193"/>
                  <a:pt x="334" y="192"/>
                  <a:pt x="337" y="189"/>
                </a:cubicBezTo>
                <a:cubicBezTo>
                  <a:pt x="336" y="191"/>
                  <a:pt x="335" y="194"/>
                  <a:pt x="336" y="196"/>
                </a:cubicBezTo>
                <a:cubicBezTo>
                  <a:pt x="337" y="197"/>
                  <a:pt x="337" y="198"/>
                  <a:pt x="338" y="199"/>
                </a:cubicBezTo>
                <a:cubicBezTo>
                  <a:pt x="336" y="201"/>
                  <a:pt x="335" y="203"/>
                  <a:pt x="333" y="205"/>
                </a:cubicBezTo>
                <a:cubicBezTo>
                  <a:pt x="330" y="210"/>
                  <a:pt x="329" y="217"/>
                  <a:pt x="330" y="223"/>
                </a:cubicBezTo>
                <a:cubicBezTo>
                  <a:pt x="329" y="223"/>
                  <a:pt x="327" y="223"/>
                  <a:pt x="326" y="223"/>
                </a:cubicBezTo>
                <a:cubicBezTo>
                  <a:pt x="320" y="224"/>
                  <a:pt x="311" y="224"/>
                  <a:pt x="305" y="227"/>
                </a:cubicBezTo>
                <a:cubicBezTo>
                  <a:pt x="291" y="232"/>
                  <a:pt x="289" y="249"/>
                  <a:pt x="289" y="259"/>
                </a:cubicBezTo>
                <a:cubicBezTo>
                  <a:pt x="220" y="259"/>
                  <a:pt x="220" y="259"/>
                  <a:pt x="220" y="259"/>
                </a:cubicBezTo>
                <a:cubicBezTo>
                  <a:pt x="228" y="217"/>
                  <a:pt x="240" y="178"/>
                  <a:pt x="255" y="144"/>
                </a:cubicBezTo>
                <a:lnTo>
                  <a:pt x="368" y="144"/>
                </a:lnTo>
                <a:close/>
                <a:moveTo>
                  <a:pt x="346" y="175"/>
                </a:moveTo>
                <a:cubicBezTo>
                  <a:pt x="346" y="175"/>
                  <a:pt x="346" y="174"/>
                  <a:pt x="346" y="174"/>
                </a:cubicBezTo>
                <a:cubicBezTo>
                  <a:pt x="346" y="175"/>
                  <a:pt x="347" y="176"/>
                  <a:pt x="348" y="177"/>
                </a:cubicBezTo>
                <a:cubicBezTo>
                  <a:pt x="348" y="177"/>
                  <a:pt x="348" y="177"/>
                  <a:pt x="348" y="177"/>
                </a:cubicBezTo>
                <a:cubicBezTo>
                  <a:pt x="347" y="178"/>
                  <a:pt x="345" y="180"/>
                  <a:pt x="344" y="181"/>
                </a:cubicBezTo>
                <a:cubicBezTo>
                  <a:pt x="345" y="179"/>
                  <a:pt x="345" y="177"/>
                  <a:pt x="346" y="175"/>
                </a:cubicBezTo>
                <a:close/>
                <a:moveTo>
                  <a:pt x="363" y="169"/>
                </a:moveTo>
                <a:cubicBezTo>
                  <a:pt x="362" y="168"/>
                  <a:pt x="361" y="168"/>
                  <a:pt x="360" y="168"/>
                </a:cubicBezTo>
                <a:cubicBezTo>
                  <a:pt x="360" y="168"/>
                  <a:pt x="360" y="168"/>
                  <a:pt x="359" y="168"/>
                </a:cubicBezTo>
                <a:cubicBezTo>
                  <a:pt x="361" y="168"/>
                  <a:pt x="362" y="168"/>
                  <a:pt x="363" y="168"/>
                </a:cubicBezTo>
                <a:cubicBezTo>
                  <a:pt x="363" y="169"/>
                  <a:pt x="363" y="169"/>
                  <a:pt x="363" y="169"/>
                </a:cubicBezTo>
                <a:close/>
                <a:moveTo>
                  <a:pt x="361" y="184"/>
                </a:moveTo>
                <a:cubicBezTo>
                  <a:pt x="362" y="185"/>
                  <a:pt x="362" y="186"/>
                  <a:pt x="363" y="187"/>
                </a:cubicBezTo>
                <a:cubicBezTo>
                  <a:pt x="361" y="187"/>
                  <a:pt x="360" y="187"/>
                  <a:pt x="357" y="188"/>
                </a:cubicBezTo>
                <a:cubicBezTo>
                  <a:pt x="359" y="187"/>
                  <a:pt x="360" y="185"/>
                  <a:pt x="361" y="184"/>
                </a:cubicBezTo>
                <a:close/>
                <a:moveTo>
                  <a:pt x="332" y="173"/>
                </a:moveTo>
                <a:cubicBezTo>
                  <a:pt x="332" y="174"/>
                  <a:pt x="331" y="175"/>
                  <a:pt x="330" y="176"/>
                </a:cubicBezTo>
                <a:cubicBezTo>
                  <a:pt x="329" y="177"/>
                  <a:pt x="328" y="179"/>
                  <a:pt x="326" y="179"/>
                </a:cubicBezTo>
                <a:cubicBezTo>
                  <a:pt x="326" y="178"/>
                  <a:pt x="327" y="177"/>
                  <a:pt x="328" y="175"/>
                </a:cubicBezTo>
                <a:cubicBezTo>
                  <a:pt x="329" y="174"/>
                  <a:pt x="331" y="173"/>
                  <a:pt x="332" y="173"/>
                </a:cubicBezTo>
                <a:close/>
                <a:moveTo>
                  <a:pt x="297" y="273"/>
                </a:moveTo>
                <a:cubicBezTo>
                  <a:pt x="298" y="273"/>
                  <a:pt x="300" y="273"/>
                  <a:pt x="301" y="272"/>
                </a:cubicBezTo>
                <a:cubicBezTo>
                  <a:pt x="302" y="272"/>
                  <a:pt x="303" y="273"/>
                  <a:pt x="303" y="274"/>
                </a:cubicBezTo>
                <a:cubicBezTo>
                  <a:pt x="303" y="275"/>
                  <a:pt x="304" y="275"/>
                  <a:pt x="303" y="277"/>
                </a:cubicBezTo>
                <a:cubicBezTo>
                  <a:pt x="292" y="283"/>
                  <a:pt x="247" y="307"/>
                  <a:pt x="239" y="338"/>
                </a:cubicBezTo>
                <a:cubicBezTo>
                  <a:pt x="234" y="354"/>
                  <a:pt x="231" y="372"/>
                  <a:pt x="229" y="389"/>
                </a:cubicBezTo>
                <a:cubicBezTo>
                  <a:pt x="208" y="389"/>
                  <a:pt x="208" y="389"/>
                  <a:pt x="208" y="389"/>
                </a:cubicBezTo>
                <a:cubicBezTo>
                  <a:pt x="208" y="349"/>
                  <a:pt x="212" y="310"/>
                  <a:pt x="218" y="273"/>
                </a:cubicBezTo>
                <a:lnTo>
                  <a:pt x="297" y="273"/>
                </a:lnTo>
                <a:close/>
                <a:moveTo>
                  <a:pt x="208" y="403"/>
                </a:moveTo>
                <a:cubicBezTo>
                  <a:pt x="227" y="403"/>
                  <a:pt x="227" y="403"/>
                  <a:pt x="227" y="403"/>
                </a:cubicBezTo>
                <a:cubicBezTo>
                  <a:pt x="226" y="425"/>
                  <a:pt x="229" y="445"/>
                  <a:pt x="239" y="459"/>
                </a:cubicBezTo>
                <a:cubicBezTo>
                  <a:pt x="246" y="469"/>
                  <a:pt x="257" y="475"/>
                  <a:pt x="270" y="476"/>
                </a:cubicBezTo>
                <a:cubicBezTo>
                  <a:pt x="275" y="477"/>
                  <a:pt x="280" y="477"/>
                  <a:pt x="285" y="477"/>
                </a:cubicBezTo>
                <a:cubicBezTo>
                  <a:pt x="299" y="477"/>
                  <a:pt x="313" y="475"/>
                  <a:pt x="325" y="474"/>
                </a:cubicBezTo>
                <a:cubicBezTo>
                  <a:pt x="334" y="473"/>
                  <a:pt x="343" y="473"/>
                  <a:pt x="351" y="473"/>
                </a:cubicBezTo>
                <a:cubicBezTo>
                  <a:pt x="369" y="473"/>
                  <a:pt x="374" y="478"/>
                  <a:pt x="377" y="486"/>
                </a:cubicBezTo>
                <a:cubicBezTo>
                  <a:pt x="383" y="501"/>
                  <a:pt x="381" y="510"/>
                  <a:pt x="380" y="519"/>
                </a:cubicBezTo>
                <a:cubicBezTo>
                  <a:pt x="218" y="519"/>
                  <a:pt x="218" y="519"/>
                  <a:pt x="218" y="519"/>
                </a:cubicBezTo>
                <a:cubicBezTo>
                  <a:pt x="212" y="482"/>
                  <a:pt x="208" y="443"/>
                  <a:pt x="208" y="403"/>
                </a:cubicBezTo>
                <a:close/>
                <a:moveTo>
                  <a:pt x="402" y="567"/>
                </a:moveTo>
                <a:cubicBezTo>
                  <a:pt x="406" y="573"/>
                  <a:pt x="408" y="577"/>
                  <a:pt x="405" y="581"/>
                </a:cubicBezTo>
                <a:cubicBezTo>
                  <a:pt x="404" y="582"/>
                  <a:pt x="403" y="584"/>
                  <a:pt x="402" y="586"/>
                </a:cubicBezTo>
                <a:lnTo>
                  <a:pt x="402" y="567"/>
                </a:lnTo>
                <a:close/>
                <a:moveTo>
                  <a:pt x="402" y="623"/>
                </a:moveTo>
                <a:cubicBezTo>
                  <a:pt x="405" y="633"/>
                  <a:pt x="409" y="641"/>
                  <a:pt x="412" y="648"/>
                </a:cubicBezTo>
                <a:cubicBezTo>
                  <a:pt x="402" y="648"/>
                  <a:pt x="402" y="648"/>
                  <a:pt x="402" y="648"/>
                </a:cubicBezTo>
                <a:lnTo>
                  <a:pt x="402" y="623"/>
                </a:lnTo>
                <a:close/>
                <a:moveTo>
                  <a:pt x="423" y="165"/>
                </a:moveTo>
                <a:cubicBezTo>
                  <a:pt x="425" y="149"/>
                  <a:pt x="425" y="149"/>
                  <a:pt x="425" y="149"/>
                </a:cubicBezTo>
                <a:cubicBezTo>
                  <a:pt x="429" y="155"/>
                  <a:pt x="433" y="162"/>
                  <a:pt x="434" y="166"/>
                </a:cubicBezTo>
                <a:cubicBezTo>
                  <a:pt x="432" y="165"/>
                  <a:pt x="429" y="165"/>
                  <a:pt x="426" y="165"/>
                </a:cubicBezTo>
                <a:cubicBezTo>
                  <a:pt x="425" y="165"/>
                  <a:pt x="424" y="165"/>
                  <a:pt x="423" y="165"/>
                </a:cubicBezTo>
                <a:close/>
                <a:moveTo>
                  <a:pt x="204" y="273"/>
                </a:moveTo>
                <a:cubicBezTo>
                  <a:pt x="198" y="310"/>
                  <a:pt x="194" y="349"/>
                  <a:pt x="194" y="389"/>
                </a:cubicBezTo>
                <a:cubicBezTo>
                  <a:pt x="56" y="389"/>
                  <a:pt x="56" y="389"/>
                  <a:pt x="56" y="389"/>
                </a:cubicBezTo>
                <a:cubicBezTo>
                  <a:pt x="48" y="361"/>
                  <a:pt x="39" y="325"/>
                  <a:pt x="31" y="282"/>
                </a:cubicBezTo>
                <a:cubicBezTo>
                  <a:pt x="32" y="279"/>
                  <a:pt x="33" y="276"/>
                  <a:pt x="34" y="273"/>
                </a:cubicBezTo>
                <a:lnTo>
                  <a:pt x="204" y="273"/>
                </a:lnTo>
                <a:close/>
                <a:moveTo>
                  <a:pt x="134" y="533"/>
                </a:moveTo>
                <a:cubicBezTo>
                  <a:pt x="206" y="533"/>
                  <a:pt x="206" y="533"/>
                  <a:pt x="206" y="533"/>
                </a:cubicBezTo>
                <a:cubicBezTo>
                  <a:pt x="214" y="574"/>
                  <a:pt x="225" y="613"/>
                  <a:pt x="240" y="648"/>
                </a:cubicBezTo>
                <a:cubicBezTo>
                  <a:pt x="143" y="648"/>
                  <a:pt x="143" y="648"/>
                  <a:pt x="143" y="648"/>
                </a:cubicBezTo>
                <a:cubicBezTo>
                  <a:pt x="122" y="595"/>
                  <a:pt x="129" y="558"/>
                  <a:pt x="134" y="533"/>
                </a:cubicBezTo>
                <a:close/>
                <a:moveTo>
                  <a:pt x="220" y="533"/>
                </a:moveTo>
                <a:cubicBezTo>
                  <a:pt x="379" y="533"/>
                  <a:pt x="379" y="533"/>
                  <a:pt x="379" y="533"/>
                </a:cubicBezTo>
                <a:cubicBezTo>
                  <a:pt x="379" y="536"/>
                  <a:pt x="380" y="540"/>
                  <a:pt x="383" y="544"/>
                </a:cubicBezTo>
                <a:cubicBezTo>
                  <a:pt x="385" y="546"/>
                  <a:pt x="386" y="548"/>
                  <a:pt x="388" y="550"/>
                </a:cubicBezTo>
                <a:cubicBezTo>
                  <a:pt x="388" y="648"/>
                  <a:pt x="388" y="648"/>
                  <a:pt x="388" y="648"/>
                </a:cubicBezTo>
                <a:cubicBezTo>
                  <a:pt x="255" y="648"/>
                  <a:pt x="255" y="648"/>
                  <a:pt x="255" y="648"/>
                </a:cubicBezTo>
                <a:cubicBezTo>
                  <a:pt x="240" y="614"/>
                  <a:pt x="228" y="575"/>
                  <a:pt x="220" y="533"/>
                </a:cubicBezTo>
                <a:close/>
                <a:moveTo>
                  <a:pt x="388" y="662"/>
                </a:moveTo>
                <a:cubicBezTo>
                  <a:pt x="388" y="777"/>
                  <a:pt x="388" y="777"/>
                  <a:pt x="388" y="777"/>
                </a:cubicBezTo>
                <a:cubicBezTo>
                  <a:pt x="339" y="774"/>
                  <a:pt x="294" y="730"/>
                  <a:pt x="261" y="662"/>
                </a:cubicBezTo>
                <a:lnTo>
                  <a:pt x="388" y="662"/>
                </a:lnTo>
                <a:close/>
                <a:moveTo>
                  <a:pt x="402" y="662"/>
                </a:moveTo>
                <a:cubicBezTo>
                  <a:pt x="419" y="662"/>
                  <a:pt x="419" y="662"/>
                  <a:pt x="419" y="662"/>
                </a:cubicBezTo>
                <a:cubicBezTo>
                  <a:pt x="419" y="662"/>
                  <a:pt x="419" y="663"/>
                  <a:pt x="419" y="663"/>
                </a:cubicBezTo>
                <a:cubicBezTo>
                  <a:pt x="427" y="678"/>
                  <a:pt x="433" y="692"/>
                  <a:pt x="449" y="692"/>
                </a:cubicBezTo>
                <a:cubicBezTo>
                  <a:pt x="452" y="692"/>
                  <a:pt x="455" y="691"/>
                  <a:pt x="458" y="691"/>
                </a:cubicBezTo>
                <a:cubicBezTo>
                  <a:pt x="470" y="687"/>
                  <a:pt x="491" y="675"/>
                  <a:pt x="505" y="665"/>
                </a:cubicBezTo>
                <a:cubicBezTo>
                  <a:pt x="506" y="664"/>
                  <a:pt x="508" y="663"/>
                  <a:pt x="509" y="662"/>
                </a:cubicBezTo>
                <a:cubicBezTo>
                  <a:pt x="529" y="662"/>
                  <a:pt x="529" y="662"/>
                  <a:pt x="529" y="662"/>
                </a:cubicBezTo>
                <a:cubicBezTo>
                  <a:pt x="496" y="732"/>
                  <a:pt x="450" y="774"/>
                  <a:pt x="402" y="777"/>
                </a:cubicBezTo>
                <a:lnTo>
                  <a:pt x="402" y="662"/>
                </a:lnTo>
                <a:close/>
                <a:moveTo>
                  <a:pt x="528" y="648"/>
                </a:moveTo>
                <a:cubicBezTo>
                  <a:pt x="539" y="638"/>
                  <a:pt x="539" y="634"/>
                  <a:pt x="539" y="632"/>
                </a:cubicBezTo>
                <a:cubicBezTo>
                  <a:pt x="539" y="628"/>
                  <a:pt x="545" y="617"/>
                  <a:pt x="552" y="605"/>
                </a:cubicBezTo>
                <a:cubicBezTo>
                  <a:pt x="547" y="621"/>
                  <a:pt x="541" y="635"/>
                  <a:pt x="536" y="648"/>
                </a:cubicBezTo>
                <a:lnTo>
                  <a:pt x="528" y="648"/>
                </a:lnTo>
                <a:close/>
                <a:moveTo>
                  <a:pt x="570" y="592"/>
                </a:moveTo>
                <a:cubicBezTo>
                  <a:pt x="575" y="588"/>
                  <a:pt x="579" y="584"/>
                  <a:pt x="582" y="579"/>
                </a:cubicBezTo>
                <a:cubicBezTo>
                  <a:pt x="584" y="573"/>
                  <a:pt x="584" y="567"/>
                  <a:pt x="581" y="561"/>
                </a:cubicBezTo>
                <a:cubicBezTo>
                  <a:pt x="577" y="554"/>
                  <a:pt x="576" y="544"/>
                  <a:pt x="579" y="533"/>
                </a:cubicBezTo>
                <a:cubicBezTo>
                  <a:pt x="752" y="533"/>
                  <a:pt x="752" y="533"/>
                  <a:pt x="752" y="533"/>
                </a:cubicBezTo>
                <a:cubicBezTo>
                  <a:pt x="735" y="575"/>
                  <a:pt x="711" y="614"/>
                  <a:pt x="682" y="648"/>
                </a:cubicBezTo>
                <a:cubicBezTo>
                  <a:pt x="551" y="648"/>
                  <a:pt x="551" y="648"/>
                  <a:pt x="551" y="648"/>
                </a:cubicBezTo>
                <a:cubicBezTo>
                  <a:pt x="558" y="631"/>
                  <a:pt x="565" y="612"/>
                  <a:pt x="570" y="592"/>
                </a:cubicBezTo>
                <a:close/>
                <a:moveTo>
                  <a:pt x="175" y="708"/>
                </a:moveTo>
                <a:cubicBezTo>
                  <a:pt x="164" y="691"/>
                  <a:pt x="155" y="676"/>
                  <a:pt x="149" y="662"/>
                </a:cubicBezTo>
                <a:cubicBezTo>
                  <a:pt x="246" y="662"/>
                  <a:pt x="246" y="662"/>
                  <a:pt x="246" y="662"/>
                </a:cubicBezTo>
                <a:cubicBezTo>
                  <a:pt x="248" y="666"/>
                  <a:pt x="250" y="670"/>
                  <a:pt x="252" y="674"/>
                </a:cubicBezTo>
                <a:cubicBezTo>
                  <a:pt x="275" y="720"/>
                  <a:pt x="302" y="753"/>
                  <a:pt x="333" y="772"/>
                </a:cubicBezTo>
                <a:cubicBezTo>
                  <a:pt x="275" y="763"/>
                  <a:pt x="221" y="740"/>
                  <a:pt x="175" y="708"/>
                </a:cubicBezTo>
                <a:close/>
                <a:moveTo>
                  <a:pt x="457" y="773"/>
                </a:moveTo>
                <a:cubicBezTo>
                  <a:pt x="491" y="751"/>
                  <a:pt x="521" y="713"/>
                  <a:pt x="545" y="662"/>
                </a:cubicBezTo>
                <a:cubicBezTo>
                  <a:pt x="669" y="662"/>
                  <a:pt x="669" y="662"/>
                  <a:pt x="669" y="662"/>
                </a:cubicBezTo>
                <a:cubicBezTo>
                  <a:pt x="613" y="719"/>
                  <a:pt x="539" y="759"/>
                  <a:pt x="457" y="773"/>
                </a:cubicBez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Tree>
    <p:extLst>
      <p:ext uri="{BB962C8B-B14F-4D97-AF65-F5344CB8AC3E}">
        <p14:creationId xmlns:p14="http://schemas.microsoft.com/office/powerpoint/2010/main" val="23825622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el 130">
            <a:extLst>
              <a:ext uri="{FF2B5EF4-FFF2-40B4-BE49-F238E27FC236}">
                <a16:creationId xmlns:a16="http://schemas.microsoft.com/office/drawing/2014/main" id="{53C54DB4-6D77-437E-9199-974419A8A52D}"/>
              </a:ext>
            </a:extLst>
          </p:cNvPr>
          <p:cNvSpPr>
            <a:spLocks noGrp="1"/>
          </p:cNvSpPr>
          <p:nvPr>
            <p:ph type="title"/>
          </p:nvPr>
        </p:nvSpPr>
        <p:spPr>
          <a:xfrm>
            <a:off x="1776414" y="836712"/>
            <a:ext cx="7847979" cy="618654"/>
          </a:xfrm>
        </p:spPr>
        <p:txBody>
          <a:bodyPr/>
          <a:lstStyle/>
          <a:p>
            <a:r>
              <a:rPr lang="de-DE" sz="2600" dirty="0"/>
              <a:t>Wirtschaftsinformatik als wichtige Schnittstelle zwischen Technik und Individuen, Unternehmen und Gesellschaft</a:t>
            </a:r>
            <a:endParaRPr lang="en-US" sz="2600" dirty="0"/>
          </a:p>
        </p:txBody>
      </p:sp>
      <p:sp>
        <p:nvSpPr>
          <p:cNvPr id="4" name="Foliennummernplatzhalter 3">
            <a:extLst>
              <a:ext uri="{FF2B5EF4-FFF2-40B4-BE49-F238E27FC236}">
                <a16:creationId xmlns:a16="http://schemas.microsoft.com/office/drawing/2014/main" id="{74501B81-D75A-4F19-B677-372FD5BF4010}"/>
              </a:ext>
            </a:extLst>
          </p:cNvPr>
          <p:cNvSpPr>
            <a:spLocks noGrp="1"/>
          </p:cNvSpPr>
          <p:nvPr>
            <p:ph type="sldNum" sz="quarter" idx="10"/>
          </p:nvPr>
        </p:nvSpPr>
        <p:spPr/>
        <p:txBody>
          <a:bodyPr/>
          <a:lstStyle/>
          <a:p>
            <a:pPr eaLnBrk="0" fontAlgn="base" hangingPunct="0">
              <a:spcBef>
                <a:spcPct val="0"/>
              </a:spcBef>
              <a:spcAft>
                <a:spcPct val="0"/>
              </a:spcAft>
            </a:pPr>
            <a:fld id="{F23D5F5B-2EBD-744B-A35D-41A983A9308F}" type="slidenum">
              <a:rPr lang="de-DE">
                <a:latin typeface="Arial"/>
                <a:ea typeface="ＭＳ Ｐゴシック" charset="0"/>
              </a:rPr>
              <a:pPr eaLnBrk="0" fontAlgn="base" hangingPunct="0">
                <a:spcBef>
                  <a:spcPct val="0"/>
                </a:spcBef>
                <a:spcAft>
                  <a:spcPct val="0"/>
                </a:spcAft>
              </a:pPr>
              <a:t>96</a:t>
            </a:fld>
            <a:r>
              <a:rPr lang="de-DE" b="0" dirty="0">
                <a:latin typeface="Arial"/>
                <a:ea typeface="ＭＳ Ｐゴシック" charset="0"/>
              </a:rPr>
              <a:t> |</a:t>
            </a:r>
            <a:endParaRPr lang="de-DE" dirty="0">
              <a:latin typeface="Arial"/>
              <a:ea typeface="ＭＳ Ｐゴシック" charset="0"/>
            </a:endParaRPr>
          </a:p>
        </p:txBody>
      </p:sp>
      <p:sp>
        <p:nvSpPr>
          <p:cNvPr id="5" name="Fußzeilenplatzhalter 4">
            <a:extLst>
              <a:ext uri="{FF2B5EF4-FFF2-40B4-BE49-F238E27FC236}">
                <a16:creationId xmlns:a16="http://schemas.microsoft.com/office/drawing/2014/main" id="{07F3E3C4-0322-49F7-B4CF-531B7F98A768}"/>
              </a:ext>
            </a:extLst>
          </p:cNvPr>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grpSp>
        <p:nvGrpSpPr>
          <p:cNvPr id="130" name="Gruppieren 129">
            <a:extLst>
              <a:ext uri="{FF2B5EF4-FFF2-40B4-BE49-F238E27FC236}">
                <a16:creationId xmlns:a16="http://schemas.microsoft.com/office/drawing/2014/main" id="{BFA95BBF-FAAD-46D5-8F8B-E5AED0669EDA}"/>
              </a:ext>
            </a:extLst>
          </p:cNvPr>
          <p:cNvGrpSpPr/>
          <p:nvPr/>
        </p:nvGrpSpPr>
        <p:grpSpPr>
          <a:xfrm>
            <a:off x="4807277" y="3073698"/>
            <a:ext cx="2563119" cy="2917672"/>
            <a:chOff x="914400" y="1338608"/>
            <a:chExt cx="4144414" cy="4717706"/>
          </a:xfrm>
        </p:grpSpPr>
        <p:sp>
          <p:nvSpPr>
            <p:cNvPr id="69" name="Oval 4">
              <a:extLst>
                <a:ext uri="{FF2B5EF4-FFF2-40B4-BE49-F238E27FC236}">
                  <a16:creationId xmlns:a16="http://schemas.microsoft.com/office/drawing/2014/main" id="{704678F6-E1D5-42F2-B4DC-A6656B8F886E}"/>
                </a:ext>
              </a:extLst>
            </p:cNvPr>
            <p:cNvSpPr/>
            <p:nvPr/>
          </p:nvSpPr>
          <p:spPr>
            <a:xfrm>
              <a:off x="3727990" y="4117419"/>
              <a:ext cx="726120" cy="726120"/>
            </a:xfrm>
            <a:prstGeom prst="ellipse">
              <a:avLst/>
            </a:prstGeom>
            <a:solidFill>
              <a:srgbClr val="4676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0" name="Oval 5">
              <a:extLst>
                <a:ext uri="{FF2B5EF4-FFF2-40B4-BE49-F238E27FC236}">
                  <a16:creationId xmlns:a16="http://schemas.microsoft.com/office/drawing/2014/main" id="{CF0922C5-379D-4EDE-A1BD-6A0CA25C58C9}"/>
                </a:ext>
              </a:extLst>
            </p:cNvPr>
            <p:cNvSpPr/>
            <p:nvPr/>
          </p:nvSpPr>
          <p:spPr>
            <a:xfrm>
              <a:off x="4157505" y="3367439"/>
              <a:ext cx="784967" cy="784967"/>
            </a:xfrm>
            <a:prstGeom prst="ellipse">
              <a:avLst/>
            </a:prstGeom>
            <a:solidFill>
              <a:srgbClr val="4E79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1" name="Oval 6">
              <a:extLst>
                <a:ext uri="{FF2B5EF4-FFF2-40B4-BE49-F238E27FC236}">
                  <a16:creationId xmlns:a16="http://schemas.microsoft.com/office/drawing/2014/main" id="{00D1A2DD-353C-48B8-AC45-FCCB0A8464C1}"/>
                </a:ext>
              </a:extLst>
            </p:cNvPr>
            <p:cNvSpPr/>
            <p:nvPr/>
          </p:nvSpPr>
          <p:spPr>
            <a:xfrm>
              <a:off x="3662226" y="3033459"/>
              <a:ext cx="459353" cy="459353"/>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2" name="Oval 7">
              <a:extLst>
                <a:ext uri="{FF2B5EF4-FFF2-40B4-BE49-F238E27FC236}">
                  <a16:creationId xmlns:a16="http://schemas.microsoft.com/office/drawing/2014/main" id="{96DB7477-0E15-46A9-A5B0-E4506331D511}"/>
                </a:ext>
              </a:extLst>
            </p:cNvPr>
            <p:cNvSpPr/>
            <p:nvPr/>
          </p:nvSpPr>
          <p:spPr>
            <a:xfrm>
              <a:off x="3522411" y="2349566"/>
              <a:ext cx="543846" cy="543846"/>
            </a:xfrm>
            <a:prstGeom prst="ellipse">
              <a:avLst/>
            </a:prstGeom>
            <a:solidFill>
              <a:srgbClr val="688687"/>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3" name="Oval 8">
              <a:extLst>
                <a:ext uri="{FF2B5EF4-FFF2-40B4-BE49-F238E27FC236}">
                  <a16:creationId xmlns:a16="http://schemas.microsoft.com/office/drawing/2014/main" id="{B03F0469-A36D-4F5A-8DC9-CBAE1FDE2116}"/>
                </a:ext>
              </a:extLst>
            </p:cNvPr>
            <p:cNvSpPr/>
            <p:nvPr/>
          </p:nvSpPr>
          <p:spPr>
            <a:xfrm>
              <a:off x="4112994" y="2336214"/>
              <a:ext cx="945820" cy="945820"/>
            </a:xfrm>
            <a:prstGeom prst="ellipse">
              <a:avLst/>
            </a:prstGeom>
            <a:solidFill>
              <a:srgbClr val="5C81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4" name="Oval 11">
              <a:extLst>
                <a:ext uri="{FF2B5EF4-FFF2-40B4-BE49-F238E27FC236}">
                  <a16:creationId xmlns:a16="http://schemas.microsoft.com/office/drawing/2014/main" id="{EA9E0524-31C7-4BFD-A3E1-64A9956CE06F}"/>
                </a:ext>
              </a:extLst>
            </p:cNvPr>
            <p:cNvSpPr/>
            <p:nvPr/>
          </p:nvSpPr>
          <p:spPr>
            <a:xfrm>
              <a:off x="933984" y="2174817"/>
              <a:ext cx="945820" cy="945820"/>
            </a:xfrm>
            <a:prstGeom prst="ellipse">
              <a:avLst/>
            </a:prstGeom>
            <a:solidFill>
              <a:srgbClr val="688687"/>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5" name="Oval 12">
              <a:extLst>
                <a:ext uri="{FF2B5EF4-FFF2-40B4-BE49-F238E27FC236}">
                  <a16:creationId xmlns:a16="http://schemas.microsoft.com/office/drawing/2014/main" id="{69E47B7F-811B-42DA-B2A9-43C7D7D2702D}"/>
                </a:ext>
              </a:extLst>
            </p:cNvPr>
            <p:cNvSpPr/>
            <p:nvPr/>
          </p:nvSpPr>
          <p:spPr>
            <a:xfrm>
              <a:off x="1588279" y="1355684"/>
              <a:ext cx="872379" cy="872379"/>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6" name="Oval 13">
              <a:extLst>
                <a:ext uri="{FF2B5EF4-FFF2-40B4-BE49-F238E27FC236}">
                  <a16:creationId xmlns:a16="http://schemas.microsoft.com/office/drawing/2014/main" id="{200C2920-B60F-422F-A483-E882123F7CD7}"/>
                </a:ext>
              </a:extLst>
            </p:cNvPr>
            <p:cNvSpPr/>
            <p:nvPr/>
          </p:nvSpPr>
          <p:spPr>
            <a:xfrm>
              <a:off x="2982093" y="1338608"/>
              <a:ext cx="945820" cy="945820"/>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7" name="Oval 14">
              <a:extLst>
                <a:ext uri="{FF2B5EF4-FFF2-40B4-BE49-F238E27FC236}">
                  <a16:creationId xmlns:a16="http://schemas.microsoft.com/office/drawing/2014/main" id="{9A86614E-B3C1-4691-BB0A-E442A258404F}"/>
                </a:ext>
              </a:extLst>
            </p:cNvPr>
            <p:cNvSpPr/>
            <p:nvPr/>
          </p:nvSpPr>
          <p:spPr>
            <a:xfrm>
              <a:off x="2737368" y="2564187"/>
              <a:ext cx="537802" cy="537802"/>
            </a:xfrm>
            <a:prstGeom prst="ellipse">
              <a:avLst/>
            </a:prstGeom>
            <a:solidFill>
              <a:srgbClr val="688687"/>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8" name="Oval 16">
              <a:extLst>
                <a:ext uri="{FF2B5EF4-FFF2-40B4-BE49-F238E27FC236}">
                  <a16:creationId xmlns:a16="http://schemas.microsoft.com/office/drawing/2014/main" id="{E954719A-7C7A-4897-A7E5-643B25D5CEBD}"/>
                </a:ext>
              </a:extLst>
            </p:cNvPr>
            <p:cNvSpPr/>
            <p:nvPr/>
          </p:nvSpPr>
          <p:spPr>
            <a:xfrm>
              <a:off x="921734" y="3876436"/>
              <a:ext cx="872379" cy="872379"/>
            </a:xfrm>
            <a:prstGeom prst="ellipse">
              <a:avLst/>
            </a:prstGeom>
            <a:solidFill>
              <a:srgbClr val="4676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79" name="Oval 17">
              <a:extLst>
                <a:ext uri="{FF2B5EF4-FFF2-40B4-BE49-F238E27FC236}">
                  <a16:creationId xmlns:a16="http://schemas.microsoft.com/office/drawing/2014/main" id="{805E01BC-700F-415B-894D-C56FB2CE79DC}"/>
                </a:ext>
              </a:extLst>
            </p:cNvPr>
            <p:cNvSpPr/>
            <p:nvPr/>
          </p:nvSpPr>
          <p:spPr>
            <a:xfrm>
              <a:off x="914400" y="3189180"/>
              <a:ext cx="634752" cy="634752"/>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0" name="Oval 18">
              <a:extLst>
                <a:ext uri="{FF2B5EF4-FFF2-40B4-BE49-F238E27FC236}">
                  <a16:creationId xmlns:a16="http://schemas.microsoft.com/office/drawing/2014/main" id="{13D81897-BCA1-424D-AAE1-86201D229928}"/>
                </a:ext>
              </a:extLst>
            </p:cNvPr>
            <p:cNvSpPr/>
            <p:nvPr/>
          </p:nvSpPr>
          <p:spPr>
            <a:xfrm>
              <a:off x="1922262" y="4323444"/>
              <a:ext cx="634256" cy="634256"/>
            </a:xfrm>
            <a:prstGeom prst="ellipse">
              <a:avLst/>
            </a:prstGeom>
            <a:solidFill>
              <a:srgbClr val="4676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1" name="Oval 19">
              <a:extLst>
                <a:ext uri="{FF2B5EF4-FFF2-40B4-BE49-F238E27FC236}">
                  <a16:creationId xmlns:a16="http://schemas.microsoft.com/office/drawing/2014/main" id="{3B867C19-1727-4904-AB7C-FB5205E36D2C}"/>
                </a:ext>
              </a:extLst>
            </p:cNvPr>
            <p:cNvSpPr/>
            <p:nvPr/>
          </p:nvSpPr>
          <p:spPr>
            <a:xfrm>
              <a:off x="1823324" y="3734535"/>
              <a:ext cx="416160" cy="416160"/>
            </a:xfrm>
            <a:prstGeom prst="ellipse">
              <a:avLst/>
            </a:prstGeom>
            <a:solidFill>
              <a:srgbClr val="4E798C"/>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2" name="Oval 20">
              <a:extLst>
                <a:ext uri="{FF2B5EF4-FFF2-40B4-BE49-F238E27FC236}">
                  <a16:creationId xmlns:a16="http://schemas.microsoft.com/office/drawing/2014/main" id="{E268E657-5A59-40C6-B6FB-8E4347BF8CB4}"/>
                </a:ext>
              </a:extLst>
            </p:cNvPr>
            <p:cNvSpPr/>
            <p:nvPr/>
          </p:nvSpPr>
          <p:spPr>
            <a:xfrm>
              <a:off x="4004743" y="1916686"/>
              <a:ext cx="416160" cy="416160"/>
            </a:xfrm>
            <a:prstGeom prst="ellipse">
              <a:avLst/>
            </a:prstGeom>
            <a:solidFill>
              <a:srgbClr val="7D9892"/>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3" name="Oval 21">
              <a:extLst>
                <a:ext uri="{FF2B5EF4-FFF2-40B4-BE49-F238E27FC236}">
                  <a16:creationId xmlns:a16="http://schemas.microsoft.com/office/drawing/2014/main" id="{FD54C208-DB0B-47B8-ADA0-4C6A905156E8}"/>
                </a:ext>
              </a:extLst>
            </p:cNvPr>
            <p:cNvSpPr/>
            <p:nvPr/>
          </p:nvSpPr>
          <p:spPr>
            <a:xfrm>
              <a:off x="2296230" y="3314830"/>
              <a:ext cx="416160" cy="416160"/>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4" name="Oval 22">
              <a:extLst>
                <a:ext uri="{FF2B5EF4-FFF2-40B4-BE49-F238E27FC236}">
                  <a16:creationId xmlns:a16="http://schemas.microsoft.com/office/drawing/2014/main" id="{CD186943-6938-43D8-9828-43D4015D5C66}"/>
                </a:ext>
              </a:extLst>
            </p:cNvPr>
            <p:cNvSpPr/>
            <p:nvPr/>
          </p:nvSpPr>
          <p:spPr>
            <a:xfrm>
              <a:off x="2538344" y="1407689"/>
              <a:ext cx="416160" cy="416160"/>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5" name="Oval 23">
              <a:extLst>
                <a:ext uri="{FF2B5EF4-FFF2-40B4-BE49-F238E27FC236}">
                  <a16:creationId xmlns:a16="http://schemas.microsoft.com/office/drawing/2014/main" id="{46A7C858-5DDF-4DAE-A60D-EFC3934FB9D6}"/>
                </a:ext>
              </a:extLst>
            </p:cNvPr>
            <p:cNvSpPr/>
            <p:nvPr/>
          </p:nvSpPr>
          <p:spPr>
            <a:xfrm>
              <a:off x="3276847" y="3393670"/>
              <a:ext cx="416160" cy="416160"/>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86" name="Freeform 82">
              <a:extLst>
                <a:ext uri="{FF2B5EF4-FFF2-40B4-BE49-F238E27FC236}">
                  <a16:creationId xmlns:a16="http://schemas.microsoft.com/office/drawing/2014/main" id="{44A1E80D-CC1A-4AC7-8B02-978B5810485F}"/>
                </a:ext>
              </a:extLst>
            </p:cNvPr>
            <p:cNvSpPr>
              <a:spLocks/>
            </p:cNvSpPr>
            <p:nvPr/>
          </p:nvSpPr>
          <p:spPr bwMode="invGray">
            <a:xfrm>
              <a:off x="3346722" y="1579926"/>
              <a:ext cx="216564" cy="463182"/>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nvGrpSpPr>
            <p:cNvPr id="87" name="Group 27">
              <a:extLst>
                <a:ext uri="{FF2B5EF4-FFF2-40B4-BE49-F238E27FC236}">
                  <a16:creationId xmlns:a16="http://schemas.microsoft.com/office/drawing/2014/main" id="{DF814349-BAAD-4698-A820-7180251A2726}"/>
                </a:ext>
              </a:extLst>
            </p:cNvPr>
            <p:cNvGrpSpPr/>
            <p:nvPr/>
          </p:nvGrpSpPr>
          <p:grpSpPr>
            <a:xfrm>
              <a:off x="1074800" y="3339231"/>
              <a:ext cx="341227" cy="325564"/>
              <a:chOff x="2118665" y="1750614"/>
              <a:chExt cx="499807" cy="476865"/>
            </a:xfrm>
          </p:grpSpPr>
          <p:sp>
            <p:nvSpPr>
              <p:cNvPr id="88" name="Freeform 93">
                <a:extLst>
                  <a:ext uri="{FF2B5EF4-FFF2-40B4-BE49-F238E27FC236}">
                    <a16:creationId xmlns:a16="http://schemas.microsoft.com/office/drawing/2014/main" id="{A9E8A043-A262-4839-B33B-4891B7634447}"/>
                  </a:ext>
                </a:extLst>
              </p:cNvPr>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89" name="Freeform 94">
                <a:extLst>
                  <a:ext uri="{FF2B5EF4-FFF2-40B4-BE49-F238E27FC236}">
                    <a16:creationId xmlns:a16="http://schemas.microsoft.com/office/drawing/2014/main" id="{66176A94-FC28-44F4-B3C1-4DC3B521400E}"/>
                  </a:ext>
                </a:extLst>
              </p:cNvPr>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grpSp>
          <p:nvGrpSpPr>
            <p:cNvPr id="90" name="Group 30">
              <a:extLst>
                <a:ext uri="{FF2B5EF4-FFF2-40B4-BE49-F238E27FC236}">
                  <a16:creationId xmlns:a16="http://schemas.microsoft.com/office/drawing/2014/main" id="{454433AE-69D7-4F84-B292-55BE2ED6554F}"/>
                </a:ext>
              </a:extLst>
            </p:cNvPr>
            <p:cNvGrpSpPr/>
            <p:nvPr/>
          </p:nvGrpSpPr>
          <p:grpSpPr>
            <a:xfrm>
              <a:off x="2061103" y="4527672"/>
              <a:ext cx="356573" cy="225796"/>
              <a:chOff x="8047383" y="1827632"/>
              <a:chExt cx="571910" cy="362155"/>
            </a:xfrm>
          </p:grpSpPr>
          <p:sp>
            <p:nvSpPr>
              <p:cNvPr id="91" name="Freeform 144">
                <a:extLst>
                  <a:ext uri="{FF2B5EF4-FFF2-40B4-BE49-F238E27FC236}">
                    <a16:creationId xmlns:a16="http://schemas.microsoft.com/office/drawing/2014/main" id="{9500F2DA-BE6F-4559-90CC-5E69A607DD25}"/>
                  </a:ext>
                </a:extLst>
              </p:cNvPr>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2" name="Freeform 145">
                <a:extLst>
                  <a:ext uri="{FF2B5EF4-FFF2-40B4-BE49-F238E27FC236}">
                    <a16:creationId xmlns:a16="http://schemas.microsoft.com/office/drawing/2014/main" id="{877B646E-E893-463F-84A2-5652F9F1A56E}"/>
                  </a:ext>
                </a:extLst>
              </p:cNvPr>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3" name="Rectangle 146">
                <a:extLst>
                  <a:ext uri="{FF2B5EF4-FFF2-40B4-BE49-F238E27FC236}">
                    <a16:creationId xmlns:a16="http://schemas.microsoft.com/office/drawing/2014/main" id="{B5A08049-216D-4C6A-BA17-322EF316BEDB}"/>
                  </a:ext>
                </a:extLst>
              </p:cNvPr>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sp>
          <p:nvSpPr>
            <p:cNvPr id="94" name="Freeform 8">
              <a:extLst>
                <a:ext uri="{FF2B5EF4-FFF2-40B4-BE49-F238E27FC236}">
                  <a16:creationId xmlns:a16="http://schemas.microsoft.com/office/drawing/2014/main" id="{2B593BC3-7985-491E-9E61-6B8513BB9E81}"/>
                </a:ext>
              </a:extLst>
            </p:cNvPr>
            <p:cNvSpPr>
              <a:spLocks/>
            </p:cNvSpPr>
            <p:nvPr/>
          </p:nvSpPr>
          <p:spPr bwMode="auto">
            <a:xfrm>
              <a:off x="3929552" y="4265128"/>
              <a:ext cx="352882" cy="445646"/>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5" name="Freeform 80">
              <a:extLst>
                <a:ext uri="{FF2B5EF4-FFF2-40B4-BE49-F238E27FC236}">
                  <a16:creationId xmlns:a16="http://schemas.microsoft.com/office/drawing/2014/main" id="{640047F4-926D-4AFD-9ED8-82B115BCE301}"/>
                </a:ext>
              </a:extLst>
            </p:cNvPr>
            <p:cNvSpPr>
              <a:spLocks/>
            </p:cNvSpPr>
            <p:nvPr/>
          </p:nvSpPr>
          <p:spPr bwMode="invGray">
            <a:xfrm>
              <a:off x="1867480" y="1582182"/>
              <a:ext cx="313979" cy="419386"/>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nvGrpSpPr>
            <p:cNvPr id="96" name="Group 36">
              <a:extLst>
                <a:ext uri="{FF2B5EF4-FFF2-40B4-BE49-F238E27FC236}">
                  <a16:creationId xmlns:a16="http://schemas.microsoft.com/office/drawing/2014/main" id="{54603012-EC13-42A8-BF15-E9353FB0598F}"/>
                </a:ext>
              </a:extLst>
            </p:cNvPr>
            <p:cNvGrpSpPr/>
            <p:nvPr/>
          </p:nvGrpSpPr>
          <p:grpSpPr>
            <a:xfrm>
              <a:off x="4368049" y="2511915"/>
              <a:ext cx="476916" cy="571973"/>
              <a:chOff x="8071963" y="3061130"/>
              <a:chExt cx="476865" cy="571910"/>
            </a:xfrm>
          </p:grpSpPr>
          <p:sp>
            <p:nvSpPr>
              <p:cNvPr id="97" name="Freeform 37">
                <a:extLst>
                  <a:ext uri="{FF2B5EF4-FFF2-40B4-BE49-F238E27FC236}">
                    <a16:creationId xmlns:a16="http://schemas.microsoft.com/office/drawing/2014/main" id="{A5D3F3DA-02C2-475F-B6F4-F2C23EF6E859}"/>
                  </a:ext>
                </a:extLst>
              </p:cNvPr>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8" name="Freeform 38">
                <a:extLst>
                  <a:ext uri="{FF2B5EF4-FFF2-40B4-BE49-F238E27FC236}">
                    <a16:creationId xmlns:a16="http://schemas.microsoft.com/office/drawing/2014/main" id="{A9E10D60-1781-4E69-B549-8C29F655FE37}"/>
                  </a:ext>
                </a:extLst>
              </p:cNvPr>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99" name="Freeform 39">
                <a:extLst>
                  <a:ext uri="{FF2B5EF4-FFF2-40B4-BE49-F238E27FC236}">
                    <a16:creationId xmlns:a16="http://schemas.microsoft.com/office/drawing/2014/main" id="{D97F9118-40D4-426F-8D6C-AA61FC9E8740}"/>
                  </a:ext>
                </a:extLst>
              </p:cNvPr>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0" name="Freeform 40">
                <a:extLst>
                  <a:ext uri="{FF2B5EF4-FFF2-40B4-BE49-F238E27FC236}">
                    <a16:creationId xmlns:a16="http://schemas.microsoft.com/office/drawing/2014/main" id="{5D02866C-FD07-4FE2-8474-080A287D3181}"/>
                  </a:ext>
                </a:extLst>
              </p:cNvPr>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1" name="Freeform 41">
                <a:extLst>
                  <a:ext uri="{FF2B5EF4-FFF2-40B4-BE49-F238E27FC236}">
                    <a16:creationId xmlns:a16="http://schemas.microsoft.com/office/drawing/2014/main" id="{DC000F83-BA80-43B3-9A4D-7A83D0ECC614}"/>
                  </a:ext>
                </a:extLst>
              </p:cNvPr>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2" name="Freeform 42">
                <a:extLst>
                  <a:ext uri="{FF2B5EF4-FFF2-40B4-BE49-F238E27FC236}">
                    <a16:creationId xmlns:a16="http://schemas.microsoft.com/office/drawing/2014/main" id="{7A70A821-4923-4717-986E-086C3006AF7C}"/>
                  </a:ext>
                </a:extLst>
              </p:cNvPr>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sp>
          <p:nvSpPr>
            <p:cNvPr id="103" name="Freeform 115">
              <a:extLst>
                <a:ext uri="{FF2B5EF4-FFF2-40B4-BE49-F238E27FC236}">
                  <a16:creationId xmlns:a16="http://schemas.microsoft.com/office/drawing/2014/main" id="{FF4E92AE-BCB8-46F0-9CC0-3A2BE6149AB3}"/>
                </a:ext>
              </a:extLst>
            </p:cNvPr>
            <p:cNvSpPr>
              <a:spLocks noEditPoints="1"/>
            </p:cNvSpPr>
            <p:nvPr/>
          </p:nvSpPr>
          <p:spPr bwMode="invGray">
            <a:xfrm>
              <a:off x="1214464" y="2452151"/>
              <a:ext cx="384860" cy="391155"/>
            </a:xfrm>
            <a:custGeom>
              <a:avLst/>
              <a:gdLst>
                <a:gd name="T0" fmla="*/ 231 w 238"/>
                <a:gd name="T1" fmla="*/ 146 h 242"/>
                <a:gd name="T2" fmla="*/ 234 w 238"/>
                <a:gd name="T3" fmla="*/ 122 h 242"/>
                <a:gd name="T4" fmla="*/ 120 w 238"/>
                <a:gd name="T5" fmla="*/ 9 h 242"/>
                <a:gd name="T6" fmla="*/ 101 w 238"/>
                <a:gd name="T7" fmla="*/ 10 h 242"/>
                <a:gd name="T8" fmla="*/ 66 w 238"/>
                <a:gd name="T9" fmla="*/ 0 h 242"/>
                <a:gd name="T10" fmla="*/ 0 w 238"/>
                <a:gd name="T11" fmla="*/ 66 h 242"/>
                <a:gd name="T12" fmla="*/ 9 w 238"/>
                <a:gd name="T13" fmla="*/ 99 h 242"/>
                <a:gd name="T14" fmla="*/ 7 w 238"/>
                <a:gd name="T15" fmla="*/ 122 h 242"/>
                <a:gd name="T16" fmla="*/ 120 w 238"/>
                <a:gd name="T17" fmla="*/ 236 h 242"/>
                <a:gd name="T18" fmla="*/ 141 w 238"/>
                <a:gd name="T19" fmla="*/ 234 h 242"/>
                <a:gd name="T20" fmla="*/ 172 w 238"/>
                <a:gd name="T21" fmla="*/ 242 h 242"/>
                <a:gd name="T22" fmla="*/ 238 w 238"/>
                <a:gd name="T23" fmla="*/ 176 h 242"/>
                <a:gd name="T24" fmla="*/ 231 w 238"/>
                <a:gd name="T25" fmla="*/ 146 h 242"/>
                <a:gd name="T26" fmla="*/ 179 w 238"/>
                <a:gd name="T27" fmla="*/ 176 h 242"/>
                <a:gd name="T28" fmla="*/ 156 w 238"/>
                <a:gd name="T29" fmla="*/ 194 h 242"/>
                <a:gd name="T30" fmla="*/ 120 w 238"/>
                <a:gd name="T31" fmla="*/ 200 h 242"/>
                <a:gd name="T32" fmla="*/ 80 w 238"/>
                <a:gd name="T33" fmla="*/ 192 h 242"/>
                <a:gd name="T34" fmla="*/ 61 w 238"/>
                <a:gd name="T35" fmla="*/ 175 h 242"/>
                <a:gd name="T36" fmla="*/ 54 w 238"/>
                <a:gd name="T37" fmla="*/ 155 h 242"/>
                <a:gd name="T38" fmla="*/ 58 w 238"/>
                <a:gd name="T39" fmla="*/ 144 h 242"/>
                <a:gd name="T40" fmla="*/ 70 w 238"/>
                <a:gd name="T41" fmla="*/ 139 h 242"/>
                <a:gd name="T42" fmla="*/ 80 w 238"/>
                <a:gd name="T43" fmla="*/ 143 h 242"/>
                <a:gd name="T44" fmla="*/ 87 w 238"/>
                <a:gd name="T45" fmla="*/ 153 h 242"/>
                <a:gd name="T46" fmla="*/ 93 w 238"/>
                <a:gd name="T47" fmla="*/ 164 h 242"/>
                <a:gd name="T48" fmla="*/ 103 w 238"/>
                <a:gd name="T49" fmla="*/ 172 h 242"/>
                <a:gd name="T50" fmla="*/ 119 w 238"/>
                <a:gd name="T51" fmla="*/ 174 h 242"/>
                <a:gd name="T52" fmla="*/ 142 w 238"/>
                <a:gd name="T53" fmla="*/ 168 h 242"/>
                <a:gd name="T54" fmla="*/ 151 w 238"/>
                <a:gd name="T55" fmla="*/ 154 h 242"/>
                <a:gd name="T56" fmla="*/ 146 w 238"/>
                <a:gd name="T57" fmla="*/ 144 h 242"/>
                <a:gd name="T58" fmla="*/ 134 w 238"/>
                <a:gd name="T59" fmla="*/ 137 h 242"/>
                <a:gd name="T60" fmla="*/ 113 w 238"/>
                <a:gd name="T61" fmla="*/ 132 h 242"/>
                <a:gd name="T62" fmla="*/ 84 w 238"/>
                <a:gd name="T63" fmla="*/ 123 h 242"/>
                <a:gd name="T64" fmla="*/ 64 w 238"/>
                <a:gd name="T65" fmla="*/ 109 h 242"/>
                <a:gd name="T66" fmla="*/ 57 w 238"/>
                <a:gd name="T67" fmla="*/ 86 h 242"/>
                <a:gd name="T68" fmla="*/ 64 w 238"/>
                <a:gd name="T69" fmla="*/ 63 h 242"/>
                <a:gd name="T70" fmla="*/ 86 w 238"/>
                <a:gd name="T71" fmla="*/ 47 h 242"/>
                <a:gd name="T72" fmla="*/ 120 w 238"/>
                <a:gd name="T73" fmla="*/ 42 h 242"/>
                <a:gd name="T74" fmla="*/ 146 w 238"/>
                <a:gd name="T75" fmla="*/ 46 h 242"/>
                <a:gd name="T76" fmla="*/ 165 w 238"/>
                <a:gd name="T77" fmla="*/ 55 h 242"/>
                <a:gd name="T78" fmla="*/ 176 w 238"/>
                <a:gd name="T79" fmla="*/ 67 h 242"/>
                <a:gd name="T80" fmla="*/ 180 w 238"/>
                <a:gd name="T81" fmla="*/ 80 h 242"/>
                <a:gd name="T82" fmla="*/ 175 w 238"/>
                <a:gd name="T83" fmla="*/ 91 h 242"/>
                <a:gd name="T84" fmla="*/ 163 w 238"/>
                <a:gd name="T85" fmla="*/ 96 h 242"/>
                <a:gd name="T86" fmla="*/ 153 w 238"/>
                <a:gd name="T87" fmla="*/ 93 h 242"/>
                <a:gd name="T88" fmla="*/ 147 w 238"/>
                <a:gd name="T89" fmla="*/ 84 h 242"/>
                <a:gd name="T90" fmla="*/ 137 w 238"/>
                <a:gd name="T91" fmla="*/ 72 h 242"/>
                <a:gd name="T92" fmla="*/ 118 w 238"/>
                <a:gd name="T93" fmla="*/ 67 h 242"/>
                <a:gd name="T94" fmla="*/ 98 w 238"/>
                <a:gd name="T95" fmla="*/ 72 h 242"/>
                <a:gd name="T96" fmla="*/ 91 w 238"/>
                <a:gd name="T97" fmla="*/ 83 h 242"/>
                <a:gd name="T98" fmla="*/ 93 w 238"/>
                <a:gd name="T99" fmla="*/ 90 h 242"/>
                <a:gd name="T100" fmla="*/ 100 w 238"/>
                <a:gd name="T101" fmla="*/ 95 h 242"/>
                <a:gd name="T102" fmla="*/ 109 w 238"/>
                <a:gd name="T103" fmla="*/ 98 h 242"/>
                <a:gd name="T104" fmla="*/ 125 w 238"/>
                <a:gd name="T105" fmla="*/ 102 h 242"/>
                <a:gd name="T106" fmla="*/ 150 w 238"/>
                <a:gd name="T107" fmla="*/ 109 h 242"/>
                <a:gd name="T108" fmla="*/ 169 w 238"/>
                <a:gd name="T109" fmla="*/ 118 h 242"/>
                <a:gd name="T110" fmla="*/ 182 w 238"/>
                <a:gd name="T111" fmla="*/ 131 h 242"/>
                <a:gd name="T112" fmla="*/ 187 w 238"/>
                <a:gd name="T113" fmla="*/ 151 h 242"/>
                <a:gd name="T114" fmla="*/ 179 w 238"/>
                <a:gd name="T115" fmla="*/ 17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42">
                  <a:moveTo>
                    <a:pt x="231" y="146"/>
                  </a:moveTo>
                  <a:cubicBezTo>
                    <a:pt x="233" y="139"/>
                    <a:pt x="234" y="131"/>
                    <a:pt x="234" y="122"/>
                  </a:cubicBezTo>
                  <a:cubicBezTo>
                    <a:pt x="234" y="59"/>
                    <a:pt x="183" y="9"/>
                    <a:pt x="120" y="9"/>
                  </a:cubicBezTo>
                  <a:cubicBezTo>
                    <a:pt x="114" y="9"/>
                    <a:pt x="107" y="9"/>
                    <a:pt x="101" y="10"/>
                  </a:cubicBezTo>
                  <a:cubicBezTo>
                    <a:pt x="91" y="4"/>
                    <a:pt x="79" y="0"/>
                    <a:pt x="66" y="0"/>
                  </a:cubicBezTo>
                  <a:cubicBezTo>
                    <a:pt x="30" y="0"/>
                    <a:pt x="0" y="30"/>
                    <a:pt x="0" y="66"/>
                  </a:cubicBezTo>
                  <a:cubicBezTo>
                    <a:pt x="0" y="78"/>
                    <a:pt x="3" y="90"/>
                    <a:pt x="9" y="99"/>
                  </a:cubicBezTo>
                  <a:cubicBezTo>
                    <a:pt x="8" y="107"/>
                    <a:pt x="7" y="114"/>
                    <a:pt x="7" y="122"/>
                  </a:cubicBezTo>
                  <a:cubicBezTo>
                    <a:pt x="7" y="185"/>
                    <a:pt x="58" y="236"/>
                    <a:pt x="120" y="236"/>
                  </a:cubicBezTo>
                  <a:cubicBezTo>
                    <a:pt x="128" y="236"/>
                    <a:pt x="135" y="235"/>
                    <a:pt x="141" y="234"/>
                  </a:cubicBezTo>
                  <a:cubicBezTo>
                    <a:pt x="151" y="239"/>
                    <a:pt x="161" y="242"/>
                    <a:pt x="172" y="242"/>
                  </a:cubicBezTo>
                  <a:cubicBezTo>
                    <a:pt x="209" y="242"/>
                    <a:pt x="238" y="212"/>
                    <a:pt x="238" y="176"/>
                  </a:cubicBezTo>
                  <a:cubicBezTo>
                    <a:pt x="238" y="165"/>
                    <a:pt x="236" y="155"/>
                    <a:pt x="231" y="146"/>
                  </a:cubicBezTo>
                  <a:close/>
                  <a:moveTo>
                    <a:pt x="179" y="176"/>
                  </a:moveTo>
                  <a:cubicBezTo>
                    <a:pt x="173" y="184"/>
                    <a:pt x="166" y="190"/>
                    <a:pt x="156" y="194"/>
                  </a:cubicBezTo>
                  <a:cubicBezTo>
                    <a:pt x="146" y="198"/>
                    <a:pt x="134" y="200"/>
                    <a:pt x="120" y="200"/>
                  </a:cubicBezTo>
                  <a:cubicBezTo>
                    <a:pt x="104" y="200"/>
                    <a:pt x="90" y="197"/>
                    <a:pt x="80" y="192"/>
                  </a:cubicBezTo>
                  <a:cubicBezTo>
                    <a:pt x="72" y="187"/>
                    <a:pt x="66" y="182"/>
                    <a:pt x="61" y="175"/>
                  </a:cubicBezTo>
                  <a:cubicBezTo>
                    <a:pt x="56" y="168"/>
                    <a:pt x="54" y="161"/>
                    <a:pt x="54" y="155"/>
                  </a:cubicBezTo>
                  <a:cubicBezTo>
                    <a:pt x="54" y="150"/>
                    <a:pt x="55" y="147"/>
                    <a:pt x="58" y="144"/>
                  </a:cubicBezTo>
                  <a:cubicBezTo>
                    <a:pt x="61" y="141"/>
                    <a:pt x="65" y="139"/>
                    <a:pt x="70" y="139"/>
                  </a:cubicBezTo>
                  <a:cubicBezTo>
                    <a:pt x="74" y="139"/>
                    <a:pt x="77" y="141"/>
                    <a:pt x="80" y="143"/>
                  </a:cubicBezTo>
                  <a:cubicBezTo>
                    <a:pt x="83" y="145"/>
                    <a:pt x="85" y="148"/>
                    <a:pt x="87" y="153"/>
                  </a:cubicBezTo>
                  <a:cubicBezTo>
                    <a:pt x="89" y="157"/>
                    <a:pt x="91" y="161"/>
                    <a:pt x="93" y="164"/>
                  </a:cubicBezTo>
                  <a:cubicBezTo>
                    <a:pt x="96" y="167"/>
                    <a:pt x="99" y="170"/>
                    <a:pt x="103" y="172"/>
                  </a:cubicBezTo>
                  <a:cubicBezTo>
                    <a:pt x="107" y="173"/>
                    <a:pt x="113" y="174"/>
                    <a:pt x="119" y="174"/>
                  </a:cubicBezTo>
                  <a:cubicBezTo>
                    <a:pt x="129" y="174"/>
                    <a:pt x="136" y="172"/>
                    <a:pt x="142" y="168"/>
                  </a:cubicBezTo>
                  <a:cubicBezTo>
                    <a:pt x="148" y="165"/>
                    <a:pt x="151" y="160"/>
                    <a:pt x="151" y="154"/>
                  </a:cubicBezTo>
                  <a:cubicBezTo>
                    <a:pt x="151" y="150"/>
                    <a:pt x="149" y="146"/>
                    <a:pt x="146" y="144"/>
                  </a:cubicBezTo>
                  <a:cubicBezTo>
                    <a:pt x="143" y="141"/>
                    <a:pt x="139" y="138"/>
                    <a:pt x="134" y="137"/>
                  </a:cubicBezTo>
                  <a:cubicBezTo>
                    <a:pt x="129" y="135"/>
                    <a:pt x="122" y="134"/>
                    <a:pt x="113" y="132"/>
                  </a:cubicBezTo>
                  <a:cubicBezTo>
                    <a:pt x="101" y="129"/>
                    <a:pt x="91" y="126"/>
                    <a:pt x="84" y="123"/>
                  </a:cubicBezTo>
                  <a:cubicBezTo>
                    <a:pt x="75" y="119"/>
                    <a:pt x="69" y="115"/>
                    <a:pt x="64" y="109"/>
                  </a:cubicBezTo>
                  <a:cubicBezTo>
                    <a:pt x="59" y="102"/>
                    <a:pt x="57" y="95"/>
                    <a:pt x="57" y="86"/>
                  </a:cubicBezTo>
                  <a:cubicBezTo>
                    <a:pt x="57" y="77"/>
                    <a:pt x="59" y="69"/>
                    <a:pt x="64" y="63"/>
                  </a:cubicBezTo>
                  <a:cubicBezTo>
                    <a:pt x="69" y="56"/>
                    <a:pt x="77" y="51"/>
                    <a:pt x="86" y="47"/>
                  </a:cubicBezTo>
                  <a:cubicBezTo>
                    <a:pt x="96" y="44"/>
                    <a:pt x="107" y="42"/>
                    <a:pt x="120" y="42"/>
                  </a:cubicBezTo>
                  <a:cubicBezTo>
                    <a:pt x="130" y="42"/>
                    <a:pt x="139" y="43"/>
                    <a:pt x="146" y="46"/>
                  </a:cubicBezTo>
                  <a:cubicBezTo>
                    <a:pt x="154" y="48"/>
                    <a:pt x="160" y="51"/>
                    <a:pt x="165" y="55"/>
                  </a:cubicBezTo>
                  <a:cubicBezTo>
                    <a:pt x="170" y="59"/>
                    <a:pt x="174" y="63"/>
                    <a:pt x="176" y="67"/>
                  </a:cubicBezTo>
                  <a:cubicBezTo>
                    <a:pt x="178" y="72"/>
                    <a:pt x="180" y="76"/>
                    <a:pt x="180" y="80"/>
                  </a:cubicBezTo>
                  <a:cubicBezTo>
                    <a:pt x="180" y="85"/>
                    <a:pt x="178" y="88"/>
                    <a:pt x="175" y="91"/>
                  </a:cubicBezTo>
                  <a:cubicBezTo>
                    <a:pt x="172" y="95"/>
                    <a:pt x="168" y="96"/>
                    <a:pt x="163" y="96"/>
                  </a:cubicBezTo>
                  <a:cubicBezTo>
                    <a:pt x="159" y="96"/>
                    <a:pt x="156" y="95"/>
                    <a:pt x="153" y="93"/>
                  </a:cubicBezTo>
                  <a:cubicBezTo>
                    <a:pt x="151" y="91"/>
                    <a:pt x="149" y="88"/>
                    <a:pt x="147" y="84"/>
                  </a:cubicBezTo>
                  <a:cubicBezTo>
                    <a:pt x="144" y="79"/>
                    <a:pt x="140" y="75"/>
                    <a:pt x="137" y="72"/>
                  </a:cubicBezTo>
                  <a:cubicBezTo>
                    <a:pt x="133" y="69"/>
                    <a:pt x="126" y="67"/>
                    <a:pt x="118" y="67"/>
                  </a:cubicBezTo>
                  <a:cubicBezTo>
                    <a:pt x="109" y="67"/>
                    <a:pt x="103" y="69"/>
                    <a:pt x="98" y="72"/>
                  </a:cubicBezTo>
                  <a:cubicBezTo>
                    <a:pt x="93" y="75"/>
                    <a:pt x="91" y="79"/>
                    <a:pt x="91" y="83"/>
                  </a:cubicBezTo>
                  <a:cubicBezTo>
                    <a:pt x="91" y="86"/>
                    <a:pt x="92" y="88"/>
                    <a:pt x="93" y="90"/>
                  </a:cubicBezTo>
                  <a:cubicBezTo>
                    <a:pt x="95" y="92"/>
                    <a:pt x="97" y="93"/>
                    <a:pt x="100" y="95"/>
                  </a:cubicBezTo>
                  <a:cubicBezTo>
                    <a:pt x="103" y="96"/>
                    <a:pt x="106" y="97"/>
                    <a:pt x="109" y="98"/>
                  </a:cubicBezTo>
                  <a:cubicBezTo>
                    <a:pt x="112" y="99"/>
                    <a:pt x="117" y="100"/>
                    <a:pt x="125" y="102"/>
                  </a:cubicBezTo>
                  <a:cubicBezTo>
                    <a:pt x="134" y="104"/>
                    <a:pt x="142" y="106"/>
                    <a:pt x="150" y="109"/>
                  </a:cubicBezTo>
                  <a:cubicBezTo>
                    <a:pt x="157" y="111"/>
                    <a:pt x="164" y="114"/>
                    <a:pt x="169" y="118"/>
                  </a:cubicBezTo>
                  <a:cubicBezTo>
                    <a:pt x="175" y="121"/>
                    <a:pt x="179" y="126"/>
                    <a:pt x="182" y="131"/>
                  </a:cubicBezTo>
                  <a:cubicBezTo>
                    <a:pt x="185" y="137"/>
                    <a:pt x="187" y="143"/>
                    <a:pt x="187" y="151"/>
                  </a:cubicBezTo>
                  <a:cubicBezTo>
                    <a:pt x="187" y="160"/>
                    <a:pt x="184" y="169"/>
                    <a:pt x="179" y="17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4" name="Freeform 200">
              <a:extLst>
                <a:ext uri="{FF2B5EF4-FFF2-40B4-BE49-F238E27FC236}">
                  <a16:creationId xmlns:a16="http://schemas.microsoft.com/office/drawing/2014/main" id="{6C1F87A8-D0A6-4D00-B847-085024EC308F}"/>
                </a:ext>
              </a:extLst>
            </p:cNvPr>
            <p:cNvSpPr>
              <a:spLocks/>
            </p:cNvSpPr>
            <p:nvPr/>
          </p:nvSpPr>
          <p:spPr bwMode="auto">
            <a:xfrm>
              <a:off x="4356671" y="3606418"/>
              <a:ext cx="386635" cy="335463"/>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nvGrpSpPr>
            <p:cNvPr id="105" name="Group 63">
              <a:extLst>
                <a:ext uri="{FF2B5EF4-FFF2-40B4-BE49-F238E27FC236}">
                  <a16:creationId xmlns:a16="http://schemas.microsoft.com/office/drawing/2014/main" id="{96406186-2087-4E12-B643-4369A16C2914}"/>
                </a:ext>
              </a:extLst>
            </p:cNvPr>
            <p:cNvGrpSpPr/>
            <p:nvPr/>
          </p:nvGrpSpPr>
          <p:grpSpPr>
            <a:xfrm>
              <a:off x="2412006" y="1916546"/>
              <a:ext cx="657190" cy="657190"/>
              <a:chOff x="2660103" y="1169576"/>
              <a:chExt cx="574440" cy="574440"/>
            </a:xfrm>
          </p:grpSpPr>
          <p:sp>
            <p:nvSpPr>
              <p:cNvPr id="106" name="Oval 9">
                <a:extLst>
                  <a:ext uri="{FF2B5EF4-FFF2-40B4-BE49-F238E27FC236}">
                    <a16:creationId xmlns:a16="http://schemas.microsoft.com/office/drawing/2014/main" id="{50ABEDCF-17FC-4D37-B591-0C45BC444BC8}"/>
                  </a:ext>
                </a:extLst>
              </p:cNvPr>
              <p:cNvSpPr/>
              <p:nvPr/>
            </p:nvSpPr>
            <p:spPr>
              <a:xfrm>
                <a:off x="2660103" y="1169576"/>
                <a:ext cx="574440" cy="574440"/>
              </a:xfrm>
              <a:prstGeom prst="ellipse">
                <a:avLst/>
              </a:prstGeom>
              <a:solidFill>
                <a:srgbClr val="7D9892"/>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07" name="Freeform 148">
                <a:extLst>
                  <a:ext uri="{FF2B5EF4-FFF2-40B4-BE49-F238E27FC236}">
                    <a16:creationId xmlns:a16="http://schemas.microsoft.com/office/drawing/2014/main" id="{88798117-3BF2-4A30-9E8E-D7E72D319638}"/>
                  </a:ext>
                </a:extLst>
              </p:cNvPr>
              <p:cNvSpPr>
                <a:spLocks noEditPoints="1"/>
              </p:cNvSpPr>
              <p:nvPr/>
            </p:nvSpPr>
            <p:spPr bwMode="auto">
              <a:xfrm>
                <a:off x="2812429" y="1298456"/>
                <a:ext cx="269786" cy="316680"/>
              </a:xfrm>
              <a:custGeom>
                <a:avLst/>
                <a:gdLst>
                  <a:gd name="T0" fmla="*/ 84 w 205"/>
                  <a:gd name="T1" fmla="*/ 165 h 241"/>
                  <a:gd name="T2" fmla="*/ 84 w 205"/>
                  <a:gd name="T3" fmla="*/ 138 h 241"/>
                  <a:gd name="T4" fmla="*/ 116 w 205"/>
                  <a:gd name="T5" fmla="*/ 138 h 241"/>
                  <a:gd name="T6" fmla="*/ 205 w 205"/>
                  <a:gd name="T7" fmla="*/ 69 h 241"/>
                  <a:gd name="T8" fmla="*/ 116 w 205"/>
                  <a:gd name="T9" fmla="*/ 0 h 241"/>
                  <a:gd name="T10" fmla="*/ 0 w 205"/>
                  <a:gd name="T11" fmla="*/ 0 h 241"/>
                  <a:gd name="T12" fmla="*/ 0 w 205"/>
                  <a:gd name="T13" fmla="*/ 11 h 241"/>
                  <a:gd name="T14" fmla="*/ 44 w 205"/>
                  <a:gd name="T15" fmla="*/ 76 h 241"/>
                  <a:gd name="T16" fmla="*/ 44 w 205"/>
                  <a:gd name="T17" fmla="*/ 165 h 241"/>
                  <a:gd name="T18" fmla="*/ 0 w 205"/>
                  <a:gd name="T19" fmla="*/ 230 h 241"/>
                  <a:gd name="T20" fmla="*/ 0 w 205"/>
                  <a:gd name="T21" fmla="*/ 241 h 241"/>
                  <a:gd name="T22" fmla="*/ 128 w 205"/>
                  <a:gd name="T23" fmla="*/ 241 h 241"/>
                  <a:gd name="T24" fmla="*/ 128 w 205"/>
                  <a:gd name="T25" fmla="*/ 230 h 241"/>
                  <a:gd name="T26" fmla="*/ 84 w 205"/>
                  <a:gd name="T27" fmla="*/ 165 h 241"/>
                  <a:gd name="T28" fmla="*/ 161 w 205"/>
                  <a:gd name="T29" fmla="*/ 69 h 241"/>
                  <a:gd name="T30" fmla="*/ 116 w 205"/>
                  <a:gd name="T31" fmla="*/ 117 h 241"/>
                  <a:gd name="T32" fmla="*/ 84 w 205"/>
                  <a:gd name="T33" fmla="*/ 117 h 241"/>
                  <a:gd name="T34" fmla="*/ 84 w 205"/>
                  <a:gd name="T35" fmla="*/ 20 h 241"/>
                  <a:gd name="T36" fmla="*/ 116 w 205"/>
                  <a:gd name="T37" fmla="*/ 20 h 241"/>
                  <a:gd name="T38" fmla="*/ 161 w 205"/>
                  <a:gd name="T39" fmla="*/ 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241">
                    <a:moveTo>
                      <a:pt x="84" y="165"/>
                    </a:moveTo>
                    <a:cubicBezTo>
                      <a:pt x="84" y="138"/>
                      <a:pt x="84" y="138"/>
                      <a:pt x="84" y="138"/>
                    </a:cubicBezTo>
                    <a:cubicBezTo>
                      <a:pt x="116" y="138"/>
                      <a:pt x="116" y="138"/>
                      <a:pt x="116" y="138"/>
                    </a:cubicBezTo>
                    <a:cubicBezTo>
                      <a:pt x="173" y="138"/>
                      <a:pt x="205" y="108"/>
                      <a:pt x="205" y="69"/>
                    </a:cubicBezTo>
                    <a:cubicBezTo>
                      <a:pt x="205" y="29"/>
                      <a:pt x="173" y="0"/>
                      <a:pt x="116" y="0"/>
                    </a:cubicBezTo>
                    <a:cubicBezTo>
                      <a:pt x="0" y="0"/>
                      <a:pt x="0" y="0"/>
                      <a:pt x="0" y="0"/>
                    </a:cubicBezTo>
                    <a:cubicBezTo>
                      <a:pt x="0" y="11"/>
                      <a:pt x="0" y="11"/>
                      <a:pt x="0" y="11"/>
                    </a:cubicBezTo>
                    <a:cubicBezTo>
                      <a:pt x="38" y="11"/>
                      <a:pt x="44" y="20"/>
                      <a:pt x="44" y="76"/>
                    </a:cubicBezTo>
                    <a:cubicBezTo>
                      <a:pt x="44" y="165"/>
                      <a:pt x="44" y="165"/>
                      <a:pt x="44" y="165"/>
                    </a:cubicBezTo>
                    <a:cubicBezTo>
                      <a:pt x="44" y="221"/>
                      <a:pt x="38" y="230"/>
                      <a:pt x="0" y="230"/>
                    </a:cubicBezTo>
                    <a:cubicBezTo>
                      <a:pt x="0" y="241"/>
                      <a:pt x="0" y="241"/>
                      <a:pt x="0" y="241"/>
                    </a:cubicBezTo>
                    <a:cubicBezTo>
                      <a:pt x="128" y="241"/>
                      <a:pt x="128" y="241"/>
                      <a:pt x="128" y="241"/>
                    </a:cubicBezTo>
                    <a:cubicBezTo>
                      <a:pt x="128" y="230"/>
                      <a:pt x="128" y="230"/>
                      <a:pt x="128" y="230"/>
                    </a:cubicBezTo>
                    <a:cubicBezTo>
                      <a:pt x="91" y="230"/>
                      <a:pt x="84" y="221"/>
                      <a:pt x="84" y="165"/>
                    </a:cubicBezTo>
                    <a:close/>
                    <a:moveTo>
                      <a:pt x="161" y="69"/>
                    </a:moveTo>
                    <a:cubicBezTo>
                      <a:pt x="161" y="95"/>
                      <a:pt x="147" y="117"/>
                      <a:pt x="116" y="117"/>
                    </a:cubicBezTo>
                    <a:cubicBezTo>
                      <a:pt x="84" y="117"/>
                      <a:pt x="84" y="117"/>
                      <a:pt x="84" y="117"/>
                    </a:cubicBezTo>
                    <a:cubicBezTo>
                      <a:pt x="84" y="20"/>
                      <a:pt x="84" y="20"/>
                      <a:pt x="84" y="20"/>
                    </a:cubicBezTo>
                    <a:cubicBezTo>
                      <a:pt x="116" y="20"/>
                      <a:pt x="116" y="20"/>
                      <a:pt x="116" y="20"/>
                    </a:cubicBezTo>
                    <a:cubicBezTo>
                      <a:pt x="147" y="20"/>
                      <a:pt x="161" y="42"/>
                      <a:pt x="161" y="6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kern="0" dirty="0">
                  <a:solidFill>
                    <a:srgbClr val="000000"/>
                  </a:solidFill>
                  <a:latin typeface="Open Sans Light"/>
                  <a:ea typeface="ＭＳ Ｐゴシック"/>
                </a:endParaRPr>
              </a:p>
            </p:txBody>
          </p:sp>
        </p:grpSp>
        <p:sp>
          <p:nvSpPr>
            <p:cNvPr id="108" name="Freeform 153">
              <a:extLst>
                <a:ext uri="{FF2B5EF4-FFF2-40B4-BE49-F238E27FC236}">
                  <a16:creationId xmlns:a16="http://schemas.microsoft.com/office/drawing/2014/main" id="{93155CCB-6D66-4ED9-A603-D1D3B5F74D43}"/>
                </a:ext>
              </a:extLst>
            </p:cNvPr>
            <p:cNvSpPr>
              <a:spLocks/>
            </p:cNvSpPr>
            <p:nvPr/>
          </p:nvSpPr>
          <p:spPr bwMode="auto">
            <a:xfrm>
              <a:off x="2907290" y="2644350"/>
              <a:ext cx="197955" cy="377476"/>
            </a:xfrm>
            <a:custGeom>
              <a:avLst/>
              <a:gdLst>
                <a:gd name="T0" fmla="*/ 125 w 171"/>
                <a:gd name="T1" fmla="*/ 261 h 326"/>
                <a:gd name="T2" fmla="*/ 125 w 171"/>
                <a:gd name="T3" fmla="*/ 257 h 326"/>
                <a:gd name="T4" fmla="*/ 143 w 171"/>
                <a:gd name="T5" fmla="*/ 235 h 326"/>
                <a:gd name="T6" fmla="*/ 160 w 171"/>
                <a:gd name="T7" fmla="*/ 239 h 326"/>
                <a:gd name="T8" fmla="*/ 169 w 171"/>
                <a:gd name="T9" fmla="*/ 253 h 326"/>
                <a:gd name="T10" fmla="*/ 151 w 171"/>
                <a:gd name="T11" fmla="*/ 279 h 326"/>
                <a:gd name="T12" fmla="*/ 136 w 171"/>
                <a:gd name="T13" fmla="*/ 276 h 326"/>
                <a:gd name="T14" fmla="*/ 96 w 171"/>
                <a:gd name="T15" fmla="*/ 305 h 326"/>
                <a:gd name="T16" fmla="*/ 96 w 171"/>
                <a:gd name="T17" fmla="*/ 326 h 326"/>
                <a:gd name="T18" fmla="*/ 76 w 171"/>
                <a:gd name="T19" fmla="*/ 326 h 326"/>
                <a:gd name="T20" fmla="*/ 76 w 171"/>
                <a:gd name="T21" fmla="*/ 260 h 326"/>
                <a:gd name="T22" fmla="*/ 35 w 171"/>
                <a:gd name="T23" fmla="*/ 231 h 326"/>
                <a:gd name="T24" fmla="*/ 20 w 171"/>
                <a:gd name="T25" fmla="*/ 234 h 326"/>
                <a:gd name="T26" fmla="*/ 6 w 171"/>
                <a:gd name="T27" fmla="*/ 225 h 326"/>
                <a:gd name="T28" fmla="*/ 2 w 171"/>
                <a:gd name="T29" fmla="*/ 208 h 326"/>
                <a:gd name="T30" fmla="*/ 12 w 171"/>
                <a:gd name="T31" fmla="*/ 193 h 326"/>
                <a:gd name="T32" fmla="*/ 28 w 171"/>
                <a:gd name="T33" fmla="*/ 190 h 326"/>
                <a:gd name="T34" fmla="*/ 43 w 171"/>
                <a:gd name="T35" fmla="*/ 199 h 326"/>
                <a:gd name="T36" fmla="*/ 47 w 171"/>
                <a:gd name="T37" fmla="*/ 212 h 326"/>
                <a:gd name="T38" fmla="*/ 46 w 171"/>
                <a:gd name="T39" fmla="*/ 215 h 326"/>
                <a:gd name="T40" fmla="*/ 76 w 171"/>
                <a:gd name="T41" fmla="*/ 236 h 326"/>
                <a:gd name="T42" fmla="*/ 76 w 171"/>
                <a:gd name="T43" fmla="*/ 169 h 326"/>
                <a:gd name="T44" fmla="*/ 35 w 171"/>
                <a:gd name="T45" fmla="*/ 140 h 326"/>
                <a:gd name="T46" fmla="*/ 20 w 171"/>
                <a:gd name="T47" fmla="*/ 143 h 326"/>
                <a:gd name="T48" fmla="*/ 6 w 171"/>
                <a:gd name="T49" fmla="*/ 134 h 326"/>
                <a:gd name="T50" fmla="*/ 2 w 171"/>
                <a:gd name="T51" fmla="*/ 117 h 326"/>
                <a:gd name="T52" fmla="*/ 28 w 171"/>
                <a:gd name="T53" fmla="*/ 99 h 326"/>
                <a:gd name="T54" fmla="*/ 46 w 171"/>
                <a:gd name="T55" fmla="*/ 124 h 326"/>
                <a:gd name="T56" fmla="*/ 76 w 171"/>
                <a:gd name="T57" fmla="*/ 145 h 326"/>
                <a:gd name="T58" fmla="*/ 76 w 171"/>
                <a:gd name="T59" fmla="*/ 82 h 326"/>
                <a:gd name="T60" fmla="*/ 35 w 171"/>
                <a:gd name="T61" fmla="*/ 54 h 326"/>
                <a:gd name="T62" fmla="*/ 20 w 171"/>
                <a:gd name="T63" fmla="*/ 56 h 326"/>
                <a:gd name="T64" fmla="*/ 2 w 171"/>
                <a:gd name="T65" fmla="*/ 30 h 326"/>
                <a:gd name="T66" fmla="*/ 28 w 171"/>
                <a:gd name="T67" fmla="*/ 12 h 326"/>
                <a:gd name="T68" fmla="*/ 43 w 171"/>
                <a:gd name="T69" fmla="*/ 21 h 326"/>
                <a:gd name="T70" fmla="*/ 47 w 171"/>
                <a:gd name="T71" fmla="*/ 34 h 326"/>
                <a:gd name="T72" fmla="*/ 46 w 171"/>
                <a:gd name="T73" fmla="*/ 38 h 326"/>
                <a:gd name="T74" fmla="*/ 76 w 171"/>
                <a:gd name="T75" fmla="*/ 59 h 326"/>
                <a:gd name="T76" fmla="*/ 76 w 171"/>
                <a:gd name="T77" fmla="*/ 0 h 326"/>
                <a:gd name="T78" fmla="*/ 96 w 171"/>
                <a:gd name="T79" fmla="*/ 0 h 326"/>
                <a:gd name="T80" fmla="*/ 96 w 171"/>
                <a:gd name="T81" fmla="*/ 104 h 326"/>
                <a:gd name="T82" fmla="*/ 125 w 171"/>
                <a:gd name="T83" fmla="*/ 83 h 326"/>
                <a:gd name="T84" fmla="*/ 129 w 171"/>
                <a:gd name="T85" fmla="*/ 67 h 326"/>
                <a:gd name="T86" fmla="*/ 143 w 171"/>
                <a:gd name="T87" fmla="*/ 57 h 326"/>
                <a:gd name="T88" fmla="*/ 169 w 171"/>
                <a:gd name="T89" fmla="*/ 75 h 326"/>
                <a:gd name="T90" fmla="*/ 151 w 171"/>
                <a:gd name="T91" fmla="*/ 101 h 326"/>
                <a:gd name="T92" fmla="*/ 136 w 171"/>
                <a:gd name="T93" fmla="*/ 99 h 326"/>
                <a:gd name="T94" fmla="*/ 96 w 171"/>
                <a:gd name="T95" fmla="*/ 127 h 326"/>
                <a:gd name="T96" fmla="*/ 96 w 171"/>
                <a:gd name="T97" fmla="*/ 190 h 326"/>
                <a:gd name="T98" fmla="*/ 125 w 171"/>
                <a:gd name="T99" fmla="*/ 170 h 326"/>
                <a:gd name="T100" fmla="*/ 143 w 171"/>
                <a:gd name="T101" fmla="*/ 144 h 326"/>
                <a:gd name="T102" fmla="*/ 143 w 171"/>
                <a:gd name="T103" fmla="*/ 144 h 326"/>
                <a:gd name="T104" fmla="*/ 169 w 171"/>
                <a:gd name="T105" fmla="*/ 162 h 326"/>
                <a:gd name="T106" fmla="*/ 165 w 171"/>
                <a:gd name="T107" fmla="*/ 179 h 326"/>
                <a:gd name="T108" fmla="*/ 151 w 171"/>
                <a:gd name="T109" fmla="*/ 188 h 326"/>
                <a:gd name="T110" fmla="*/ 136 w 171"/>
                <a:gd name="T111" fmla="*/ 186 h 326"/>
                <a:gd name="T112" fmla="*/ 96 w 171"/>
                <a:gd name="T113" fmla="*/ 214 h 326"/>
                <a:gd name="T114" fmla="*/ 96 w 171"/>
                <a:gd name="T115" fmla="*/ 281 h 326"/>
                <a:gd name="T116" fmla="*/ 125 w 171"/>
                <a:gd name="T117" fmla="*/ 26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26">
                  <a:moveTo>
                    <a:pt x="125" y="261"/>
                  </a:moveTo>
                  <a:cubicBezTo>
                    <a:pt x="125" y="260"/>
                    <a:pt x="125" y="258"/>
                    <a:pt x="125" y="257"/>
                  </a:cubicBezTo>
                  <a:cubicBezTo>
                    <a:pt x="125" y="246"/>
                    <a:pt x="132" y="237"/>
                    <a:pt x="143" y="235"/>
                  </a:cubicBezTo>
                  <a:cubicBezTo>
                    <a:pt x="149" y="234"/>
                    <a:pt x="155" y="235"/>
                    <a:pt x="160" y="239"/>
                  </a:cubicBezTo>
                  <a:cubicBezTo>
                    <a:pt x="165" y="242"/>
                    <a:pt x="168" y="247"/>
                    <a:pt x="169" y="253"/>
                  </a:cubicBezTo>
                  <a:cubicBezTo>
                    <a:pt x="171" y="265"/>
                    <a:pt x="163" y="277"/>
                    <a:pt x="151" y="279"/>
                  </a:cubicBezTo>
                  <a:cubicBezTo>
                    <a:pt x="146" y="280"/>
                    <a:pt x="141" y="279"/>
                    <a:pt x="136" y="276"/>
                  </a:cubicBezTo>
                  <a:cubicBezTo>
                    <a:pt x="96" y="305"/>
                    <a:pt x="96" y="305"/>
                    <a:pt x="96" y="305"/>
                  </a:cubicBezTo>
                  <a:cubicBezTo>
                    <a:pt x="96" y="326"/>
                    <a:pt x="96" y="326"/>
                    <a:pt x="96" y="326"/>
                  </a:cubicBezTo>
                  <a:cubicBezTo>
                    <a:pt x="76" y="326"/>
                    <a:pt x="76" y="326"/>
                    <a:pt x="76" y="326"/>
                  </a:cubicBezTo>
                  <a:cubicBezTo>
                    <a:pt x="76" y="260"/>
                    <a:pt x="76" y="260"/>
                    <a:pt x="76" y="260"/>
                  </a:cubicBezTo>
                  <a:cubicBezTo>
                    <a:pt x="35" y="231"/>
                    <a:pt x="35" y="231"/>
                    <a:pt x="35" y="231"/>
                  </a:cubicBezTo>
                  <a:cubicBezTo>
                    <a:pt x="31" y="234"/>
                    <a:pt x="26" y="235"/>
                    <a:pt x="20" y="234"/>
                  </a:cubicBezTo>
                  <a:cubicBezTo>
                    <a:pt x="15" y="233"/>
                    <a:pt x="9" y="229"/>
                    <a:pt x="6" y="225"/>
                  </a:cubicBezTo>
                  <a:cubicBezTo>
                    <a:pt x="3" y="220"/>
                    <a:pt x="1" y="214"/>
                    <a:pt x="2" y="208"/>
                  </a:cubicBezTo>
                  <a:cubicBezTo>
                    <a:pt x="3" y="202"/>
                    <a:pt x="7" y="197"/>
                    <a:pt x="12" y="193"/>
                  </a:cubicBezTo>
                  <a:cubicBezTo>
                    <a:pt x="17" y="190"/>
                    <a:pt x="23" y="189"/>
                    <a:pt x="28" y="190"/>
                  </a:cubicBezTo>
                  <a:cubicBezTo>
                    <a:pt x="34" y="191"/>
                    <a:pt x="39" y="194"/>
                    <a:pt x="43" y="199"/>
                  </a:cubicBezTo>
                  <a:cubicBezTo>
                    <a:pt x="45" y="203"/>
                    <a:pt x="47" y="207"/>
                    <a:pt x="47" y="212"/>
                  </a:cubicBezTo>
                  <a:cubicBezTo>
                    <a:pt x="47" y="213"/>
                    <a:pt x="47" y="214"/>
                    <a:pt x="46" y="215"/>
                  </a:cubicBezTo>
                  <a:cubicBezTo>
                    <a:pt x="76" y="236"/>
                    <a:pt x="76" y="236"/>
                    <a:pt x="76" y="236"/>
                  </a:cubicBezTo>
                  <a:cubicBezTo>
                    <a:pt x="76" y="169"/>
                    <a:pt x="76" y="169"/>
                    <a:pt x="76" y="169"/>
                  </a:cubicBezTo>
                  <a:cubicBezTo>
                    <a:pt x="35" y="140"/>
                    <a:pt x="35" y="140"/>
                    <a:pt x="35" y="140"/>
                  </a:cubicBezTo>
                  <a:cubicBezTo>
                    <a:pt x="31" y="143"/>
                    <a:pt x="26" y="144"/>
                    <a:pt x="20" y="143"/>
                  </a:cubicBezTo>
                  <a:cubicBezTo>
                    <a:pt x="15" y="142"/>
                    <a:pt x="9" y="138"/>
                    <a:pt x="6" y="134"/>
                  </a:cubicBezTo>
                  <a:cubicBezTo>
                    <a:pt x="3" y="129"/>
                    <a:pt x="1" y="123"/>
                    <a:pt x="2" y="117"/>
                  </a:cubicBezTo>
                  <a:cubicBezTo>
                    <a:pt x="5" y="105"/>
                    <a:pt x="16" y="97"/>
                    <a:pt x="28" y="99"/>
                  </a:cubicBezTo>
                  <a:cubicBezTo>
                    <a:pt x="40" y="101"/>
                    <a:pt x="48" y="112"/>
                    <a:pt x="46" y="124"/>
                  </a:cubicBezTo>
                  <a:cubicBezTo>
                    <a:pt x="76" y="145"/>
                    <a:pt x="76" y="145"/>
                    <a:pt x="76" y="145"/>
                  </a:cubicBezTo>
                  <a:cubicBezTo>
                    <a:pt x="76" y="82"/>
                    <a:pt x="76" y="82"/>
                    <a:pt x="76" y="82"/>
                  </a:cubicBezTo>
                  <a:cubicBezTo>
                    <a:pt x="35" y="54"/>
                    <a:pt x="35" y="54"/>
                    <a:pt x="35" y="54"/>
                  </a:cubicBezTo>
                  <a:cubicBezTo>
                    <a:pt x="31" y="56"/>
                    <a:pt x="26" y="57"/>
                    <a:pt x="20" y="56"/>
                  </a:cubicBezTo>
                  <a:cubicBezTo>
                    <a:pt x="8" y="54"/>
                    <a:pt x="0" y="42"/>
                    <a:pt x="2" y="30"/>
                  </a:cubicBezTo>
                  <a:cubicBezTo>
                    <a:pt x="5" y="18"/>
                    <a:pt x="16" y="10"/>
                    <a:pt x="28" y="12"/>
                  </a:cubicBezTo>
                  <a:cubicBezTo>
                    <a:pt x="34" y="13"/>
                    <a:pt x="39" y="16"/>
                    <a:pt x="43" y="21"/>
                  </a:cubicBezTo>
                  <a:cubicBezTo>
                    <a:pt x="45" y="25"/>
                    <a:pt x="47" y="30"/>
                    <a:pt x="47" y="34"/>
                  </a:cubicBezTo>
                  <a:cubicBezTo>
                    <a:pt x="47" y="35"/>
                    <a:pt x="47" y="37"/>
                    <a:pt x="46" y="38"/>
                  </a:cubicBezTo>
                  <a:cubicBezTo>
                    <a:pt x="76" y="59"/>
                    <a:pt x="76" y="59"/>
                    <a:pt x="76" y="59"/>
                  </a:cubicBezTo>
                  <a:cubicBezTo>
                    <a:pt x="76" y="0"/>
                    <a:pt x="76" y="0"/>
                    <a:pt x="76" y="0"/>
                  </a:cubicBezTo>
                  <a:cubicBezTo>
                    <a:pt x="96" y="0"/>
                    <a:pt x="96" y="0"/>
                    <a:pt x="96" y="0"/>
                  </a:cubicBezTo>
                  <a:cubicBezTo>
                    <a:pt x="96" y="104"/>
                    <a:pt x="96" y="104"/>
                    <a:pt x="96" y="104"/>
                  </a:cubicBezTo>
                  <a:cubicBezTo>
                    <a:pt x="125" y="83"/>
                    <a:pt x="125" y="83"/>
                    <a:pt x="125" y="83"/>
                  </a:cubicBezTo>
                  <a:cubicBezTo>
                    <a:pt x="124" y="77"/>
                    <a:pt x="125" y="72"/>
                    <a:pt x="129" y="67"/>
                  </a:cubicBezTo>
                  <a:cubicBezTo>
                    <a:pt x="132" y="62"/>
                    <a:pt x="137" y="59"/>
                    <a:pt x="143" y="57"/>
                  </a:cubicBezTo>
                  <a:cubicBezTo>
                    <a:pt x="155" y="55"/>
                    <a:pt x="167" y="63"/>
                    <a:pt x="169" y="75"/>
                  </a:cubicBezTo>
                  <a:cubicBezTo>
                    <a:pt x="171" y="88"/>
                    <a:pt x="163" y="99"/>
                    <a:pt x="151" y="101"/>
                  </a:cubicBezTo>
                  <a:cubicBezTo>
                    <a:pt x="146" y="102"/>
                    <a:pt x="141" y="101"/>
                    <a:pt x="136" y="99"/>
                  </a:cubicBezTo>
                  <a:cubicBezTo>
                    <a:pt x="96" y="127"/>
                    <a:pt x="96" y="127"/>
                    <a:pt x="96" y="127"/>
                  </a:cubicBezTo>
                  <a:cubicBezTo>
                    <a:pt x="96" y="190"/>
                    <a:pt x="96" y="190"/>
                    <a:pt x="96" y="190"/>
                  </a:cubicBezTo>
                  <a:cubicBezTo>
                    <a:pt x="125" y="170"/>
                    <a:pt x="125" y="170"/>
                    <a:pt x="125" y="170"/>
                  </a:cubicBezTo>
                  <a:cubicBezTo>
                    <a:pt x="123" y="158"/>
                    <a:pt x="131" y="146"/>
                    <a:pt x="143" y="144"/>
                  </a:cubicBezTo>
                  <a:cubicBezTo>
                    <a:pt x="143" y="144"/>
                    <a:pt x="143" y="144"/>
                    <a:pt x="143" y="144"/>
                  </a:cubicBezTo>
                  <a:cubicBezTo>
                    <a:pt x="155" y="142"/>
                    <a:pt x="167" y="150"/>
                    <a:pt x="169" y="162"/>
                  </a:cubicBezTo>
                  <a:cubicBezTo>
                    <a:pt x="170" y="168"/>
                    <a:pt x="169" y="174"/>
                    <a:pt x="165" y="179"/>
                  </a:cubicBezTo>
                  <a:cubicBezTo>
                    <a:pt x="162" y="184"/>
                    <a:pt x="157" y="187"/>
                    <a:pt x="151" y="188"/>
                  </a:cubicBezTo>
                  <a:cubicBezTo>
                    <a:pt x="146" y="189"/>
                    <a:pt x="140" y="188"/>
                    <a:pt x="136" y="186"/>
                  </a:cubicBezTo>
                  <a:cubicBezTo>
                    <a:pt x="96" y="214"/>
                    <a:pt x="96" y="214"/>
                    <a:pt x="96" y="214"/>
                  </a:cubicBezTo>
                  <a:cubicBezTo>
                    <a:pt x="96" y="281"/>
                    <a:pt x="96" y="281"/>
                    <a:pt x="96" y="281"/>
                  </a:cubicBezTo>
                  <a:lnTo>
                    <a:pt x="125" y="2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09" name="Freeform 170">
              <a:extLst>
                <a:ext uri="{FF2B5EF4-FFF2-40B4-BE49-F238E27FC236}">
                  <a16:creationId xmlns:a16="http://schemas.microsoft.com/office/drawing/2014/main" id="{CA35E5BC-6C44-4B25-852E-B3B064FC1B5D}"/>
                </a:ext>
              </a:extLst>
            </p:cNvPr>
            <p:cNvSpPr>
              <a:spLocks/>
            </p:cNvSpPr>
            <p:nvPr/>
          </p:nvSpPr>
          <p:spPr bwMode="auto">
            <a:xfrm>
              <a:off x="2672000" y="1495864"/>
              <a:ext cx="148848" cy="239810"/>
            </a:xfrm>
            <a:custGeom>
              <a:avLst/>
              <a:gdLst>
                <a:gd name="T0" fmla="*/ 83 w 149"/>
                <a:gd name="T1" fmla="*/ 0 h 241"/>
                <a:gd name="T2" fmla="*/ 83 w 149"/>
                <a:gd name="T3" fmla="*/ 61 h 241"/>
                <a:gd name="T4" fmla="*/ 140 w 149"/>
                <a:gd name="T5" fmla="*/ 61 h 241"/>
                <a:gd name="T6" fmla="*/ 140 w 149"/>
                <a:gd name="T7" fmla="*/ 99 h 241"/>
                <a:gd name="T8" fmla="*/ 83 w 149"/>
                <a:gd name="T9" fmla="*/ 99 h 241"/>
                <a:gd name="T10" fmla="*/ 83 w 149"/>
                <a:gd name="T11" fmla="*/ 161 h 241"/>
                <a:gd name="T12" fmla="*/ 85 w 149"/>
                <a:gd name="T13" fmla="*/ 188 h 241"/>
                <a:gd name="T14" fmla="*/ 94 w 149"/>
                <a:gd name="T15" fmla="*/ 197 h 241"/>
                <a:gd name="T16" fmla="*/ 112 w 149"/>
                <a:gd name="T17" fmla="*/ 202 h 241"/>
                <a:gd name="T18" fmla="*/ 149 w 149"/>
                <a:gd name="T19" fmla="*/ 190 h 241"/>
                <a:gd name="T20" fmla="*/ 149 w 149"/>
                <a:gd name="T21" fmla="*/ 228 h 241"/>
                <a:gd name="T22" fmla="*/ 120 w 149"/>
                <a:gd name="T23" fmla="*/ 238 h 241"/>
                <a:gd name="T24" fmla="*/ 93 w 149"/>
                <a:gd name="T25" fmla="*/ 241 h 241"/>
                <a:gd name="T26" fmla="*/ 64 w 149"/>
                <a:gd name="T27" fmla="*/ 237 h 241"/>
                <a:gd name="T28" fmla="*/ 42 w 149"/>
                <a:gd name="T29" fmla="*/ 225 h 241"/>
                <a:gd name="T30" fmla="*/ 30 w 149"/>
                <a:gd name="T31" fmla="*/ 209 h 241"/>
                <a:gd name="T32" fmla="*/ 26 w 149"/>
                <a:gd name="T33" fmla="*/ 183 h 241"/>
                <a:gd name="T34" fmla="*/ 26 w 149"/>
                <a:gd name="T35" fmla="*/ 99 h 241"/>
                <a:gd name="T36" fmla="*/ 0 w 149"/>
                <a:gd name="T37" fmla="*/ 99 h 241"/>
                <a:gd name="T38" fmla="*/ 0 w 149"/>
                <a:gd name="T39" fmla="*/ 65 h 241"/>
                <a:gd name="T40" fmla="*/ 24 w 149"/>
                <a:gd name="T41" fmla="*/ 51 h 241"/>
                <a:gd name="T42" fmla="*/ 40 w 149"/>
                <a:gd name="T43" fmla="*/ 31 h 241"/>
                <a:gd name="T44" fmla="*/ 49 w 149"/>
                <a:gd name="T45" fmla="*/ 0 h 241"/>
                <a:gd name="T46" fmla="*/ 83 w 149"/>
                <a:gd name="T4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241">
                  <a:moveTo>
                    <a:pt x="83" y="0"/>
                  </a:moveTo>
                  <a:cubicBezTo>
                    <a:pt x="83" y="61"/>
                    <a:pt x="83" y="61"/>
                    <a:pt x="83" y="61"/>
                  </a:cubicBezTo>
                  <a:cubicBezTo>
                    <a:pt x="140" y="61"/>
                    <a:pt x="140" y="61"/>
                    <a:pt x="140" y="61"/>
                  </a:cubicBezTo>
                  <a:cubicBezTo>
                    <a:pt x="140" y="99"/>
                    <a:pt x="140" y="99"/>
                    <a:pt x="140" y="99"/>
                  </a:cubicBezTo>
                  <a:cubicBezTo>
                    <a:pt x="83" y="99"/>
                    <a:pt x="83" y="99"/>
                    <a:pt x="83" y="99"/>
                  </a:cubicBezTo>
                  <a:cubicBezTo>
                    <a:pt x="83" y="161"/>
                    <a:pt x="83" y="161"/>
                    <a:pt x="83" y="161"/>
                  </a:cubicBezTo>
                  <a:cubicBezTo>
                    <a:pt x="83" y="175"/>
                    <a:pt x="84" y="184"/>
                    <a:pt x="85" y="188"/>
                  </a:cubicBezTo>
                  <a:cubicBezTo>
                    <a:pt x="87" y="192"/>
                    <a:pt x="90" y="195"/>
                    <a:pt x="94" y="197"/>
                  </a:cubicBezTo>
                  <a:cubicBezTo>
                    <a:pt x="99" y="200"/>
                    <a:pt x="105" y="202"/>
                    <a:pt x="112" y="202"/>
                  </a:cubicBezTo>
                  <a:cubicBezTo>
                    <a:pt x="124" y="202"/>
                    <a:pt x="136" y="198"/>
                    <a:pt x="149" y="190"/>
                  </a:cubicBezTo>
                  <a:cubicBezTo>
                    <a:pt x="149" y="228"/>
                    <a:pt x="149" y="228"/>
                    <a:pt x="149" y="228"/>
                  </a:cubicBezTo>
                  <a:cubicBezTo>
                    <a:pt x="138" y="233"/>
                    <a:pt x="129" y="236"/>
                    <a:pt x="120" y="238"/>
                  </a:cubicBezTo>
                  <a:cubicBezTo>
                    <a:pt x="112" y="240"/>
                    <a:pt x="103" y="241"/>
                    <a:pt x="93" y="241"/>
                  </a:cubicBezTo>
                  <a:cubicBezTo>
                    <a:pt x="82" y="241"/>
                    <a:pt x="73" y="240"/>
                    <a:pt x="64" y="237"/>
                  </a:cubicBezTo>
                  <a:cubicBezTo>
                    <a:pt x="56" y="234"/>
                    <a:pt x="48" y="230"/>
                    <a:pt x="42" y="225"/>
                  </a:cubicBezTo>
                  <a:cubicBezTo>
                    <a:pt x="36" y="220"/>
                    <a:pt x="32" y="214"/>
                    <a:pt x="30" y="209"/>
                  </a:cubicBezTo>
                  <a:cubicBezTo>
                    <a:pt x="28" y="203"/>
                    <a:pt x="26" y="194"/>
                    <a:pt x="26" y="183"/>
                  </a:cubicBezTo>
                  <a:cubicBezTo>
                    <a:pt x="26" y="99"/>
                    <a:pt x="26" y="99"/>
                    <a:pt x="26" y="99"/>
                  </a:cubicBezTo>
                  <a:cubicBezTo>
                    <a:pt x="0" y="99"/>
                    <a:pt x="0" y="99"/>
                    <a:pt x="0" y="99"/>
                  </a:cubicBezTo>
                  <a:cubicBezTo>
                    <a:pt x="0" y="65"/>
                    <a:pt x="0" y="65"/>
                    <a:pt x="0" y="65"/>
                  </a:cubicBezTo>
                  <a:cubicBezTo>
                    <a:pt x="9" y="61"/>
                    <a:pt x="17" y="57"/>
                    <a:pt x="24" y="51"/>
                  </a:cubicBezTo>
                  <a:cubicBezTo>
                    <a:pt x="31" y="45"/>
                    <a:pt x="36" y="39"/>
                    <a:pt x="40" y="31"/>
                  </a:cubicBezTo>
                  <a:cubicBezTo>
                    <a:pt x="44" y="22"/>
                    <a:pt x="47" y="12"/>
                    <a:pt x="49" y="0"/>
                  </a:cubicBezTo>
                  <a:lnTo>
                    <a:pt x="8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0" name="Freeform 68">
              <a:extLst>
                <a:ext uri="{FF2B5EF4-FFF2-40B4-BE49-F238E27FC236}">
                  <a16:creationId xmlns:a16="http://schemas.microsoft.com/office/drawing/2014/main" id="{D00919F9-1F11-488D-939F-F35E22F00847}"/>
                </a:ext>
              </a:extLst>
            </p:cNvPr>
            <p:cNvSpPr>
              <a:spLocks/>
            </p:cNvSpPr>
            <p:nvPr/>
          </p:nvSpPr>
          <p:spPr bwMode="invGray">
            <a:xfrm>
              <a:off x="2393381" y="3439071"/>
              <a:ext cx="221860" cy="167676"/>
            </a:xfrm>
            <a:custGeom>
              <a:avLst/>
              <a:gdLst>
                <a:gd name="T0" fmla="*/ 303 w 303"/>
                <a:gd name="T1" fmla="*/ 73 h 229"/>
                <a:gd name="T2" fmla="*/ 303 w 303"/>
                <a:gd name="T3" fmla="*/ 0 h 229"/>
                <a:gd name="T4" fmla="*/ 0 w 303"/>
                <a:gd name="T5" fmla="*/ 0 h 229"/>
                <a:gd name="T6" fmla="*/ 0 w 303"/>
                <a:gd name="T7" fmla="*/ 73 h 229"/>
                <a:gd name="T8" fmla="*/ 0 w 303"/>
                <a:gd name="T9" fmla="*/ 73 h 229"/>
                <a:gd name="T10" fmla="*/ 0 w 303"/>
                <a:gd name="T11" fmla="*/ 229 h 229"/>
                <a:gd name="T12" fmla="*/ 74 w 303"/>
                <a:gd name="T13" fmla="*/ 229 h 229"/>
                <a:gd name="T14" fmla="*/ 74 w 303"/>
                <a:gd name="T15" fmla="*/ 73 h 229"/>
                <a:gd name="T16" fmla="*/ 115 w 303"/>
                <a:gd name="T17" fmla="*/ 73 h 229"/>
                <a:gd name="T18" fmla="*/ 115 w 303"/>
                <a:gd name="T19" fmla="*/ 229 h 229"/>
                <a:gd name="T20" fmla="*/ 189 w 303"/>
                <a:gd name="T21" fmla="*/ 229 h 229"/>
                <a:gd name="T22" fmla="*/ 189 w 303"/>
                <a:gd name="T23" fmla="*/ 73 h 229"/>
                <a:gd name="T24" fmla="*/ 231 w 303"/>
                <a:gd name="T25" fmla="*/ 73 h 229"/>
                <a:gd name="T26" fmla="*/ 231 w 303"/>
                <a:gd name="T27" fmla="*/ 229 h 229"/>
                <a:gd name="T28" fmla="*/ 303 w 303"/>
                <a:gd name="T29" fmla="*/ 229 h 229"/>
                <a:gd name="T30" fmla="*/ 303 w 303"/>
                <a:gd name="T31" fmla="*/ 73 h 229"/>
                <a:gd name="T32" fmla="*/ 303 w 303"/>
                <a:gd name="T33" fmla="*/ 7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29">
                  <a:moveTo>
                    <a:pt x="303" y="73"/>
                  </a:moveTo>
                  <a:lnTo>
                    <a:pt x="303" y="0"/>
                  </a:lnTo>
                  <a:lnTo>
                    <a:pt x="0" y="0"/>
                  </a:lnTo>
                  <a:lnTo>
                    <a:pt x="0" y="73"/>
                  </a:lnTo>
                  <a:lnTo>
                    <a:pt x="0" y="73"/>
                  </a:lnTo>
                  <a:lnTo>
                    <a:pt x="0" y="229"/>
                  </a:lnTo>
                  <a:lnTo>
                    <a:pt x="74" y="229"/>
                  </a:lnTo>
                  <a:lnTo>
                    <a:pt x="74" y="73"/>
                  </a:lnTo>
                  <a:lnTo>
                    <a:pt x="115" y="73"/>
                  </a:lnTo>
                  <a:lnTo>
                    <a:pt x="115" y="229"/>
                  </a:lnTo>
                  <a:lnTo>
                    <a:pt x="189" y="229"/>
                  </a:lnTo>
                  <a:lnTo>
                    <a:pt x="189" y="73"/>
                  </a:lnTo>
                  <a:lnTo>
                    <a:pt x="231" y="73"/>
                  </a:lnTo>
                  <a:lnTo>
                    <a:pt x="231" y="229"/>
                  </a:lnTo>
                  <a:lnTo>
                    <a:pt x="303" y="229"/>
                  </a:lnTo>
                  <a:lnTo>
                    <a:pt x="303" y="73"/>
                  </a:lnTo>
                  <a:lnTo>
                    <a:pt x="303"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1" name="Oval 15">
              <a:extLst>
                <a:ext uri="{FF2B5EF4-FFF2-40B4-BE49-F238E27FC236}">
                  <a16:creationId xmlns:a16="http://schemas.microsoft.com/office/drawing/2014/main" id="{A990F594-8EF0-4789-959F-E8852128C88E}"/>
                </a:ext>
              </a:extLst>
            </p:cNvPr>
            <p:cNvSpPr/>
            <p:nvPr/>
          </p:nvSpPr>
          <p:spPr>
            <a:xfrm>
              <a:off x="1667581" y="2899393"/>
              <a:ext cx="681425" cy="681425"/>
            </a:xfrm>
            <a:prstGeom prst="ellipse">
              <a:avLst/>
            </a:prstGeom>
            <a:solidFill>
              <a:srgbClr val="567C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12" name="Freeform 128">
              <a:extLst>
                <a:ext uri="{FF2B5EF4-FFF2-40B4-BE49-F238E27FC236}">
                  <a16:creationId xmlns:a16="http://schemas.microsoft.com/office/drawing/2014/main" id="{571A33B5-2FA9-4A24-A039-F096891553C1}"/>
                </a:ext>
              </a:extLst>
            </p:cNvPr>
            <p:cNvSpPr>
              <a:spLocks noEditPoints="1"/>
            </p:cNvSpPr>
            <p:nvPr/>
          </p:nvSpPr>
          <p:spPr bwMode="invGray">
            <a:xfrm>
              <a:off x="1786173" y="3035862"/>
              <a:ext cx="422222" cy="410684"/>
            </a:xfrm>
            <a:custGeom>
              <a:avLst/>
              <a:gdLst>
                <a:gd name="T0" fmla="*/ 224 w 238"/>
                <a:gd name="T1" fmla="*/ 50 h 231"/>
                <a:gd name="T2" fmla="*/ 180 w 238"/>
                <a:gd name="T3" fmla="*/ 69 h 231"/>
                <a:gd name="T4" fmla="*/ 217 w 238"/>
                <a:gd name="T5" fmla="*/ 88 h 231"/>
                <a:gd name="T6" fmla="*/ 180 w 238"/>
                <a:gd name="T7" fmla="*/ 125 h 231"/>
                <a:gd name="T8" fmla="*/ 143 w 238"/>
                <a:gd name="T9" fmla="*/ 217 h 231"/>
                <a:gd name="T10" fmla="*/ 125 w 238"/>
                <a:gd name="T11" fmla="*/ 125 h 231"/>
                <a:gd name="T12" fmla="*/ 88 w 238"/>
                <a:gd name="T13" fmla="*/ 125 h 231"/>
                <a:gd name="T14" fmla="*/ 51 w 238"/>
                <a:gd name="T15" fmla="*/ 217 h 231"/>
                <a:gd name="T16" fmla="*/ 14 w 238"/>
                <a:gd name="T17" fmla="*/ 125 h 231"/>
                <a:gd name="T18" fmla="*/ 51 w 238"/>
                <a:gd name="T19" fmla="*/ 88 h 231"/>
                <a:gd name="T20" fmla="*/ 101 w 238"/>
                <a:gd name="T21" fmla="*/ 14 h 231"/>
                <a:gd name="T22" fmla="*/ 132 w 238"/>
                <a:gd name="T23" fmla="*/ 50 h 231"/>
                <a:gd name="T24" fmla="*/ 88 w 238"/>
                <a:gd name="T25" fmla="*/ 69 h 231"/>
                <a:gd name="T26" fmla="*/ 106 w 238"/>
                <a:gd name="T27" fmla="*/ 88 h 231"/>
                <a:gd name="T28" fmla="*/ 143 w 238"/>
                <a:gd name="T29" fmla="*/ 88 h 231"/>
                <a:gd name="T30" fmla="*/ 193 w 238"/>
                <a:gd name="T31" fmla="*/ 14 h 231"/>
                <a:gd name="T32" fmla="*/ 224 w 238"/>
                <a:gd name="T33" fmla="*/ 0 h 231"/>
                <a:gd name="T34" fmla="*/ 146 w 238"/>
                <a:gd name="T35" fmla="*/ 22 h 231"/>
                <a:gd name="T36" fmla="*/ 132 w 238"/>
                <a:gd name="T37" fmla="*/ 0 h 231"/>
                <a:gd name="T38" fmla="*/ 37 w 238"/>
                <a:gd name="T39" fmla="*/ 69 h 231"/>
                <a:gd name="T40" fmla="*/ 14 w 238"/>
                <a:gd name="T41" fmla="*/ 74 h 231"/>
                <a:gd name="T42" fmla="*/ 0 w 238"/>
                <a:gd name="T43" fmla="*/ 125 h 231"/>
                <a:gd name="T44" fmla="*/ 37 w 238"/>
                <a:gd name="T45" fmla="*/ 139 h 231"/>
                <a:gd name="T46" fmla="*/ 51 w 238"/>
                <a:gd name="T47" fmla="*/ 231 h 231"/>
                <a:gd name="T48" fmla="*/ 102 w 238"/>
                <a:gd name="T49" fmla="*/ 217 h 231"/>
                <a:gd name="T50" fmla="*/ 106 w 238"/>
                <a:gd name="T51" fmla="*/ 139 h 231"/>
                <a:gd name="T52" fmla="*/ 129 w 238"/>
                <a:gd name="T53" fmla="*/ 139 h 231"/>
                <a:gd name="T54" fmla="*/ 143 w 238"/>
                <a:gd name="T55" fmla="*/ 231 h 231"/>
                <a:gd name="T56" fmla="*/ 194 w 238"/>
                <a:gd name="T57" fmla="*/ 217 h 231"/>
                <a:gd name="T58" fmla="*/ 217 w 238"/>
                <a:gd name="T59" fmla="*/ 139 h 231"/>
                <a:gd name="T60" fmla="*/ 231 w 238"/>
                <a:gd name="T61" fmla="*/ 88 h 231"/>
                <a:gd name="T62" fmla="*/ 194 w 238"/>
                <a:gd name="T63" fmla="*/ 74 h 231"/>
                <a:gd name="T64" fmla="*/ 195 w 238"/>
                <a:gd name="T65" fmla="*/ 65 h 231"/>
                <a:gd name="T66" fmla="*/ 238 w 238"/>
                <a:gd name="T67" fmla="*/ 50 h 231"/>
                <a:gd name="T68" fmla="*/ 224 w 238"/>
                <a:gd name="T69" fmla="*/ 0 h 231"/>
                <a:gd name="T70" fmla="*/ 129 w 238"/>
                <a:gd name="T71" fmla="*/ 65 h 231"/>
                <a:gd name="T72" fmla="*/ 129 w 238"/>
                <a:gd name="T73" fmla="*/ 74 h 231"/>
                <a:gd name="T74" fmla="*/ 106 w 238"/>
                <a:gd name="T75" fmla="*/ 74 h 231"/>
                <a:gd name="T76" fmla="*/ 102 w 238"/>
                <a:gd name="T77" fmla="*/ 6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231">
                  <a:moveTo>
                    <a:pt x="224" y="14"/>
                  </a:moveTo>
                  <a:cubicBezTo>
                    <a:pt x="224" y="50"/>
                    <a:pt x="224" y="50"/>
                    <a:pt x="224" y="50"/>
                  </a:cubicBezTo>
                  <a:cubicBezTo>
                    <a:pt x="193" y="50"/>
                    <a:pt x="193" y="50"/>
                    <a:pt x="193" y="50"/>
                  </a:cubicBezTo>
                  <a:cubicBezTo>
                    <a:pt x="187" y="50"/>
                    <a:pt x="180" y="58"/>
                    <a:pt x="180" y="69"/>
                  </a:cubicBezTo>
                  <a:cubicBezTo>
                    <a:pt x="180" y="88"/>
                    <a:pt x="180" y="88"/>
                    <a:pt x="180" y="88"/>
                  </a:cubicBezTo>
                  <a:cubicBezTo>
                    <a:pt x="217" y="88"/>
                    <a:pt x="217" y="88"/>
                    <a:pt x="217" y="88"/>
                  </a:cubicBezTo>
                  <a:cubicBezTo>
                    <a:pt x="217" y="125"/>
                    <a:pt x="217" y="125"/>
                    <a:pt x="217" y="125"/>
                  </a:cubicBezTo>
                  <a:cubicBezTo>
                    <a:pt x="180" y="125"/>
                    <a:pt x="180" y="125"/>
                    <a:pt x="180" y="125"/>
                  </a:cubicBezTo>
                  <a:cubicBezTo>
                    <a:pt x="180" y="217"/>
                    <a:pt x="180" y="217"/>
                    <a:pt x="180" y="217"/>
                  </a:cubicBezTo>
                  <a:cubicBezTo>
                    <a:pt x="143" y="217"/>
                    <a:pt x="143" y="217"/>
                    <a:pt x="143" y="217"/>
                  </a:cubicBezTo>
                  <a:cubicBezTo>
                    <a:pt x="143" y="125"/>
                    <a:pt x="143" y="125"/>
                    <a:pt x="143" y="125"/>
                  </a:cubicBezTo>
                  <a:cubicBezTo>
                    <a:pt x="125" y="125"/>
                    <a:pt x="125" y="125"/>
                    <a:pt x="125" y="125"/>
                  </a:cubicBezTo>
                  <a:cubicBezTo>
                    <a:pt x="106" y="125"/>
                    <a:pt x="106" y="125"/>
                    <a:pt x="106" y="125"/>
                  </a:cubicBezTo>
                  <a:cubicBezTo>
                    <a:pt x="88" y="125"/>
                    <a:pt x="88" y="125"/>
                    <a:pt x="88" y="125"/>
                  </a:cubicBezTo>
                  <a:cubicBezTo>
                    <a:pt x="88" y="217"/>
                    <a:pt x="88" y="217"/>
                    <a:pt x="88" y="217"/>
                  </a:cubicBezTo>
                  <a:cubicBezTo>
                    <a:pt x="51" y="217"/>
                    <a:pt x="51" y="217"/>
                    <a:pt x="51" y="217"/>
                  </a:cubicBezTo>
                  <a:cubicBezTo>
                    <a:pt x="51" y="125"/>
                    <a:pt x="51" y="125"/>
                    <a:pt x="51" y="125"/>
                  </a:cubicBezTo>
                  <a:cubicBezTo>
                    <a:pt x="14" y="125"/>
                    <a:pt x="14" y="125"/>
                    <a:pt x="14" y="125"/>
                  </a:cubicBezTo>
                  <a:cubicBezTo>
                    <a:pt x="14" y="88"/>
                    <a:pt x="14" y="88"/>
                    <a:pt x="14" y="88"/>
                  </a:cubicBezTo>
                  <a:cubicBezTo>
                    <a:pt x="51" y="88"/>
                    <a:pt x="51" y="88"/>
                    <a:pt x="51" y="88"/>
                  </a:cubicBezTo>
                  <a:cubicBezTo>
                    <a:pt x="51" y="69"/>
                    <a:pt x="51" y="69"/>
                    <a:pt x="51" y="69"/>
                  </a:cubicBezTo>
                  <a:cubicBezTo>
                    <a:pt x="51" y="39"/>
                    <a:pt x="73" y="14"/>
                    <a:pt x="101" y="14"/>
                  </a:cubicBezTo>
                  <a:cubicBezTo>
                    <a:pt x="132" y="14"/>
                    <a:pt x="132" y="14"/>
                    <a:pt x="132" y="14"/>
                  </a:cubicBezTo>
                  <a:cubicBezTo>
                    <a:pt x="132" y="50"/>
                    <a:pt x="132" y="50"/>
                    <a:pt x="132" y="50"/>
                  </a:cubicBezTo>
                  <a:cubicBezTo>
                    <a:pt x="101" y="50"/>
                    <a:pt x="101" y="50"/>
                    <a:pt x="101" y="50"/>
                  </a:cubicBezTo>
                  <a:cubicBezTo>
                    <a:pt x="95" y="50"/>
                    <a:pt x="88" y="58"/>
                    <a:pt x="88" y="69"/>
                  </a:cubicBezTo>
                  <a:cubicBezTo>
                    <a:pt x="88" y="88"/>
                    <a:pt x="88" y="88"/>
                    <a:pt x="88" y="88"/>
                  </a:cubicBezTo>
                  <a:cubicBezTo>
                    <a:pt x="106" y="88"/>
                    <a:pt x="106" y="88"/>
                    <a:pt x="106" y="88"/>
                  </a:cubicBezTo>
                  <a:cubicBezTo>
                    <a:pt x="125" y="88"/>
                    <a:pt x="125" y="88"/>
                    <a:pt x="125" y="88"/>
                  </a:cubicBezTo>
                  <a:cubicBezTo>
                    <a:pt x="143" y="88"/>
                    <a:pt x="143" y="88"/>
                    <a:pt x="143" y="88"/>
                  </a:cubicBezTo>
                  <a:cubicBezTo>
                    <a:pt x="143" y="69"/>
                    <a:pt x="143" y="69"/>
                    <a:pt x="143" y="69"/>
                  </a:cubicBezTo>
                  <a:cubicBezTo>
                    <a:pt x="143" y="39"/>
                    <a:pt x="166" y="14"/>
                    <a:pt x="193" y="14"/>
                  </a:cubicBezTo>
                  <a:cubicBezTo>
                    <a:pt x="224" y="14"/>
                    <a:pt x="224" y="14"/>
                    <a:pt x="224" y="14"/>
                  </a:cubicBezTo>
                  <a:moveTo>
                    <a:pt x="224" y="0"/>
                  </a:moveTo>
                  <a:cubicBezTo>
                    <a:pt x="193" y="0"/>
                    <a:pt x="193" y="0"/>
                    <a:pt x="193" y="0"/>
                  </a:cubicBezTo>
                  <a:cubicBezTo>
                    <a:pt x="174" y="0"/>
                    <a:pt x="158" y="8"/>
                    <a:pt x="146" y="22"/>
                  </a:cubicBezTo>
                  <a:cubicBezTo>
                    <a:pt x="146" y="14"/>
                    <a:pt x="146" y="14"/>
                    <a:pt x="146" y="14"/>
                  </a:cubicBezTo>
                  <a:cubicBezTo>
                    <a:pt x="146" y="6"/>
                    <a:pt x="140" y="0"/>
                    <a:pt x="132" y="0"/>
                  </a:cubicBezTo>
                  <a:cubicBezTo>
                    <a:pt x="101" y="0"/>
                    <a:pt x="101" y="0"/>
                    <a:pt x="101" y="0"/>
                  </a:cubicBezTo>
                  <a:cubicBezTo>
                    <a:pt x="65" y="0"/>
                    <a:pt x="37" y="31"/>
                    <a:pt x="37" y="69"/>
                  </a:cubicBezTo>
                  <a:cubicBezTo>
                    <a:pt x="37" y="74"/>
                    <a:pt x="37" y="74"/>
                    <a:pt x="37" y="74"/>
                  </a:cubicBezTo>
                  <a:cubicBezTo>
                    <a:pt x="14" y="74"/>
                    <a:pt x="14" y="74"/>
                    <a:pt x="14" y="74"/>
                  </a:cubicBezTo>
                  <a:cubicBezTo>
                    <a:pt x="6" y="74"/>
                    <a:pt x="0" y="80"/>
                    <a:pt x="0" y="88"/>
                  </a:cubicBezTo>
                  <a:cubicBezTo>
                    <a:pt x="0" y="125"/>
                    <a:pt x="0" y="125"/>
                    <a:pt x="0" y="125"/>
                  </a:cubicBezTo>
                  <a:cubicBezTo>
                    <a:pt x="0" y="133"/>
                    <a:pt x="6" y="139"/>
                    <a:pt x="14" y="139"/>
                  </a:cubicBezTo>
                  <a:cubicBezTo>
                    <a:pt x="37" y="139"/>
                    <a:pt x="37" y="139"/>
                    <a:pt x="37" y="139"/>
                  </a:cubicBezTo>
                  <a:cubicBezTo>
                    <a:pt x="37" y="217"/>
                    <a:pt x="37" y="217"/>
                    <a:pt x="37" y="217"/>
                  </a:cubicBezTo>
                  <a:cubicBezTo>
                    <a:pt x="37" y="225"/>
                    <a:pt x="43" y="231"/>
                    <a:pt x="51" y="231"/>
                  </a:cubicBezTo>
                  <a:cubicBezTo>
                    <a:pt x="88" y="231"/>
                    <a:pt x="88" y="231"/>
                    <a:pt x="88" y="231"/>
                  </a:cubicBezTo>
                  <a:cubicBezTo>
                    <a:pt x="96" y="231"/>
                    <a:pt x="102" y="225"/>
                    <a:pt x="102" y="217"/>
                  </a:cubicBezTo>
                  <a:cubicBezTo>
                    <a:pt x="102" y="139"/>
                    <a:pt x="102" y="139"/>
                    <a:pt x="102" y="139"/>
                  </a:cubicBezTo>
                  <a:cubicBezTo>
                    <a:pt x="106" y="139"/>
                    <a:pt x="106" y="139"/>
                    <a:pt x="106" y="139"/>
                  </a:cubicBezTo>
                  <a:cubicBezTo>
                    <a:pt x="125" y="139"/>
                    <a:pt x="125" y="139"/>
                    <a:pt x="125" y="139"/>
                  </a:cubicBezTo>
                  <a:cubicBezTo>
                    <a:pt x="129" y="139"/>
                    <a:pt x="129" y="139"/>
                    <a:pt x="129" y="139"/>
                  </a:cubicBezTo>
                  <a:cubicBezTo>
                    <a:pt x="129" y="217"/>
                    <a:pt x="129" y="217"/>
                    <a:pt x="129" y="217"/>
                  </a:cubicBezTo>
                  <a:cubicBezTo>
                    <a:pt x="129" y="225"/>
                    <a:pt x="135" y="231"/>
                    <a:pt x="143" y="231"/>
                  </a:cubicBezTo>
                  <a:cubicBezTo>
                    <a:pt x="180" y="231"/>
                    <a:pt x="180" y="231"/>
                    <a:pt x="180" y="231"/>
                  </a:cubicBezTo>
                  <a:cubicBezTo>
                    <a:pt x="188" y="231"/>
                    <a:pt x="194" y="225"/>
                    <a:pt x="194" y="217"/>
                  </a:cubicBezTo>
                  <a:cubicBezTo>
                    <a:pt x="194" y="139"/>
                    <a:pt x="194" y="139"/>
                    <a:pt x="194" y="139"/>
                  </a:cubicBezTo>
                  <a:cubicBezTo>
                    <a:pt x="217" y="139"/>
                    <a:pt x="217" y="139"/>
                    <a:pt x="217" y="139"/>
                  </a:cubicBezTo>
                  <a:cubicBezTo>
                    <a:pt x="225" y="139"/>
                    <a:pt x="231" y="133"/>
                    <a:pt x="231" y="125"/>
                  </a:cubicBezTo>
                  <a:cubicBezTo>
                    <a:pt x="231" y="88"/>
                    <a:pt x="231" y="88"/>
                    <a:pt x="231" y="88"/>
                  </a:cubicBezTo>
                  <a:cubicBezTo>
                    <a:pt x="231" y="80"/>
                    <a:pt x="225" y="74"/>
                    <a:pt x="217" y="74"/>
                  </a:cubicBezTo>
                  <a:cubicBezTo>
                    <a:pt x="194" y="74"/>
                    <a:pt x="194" y="74"/>
                    <a:pt x="194" y="74"/>
                  </a:cubicBezTo>
                  <a:cubicBezTo>
                    <a:pt x="194" y="69"/>
                    <a:pt x="194" y="69"/>
                    <a:pt x="194" y="69"/>
                  </a:cubicBezTo>
                  <a:cubicBezTo>
                    <a:pt x="194" y="67"/>
                    <a:pt x="195" y="65"/>
                    <a:pt x="195" y="65"/>
                  </a:cubicBezTo>
                  <a:cubicBezTo>
                    <a:pt x="224" y="65"/>
                    <a:pt x="224" y="65"/>
                    <a:pt x="224" y="65"/>
                  </a:cubicBezTo>
                  <a:cubicBezTo>
                    <a:pt x="232" y="65"/>
                    <a:pt x="238" y="58"/>
                    <a:pt x="238" y="50"/>
                  </a:cubicBezTo>
                  <a:cubicBezTo>
                    <a:pt x="238" y="14"/>
                    <a:pt x="238" y="14"/>
                    <a:pt x="238" y="14"/>
                  </a:cubicBezTo>
                  <a:cubicBezTo>
                    <a:pt x="238" y="6"/>
                    <a:pt x="232" y="0"/>
                    <a:pt x="224" y="0"/>
                  </a:cubicBezTo>
                  <a:close/>
                  <a:moveTo>
                    <a:pt x="103" y="65"/>
                  </a:moveTo>
                  <a:cubicBezTo>
                    <a:pt x="129" y="65"/>
                    <a:pt x="129" y="65"/>
                    <a:pt x="129" y="65"/>
                  </a:cubicBezTo>
                  <a:cubicBezTo>
                    <a:pt x="129" y="66"/>
                    <a:pt x="129" y="68"/>
                    <a:pt x="129" y="69"/>
                  </a:cubicBezTo>
                  <a:cubicBezTo>
                    <a:pt x="129" y="74"/>
                    <a:pt x="129" y="74"/>
                    <a:pt x="129" y="74"/>
                  </a:cubicBezTo>
                  <a:cubicBezTo>
                    <a:pt x="125" y="74"/>
                    <a:pt x="125" y="74"/>
                    <a:pt x="125" y="74"/>
                  </a:cubicBezTo>
                  <a:cubicBezTo>
                    <a:pt x="106" y="74"/>
                    <a:pt x="106" y="74"/>
                    <a:pt x="106" y="74"/>
                  </a:cubicBezTo>
                  <a:cubicBezTo>
                    <a:pt x="102" y="74"/>
                    <a:pt x="102" y="74"/>
                    <a:pt x="102" y="74"/>
                  </a:cubicBezTo>
                  <a:cubicBezTo>
                    <a:pt x="102" y="69"/>
                    <a:pt x="102" y="69"/>
                    <a:pt x="102" y="69"/>
                  </a:cubicBezTo>
                  <a:cubicBezTo>
                    <a:pt x="102" y="67"/>
                    <a:pt x="103" y="65"/>
                    <a:pt x="103" y="6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3" name="Freeform 140">
              <a:extLst>
                <a:ext uri="{FF2B5EF4-FFF2-40B4-BE49-F238E27FC236}">
                  <a16:creationId xmlns:a16="http://schemas.microsoft.com/office/drawing/2014/main" id="{2DEB11FB-4719-4C02-A83C-1C61297EF09B}"/>
                </a:ext>
              </a:extLst>
            </p:cNvPr>
            <p:cNvSpPr>
              <a:spLocks noEditPoints="1"/>
            </p:cNvSpPr>
            <p:nvPr/>
          </p:nvSpPr>
          <p:spPr bwMode="invGray">
            <a:xfrm>
              <a:off x="1952132" y="3818751"/>
              <a:ext cx="158544" cy="247726"/>
            </a:xfrm>
            <a:custGeom>
              <a:avLst/>
              <a:gdLst>
                <a:gd name="T0" fmla="*/ 155 w 155"/>
                <a:gd name="T1" fmla="*/ 76 h 242"/>
                <a:gd name="T2" fmla="*/ 155 w 155"/>
                <a:gd name="T3" fmla="*/ 76 h 242"/>
                <a:gd name="T4" fmla="*/ 78 w 155"/>
                <a:gd name="T5" fmla="*/ 0 h 242"/>
                <a:gd name="T6" fmla="*/ 0 w 155"/>
                <a:gd name="T7" fmla="*/ 76 h 242"/>
                <a:gd name="T8" fmla="*/ 0 w 155"/>
                <a:gd name="T9" fmla="*/ 76 h 242"/>
                <a:gd name="T10" fmla="*/ 0 w 155"/>
                <a:gd name="T11" fmla="*/ 79 h 242"/>
                <a:gd name="T12" fmla="*/ 46 w 155"/>
                <a:gd name="T13" fmla="*/ 156 h 242"/>
                <a:gd name="T14" fmla="*/ 78 w 155"/>
                <a:gd name="T15" fmla="*/ 242 h 242"/>
                <a:gd name="T16" fmla="*/ 109 w 155"/>
                <a:gd name="T17" fmla="*/ 156 h 242"/>
                <a:gd name="T18" fmla="*/ 155 w 155"/>
                <a:gd name="T19" fmla="*/ 79 h 242"/>
                <a:gd name="T20" fmla="*/ 155 w 155"/>
                <a:gd name="T21" fmla="*/ 76 h 242"/>
                <a:gd name="T22" fmla="*/ 78 w 155"/>
                <a:gd name="T23" fmla="*/ 100 h 242"/>
                <a:gd name="T24" fmla="*/ 54 w 155"/>
                <a:gd name="T25" fmla="*/ 76 h 242"/>
                <a:gd name="T26" fmla="*/ 78 w 155"/>
                <a:gd name="T27" fmla="*/ 53 h 242"/>
                <a:gd name="T28" fmla="*/ 101 w 155"/>
                <a:gd name="T29" fmla="*/ 76 h 242"/>
                <a:gd name="T30" fmla="*/ 78 w 155"/>
                <a:gd name="T31"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4" name="Freeform 142">
              <a:extLst>
                <a:ext uri="{FF2B5EF4-FFF2-40B4-BE49-F238E27FC236}">
                  <a16:creationId xmlns:a16="http://schemas.microsoft.com/office/drawing/2014/main" id="{686A0C31-817E-4B8C-872F-21CDCDF1E284}"/>
                </a:ext>
              </a:extLst>
            </p:cNvPr>
            <p:cNvSpPr>
              <a:spLocks noEditPoints="1"/>
            </p:cNvSpPr>
            <p:nvPr/>
          </p:nvSpPr>
          <p:spPr bwMode="invGray">
            <a:xfrm>
              <a:off x="3660218" y="2459379"/>
              <a:ext cx="268235" cy="324221"/>
            </a:xfrm>
            <a:custGeom>
              <a:avLst/>
              <a:gdLst>
                <a:gd name="T0" fmla="*/ 195 w 211"/>
                <a:gd name="T1" fmla="*/ 145 h 255"/>
                <a:gd name="T2" fmla="*/ 193 w 211"/>
                <a:gd name="T3" fmla="*/ 142 h 255"/>
                <a:gd name="T4" fmla="*/ 95 w 211"/>
                <a:gd name="T5" fmla="*/ 12 h 255"/>
                <a:gd name="T6" fmla="*/ 72 w 211"/>
                <a:gd name="T7" fmla="*/ 0 h 255"/>
                <a:gd name="T8" fmla="*/ 9 w 211"/>
                <a:gd name="T9" fmla="*/ 41 h 255"/>
                <a:gd name="T10" fmla="*/ 7 w 211"/>
                <a:gd name="T11" fmla="*/ 83 h 255"/>
                <a:gd name="T12" fmla="*/ 105 w 211"/>
                <a:gd name="T13" fmla="*/ 214 h 255"/>
                <a:gd name="T14" fmla="*/ 108 w 211"/>
                <a:gd name="T15" fmla="*/ 216 h 255"/>
                <a:gd name="T16" fmla="*/ 202 w 211"/>
                <a:gd name="T17" fmla="*/ 255 h 255"/>
                <a:gd name="T18" fmla="*/ 204 w 211"/>
                <a:gd name="T19" fmla="*/ 255 h 255"/>
                <a:gd name="T20" fmla="*/ 208 w 211"/>
                <a:gd name="T21" fmla="*/ 254 h 255"/>
                <a:gd name="T22" fmla="*/ 211 w 211"/>
                <a:gd name="T23" fmla="*/ 247 h 255"/>
                <a:gd name="T24" fmla="*/ 195 w 211"/>
                <a:gd name="T25" fmla="*/ 145 h 255"/>
                <a:gd name="T26" fmla="*/ 136 w 211"/>
                <a:gd name="T27" fmla="*/ 173 h 255"/>
                <a:gd name="T28" fmla="*/ 135 w 211"/>
                <a:gd name="T29" fmla="*/ 162 h 255"/>
                <a:gd name="T30" fmla="*/ 184 w 211"/>
                <a:gd name="T31" fmla="*/ 161 h 255"/>
                <a:gd name="T32" fmla="*/ 192 w 211"/>
                <a:gd name="T33" fmla="*/ 215 h 255"/>
                <a:gd name="T34" fmla="*/ 177 w 211"/>
                <a:gd name="T35" fmla="*/ 230 h 255"/>
                <a:gd name="T36" fmla="*/ 124 w 211"/>
                <a:gd name="T37" fmla="*/ 208 h 255"/>
                <a:gd name="T38" fmla="*/ 136 w 211"/>
                <a:gd name="T39" fmla="*/ 173 h 255"/>
                <a:gd name="T40" fmla="*/ 183 w 211"/>
                <a:gd name="T41" fmla="*/ 155 h 255"/>
                <a:gd name="T42" fmla="*/ 133 w 211"/>
                <a:gd name="T43" fmla="*/ 153 h 255"/>
                <a:gd name="T44" fmla="*/ 68 w 211"/>
                <a:gd name="T45" fmla="*/ 66 h 255"/>
                <a:gd name="T46" fmla="*/ 108 w 211"/>
                <a:gd name="T47" fmla="*/ 51 h 255"/>
                <a:gd name="T48" fmla="*/ 182 w 211"/>
                <a:gd name="T49" fmla="*/ 149 h 255"/>
                <a:gd name="T50" fmla="*/ 183 w 211"/>
                <a:gd name="T51" fmla="*/ 155 h 255"/>
                <a:gd name="T52" fmla="*/ 45 w 211"/>
                <a:gd name="T53" fmla="*/ 37 h 255"/>
                <a:gd name="T54" fmla="*/ 18 w 211"/>
                <a:gd name="T55" fmla="*/ 75 h 255"/>
                <a:gd name="T56" fmla="*/ 21 w 211"/>
                <a:gd name="T57" fmla="*/ 48 h 255"/>
                <a:gd name="T58" fmla="*/ 72 w 211"/>
                <a:gd name="T59" fmla="*/ 14 h 255"/>
                <a:gd name="T60" fmla="*/ 84 w 211"/>
                <a:gd name="T61" fmla="*/ 20 h 255"/>
                <a:gd name="T62" fmla="*/ 45 w 211"/>
                <a:gd name="T63" fmla="*/ 37 h 255"/>
                <a:gd name="T64" fmla="*/ 50 w 211"/>
                <a:gd name="T65" fmla="*/ 43 h 255"/>
                <a:gd name="T66" fmla="*/ 89 w 211"/>
                <a:gd name="T67" fmla="*/ 27 h 255"/>
                <a:gd name="T68" fmla="*/ 103 w 211"/>
                <a:gd name="T69" fmla="*/ 45 h 255"/>
                <a:gd name="T70" fmla="*/ 63 w 211"/>
                <a:gd name="T71" fmla="*/ 62 h 255"/>
                <a:gd name="T72" fmla="*/ 36 w 211"/>
                <a:gd name="T73" fmla="*/ 99 h 255"/>
                <a:gd name="T74" fmla="*/ 23 w 211"/>
                <a:gd name="T75" fmla="*/ 82 h 255"/>
                <a:gd name="T76" fmla="*/ 50 w 211"/>
                <a:gd name="T77" fmla="*/ 43 h 255"/>
                <a:gd name="T78" fmla="*/ 41 w 211"/>
                <a:gd name="T79" fmla="*/ 106 h 255"/>
                <a:gd name="T80" fmla="*/ 63 w 211"/>
                <a:gd name="T81" fmla="*/ 71 h 255"/>
                <a:gd name="T82" fmla="*/ 126 w 211"/>
                <a:gd name="T83" fmla="*/ 156 h 255"/>
                <a:gd name="T84" fmla="*/ 126 w 211"/>
                <a:gd name="T85" fmla="*/ 156 h 255"/>
                <a:gd name="T86" fmla="*/ 129 w 211"/>
                <a:gd name="T87" fmla="*/ 173 h 255"/>
                <a:gd name="T88" fmla="*/ 118 w 211"/>
                <a:gd name="T89" fmla="*/ 205 h 255"/>
                <a:gd name="T90" fmla="*/ 115 w 211"/>
                <a:gd name="T91" fmla="*/ 204 h 255"/>
                <a:gd name="T92" fmla="*/ 41 w 211"/>
                <a:gd name="T93" fmla="*/ 10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55">
                  <a:moveTo>
                    <a:pt x="195" y="145"/>
                  </a:moveTo>
                  <a:cubicBezTo>
                    <a:pt x="195" y="144"/>
                    <a:pt x="194" y="143"/>
                    <a:pt x="193" y="142"/>
                  </a:cubicBezTo>
                  <a:cubicBezTo>
                    <a:pt x="95" y="12"/>
                    <a:pt x="95" y="12"/>
                    <a:pt x="95" y="12"/>
                  </a:cubicBezTo>
                  <a:cubicBezTo>
                    <a:pt x="90" y="5"/>
                    <a:pt x="82" y="0"/>
                    <a:pt x="72" y="0"/>
                  </a:cubicBezTo>
                  <a:cubicBezTo>
                    <a:pt x="50" y="0"/>
                    <a:pt x="22" y="19"/>
                    <a:pt x="9" y="41"/>
                  </a:cubicBezTo>
                  <a:cubicBezTo>
                    <a:pt x="1" y="56"/>
                    <a:pt x="0" y="70"/>
                    <a:pt x="7" y="83"/>
                  </a:cubicBezTo>
                  <a:cubicBezTo>
                    <a:pt x="105" y="214"/>
                    <a:pt x="105" y="214"/>
                    <a:pt x="105" y="214"/>
                  </a:cubicBezTo>
                  <a:cubicBezTo>
                    <a:pt x="106" y="214"/>
                    <a:pt x="107" y="215"/>
                    <a:pt x="108" y="216"/>
                  </a:cubicBezTo>
                  <a:cubicBezTo>
                    <a:pt x="202" y="255"/>
                    <a:pt x="202" y="255"/>
                    <a:pt x="202" y="255"/>
                  </a:cubicBezTo>
                  <a:cubicBezTo>
                    <a:pt x="202" y="255"/>
                    <a:pt x="203" y="255"/>
                    <a:pt x="204" y="255"/>
                  </a:cubicBezTo>
                  <a:cubicBezTo>
                    <a:pt x="206" y="255"/>
                    <a:pt x="207" y="255"/>
                    <a:pt x="208" y="254"/>
                  </a:cubicBezTo>
                  <a:cubicBezTo>
                    <a:pt x="210" y="252"/>
                    <a:pt x="211" y="250"/>
                    <a:pt x="211" y="247"/>
                  </a:cubicBezTo>
                  <a:lnTo>
                    <a:pt x="195" y="145"/>
                  </a:lnTo>
                  <a:close/>
                  <a:moveTo>
                    <a:pt x="136" y="173"/>
                  </a:moveTo>
                  <a:cubicBezTo>
                    <a:pt x="136" y="169"/>
                    <a:pt x="136" y="166"/>
                    <a:pt x="135" y="162"/>
                  </a:cubicBezTo>
                  <a:cubicBezTo>
                    <a:pt x="150" y="169"/>
                    <a:pt x="169" y="169"/>
                    <a:pt x="184" y="161"/>
                  </a:cubicBezTo>
                  <a:cubicBezTo>
                    <a:pt x="192" y="215"/>
                    <a:pt x="192" y="215"/>
                    <a:pt x="192" y="215"/>
                  </a:cubicBezTo>
                  <a:cubicBezTo>
                    <a:pt x="186" y="218"/>
                    <a:pt x="180" y="223"/>
                    <a:pt x="177" y="230"/>
                  </a:cubicBezTo>
                  <a:cubicBezTo>
                    <a:pt x="124" y="208"/>
                    <a:pt x="124" y="208"/>
                    <a:pt x="124" y="208"/>
                  </a:cubicBezTo>
                  <a:cubicBezTo>
                    <a:pt x="132" y="198"/>
                    <a:pt x="136" y="186"/>
                    <a:pt x="136" y="173"/>
                  </a:cubicBezTo>
                  <a:close/>
                  <a:moveTo>
                    <a:pt x="183" y="155"/>
                  </a:moveTo>
                  <a:cubicBezTo>
                    <a:pt x="167" y="163"/>
                    <a:pt x="148" y="162"/>
                    <a:pt x="133" y="153"/>
                  </a:cubicBezTo>
                  <a:cubicBezTo>
                    <a:pt x="68" y="66"/>
                    <a:pt x="68" y="66"/>
                    <a:pt x="68" y="66"/>
                  </a:cubicBezTo>
                  <a:cubicBezTo>
                    <a:pt x="82" y="56"/>
                    <a:pt x="97" y="50"/>
                    <a:pt x="108" y="51"/>
                  </a:cubicBezTo>
                  <a:cubicBezTo>
                    <a:pt x="182" y="149"/>
                    <a:pt x="182" y="149"/>
                    <a:pt x="182" y="149"/>
                  </a:cubicBezTo>
                  <a:lnTo>
                    <a:pt x="183" y="155"/>
                  </a:lnTo>
                  <a:close/>
                  <a:moveTo>
                    <a:pt x="45" y="37"/>
                  </a:moveTo>
                  <a:cubicBezTo>
                    <a:pt x="34" y="46"/>
                    <a:pt x="22" y="60"/>
                    <a:pt x="18" y="75"/>
                  </a:cubicBezTo>
                  <a:cubicBezTo>
                    <a:pt x="13" y="65"/>
                    <a:pt x="17" y="55"/>
                    <a:pt x="21" y="48"/>
                  </a:cubicBezTo>
                  <a:cubicBezTo>
                    <a:pt x="31" y="30"/>
                    <a:pt x="55" y="14"/>
                    <a:pt x="72" y="14"/>
                  </a:cubicBezTo>
                  <a:cubicBezTo>
                    <a:pt x="77" y="14"/>
                    <a:pt x="81" y="16"/>
                    <a:pt x="84" y="20"/>
                  </a:cubicBezTo>
                  <a:cubicBezTo>
                    <a:pt x="72" y="21"/>
                    <a:pt x="59" y="27"/>
                    <a:pt x="45" y="37"/>
                  </a:cubicBezTo>
                  <a:close/>
                  <a:moveTo>
                    <a:pt x="50" y="43"/>
                  </a:moveTo>
                  <a:cubicBezTo>
                    <a:pt x="63" y="32"/>
                    <a:pt x="78" y="26"/>
                    <a:pt x="89" y="27"/>
                  </a:cubicBezTo>
                  <a:cubicBezTo>
                    <a:pt x="103" y="45"/>
                    <a:pt x="103" y="45"/>
                    <a:pt x="103" y="45"/>
                  </a:cubicBezTo>
                  <a:cubicBezTo>
                    <a:pt x="91" y="45"/>
                    <a:pt x="76" y="51"/>
                    <a:pt x="63" y="62"/>
                  </a:cubicBezTo>
                  <a:cubicBezTo>
                    <a:pt x="52" y="71"/>
                    <a:pt x="40" y="84"/>
                    <a:pt x="36" y="99"/>
                  </a:cubicBezTo>
                  <a:cubicBezTo>
                    <a:pt x="23" y="82"/>
                    <a:pt x="23" y="82"/>
                    <a:pt x="23" y="82"/>
                  </a:cubicBezTo>
                  <a:cubicBezTo>
                    <a:pt x="25" y="69"/>
                    <a:pt x="34" y="54"/>
                    <a:pt x="50" y="43"/>
                  </a:cubicBezTo>
                  <a:close/>
                  <a:moveTo>
                    <a:pt x="41" y="106"/>
                  </a:moveTo>
                  <a:cubicBezTo>
                    <a:pt x="43" y="94"/>
                    <a:pt x="51" y="82"/>
                    <a:pt x="63" y="71"/>
                  </a:cubicBezTo>
                  <a:cubicBezTo>
                    <a:pt x="126" y="156"/>
                    <a:pt x="126" y="156"/>
                    <a:pt x="126" y="156"/>
                  </a:cubicBezTo>
                  <a:cubicBezTo>
                    <a:pt x="126" y="156"/>
                    <a:pt x="126" y="156"/>
                    <a:pt x="126" y="156"/>
                  </a:cubicBezTo>
                  <a:cubicBezTo>
                    <a:pt x="128" y="162"/>
                    <a:pt x="129" y="167"/>
                    <a:pt x="129" y="173"/>
                  </a:cubicBezTo>
                  <a:cubicBezTo>
                    <a:pt x="129" y="185"/>
                    <a:pt x="125" y="196"/>
                    <a:pt x="118" y="205"/>
                  </a:cubicBezTo>
                  <a:cubicBezTo>
                    <a:pt x="115" y="204"/>
                    <a:pt x="115" y="204"/>
                    <a:pt x="115" y="204"/>
                  </a:cubicBezTo>
                  <a:lnTo>
                    <a:pt x="41" y="10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5" name="Freeform 193">
              <a:extLst>
                <a:ext uri="{FF2B5EF4-FFF2-40B4-BE49-F238E27FC236}">
                  <a16:creationId xmlns:a16="http://schemas.microsoft.com/office/drawing/2014/main" id="{B9E94C0F-EA0F-4FA9-BFEA-89387EB24A93}"/>
                </a:ext>
              </a:extLst>
            </p:cNvPr>
            <p:cNvSpPr>
              <a:spLocks noEditPoints="1"/>
            </p:cNvSpPr>
            <p:nvPr/>
          </p:nvSpPr>
          <p:spPr bwMode="invGray">
            <a:xfrm>
              <a:off x="3796935" y="3097119"/>
              <a:ext cx="227298" cy="301661"/>
            </a:xfrm>
            <a:custGeom>
              <a:avLst/>
              <a:gdLst>
                <a:gd name="T0" fmla="*/ 22 w 183"/>
                <a:gd name="T1" fmla="*/ 27 h 243"/>
                <a:gd name="T2" fmla="*/ 31 w 183"/>
                <a:gd name="T3" fmla="*/ 12 h 243"/>
                <a:gd name="T4" fmla="*/ 73 w 183"/>
                <a:gd name="T5" fmla="*/ 1 h 243"/>
                <a:gd name="T6" fmla="*/ 86 w 183"/>
                <a:gd name="T7" fmla="*/ 10 h 243"/>
                <a:gd name="T8" fmla="*/ 92 w 183"/>
                <a:gd name="T9" fmla="*/ 104 h 243"/>
                <a:gd name="T10" fmla="*/ 74 w 183"/>
                <a:gd name="T11" fmla="*/ 110 h 243"/>
                <a:gd name="T12" fmla="*/ 22 w 183"/>
                <a:gd name="T13" fmla="*/ 27 h 243"/>
                <a:gd name="T14" fmla="*/ 14 w 183"/>
                <a:gd name="T15" fmla="*/ 112 h 243"/>
                <a:gd name="T16" fmla="*/ 3 w 183"/>
                <a:gd name="T17" fmla="*/ 122 h 243"/>
                <a:gd name="T18" fmla="*/ 2 w 183"/>
                <a:gd name="T19" fmla="*/ 163 h 243"/>
                <a:gd name="T20" fmla="*/ 14 w 183"/>
                <a:gd name="T21" fmla="*/ 170 h 243"/>
                <a:gd name="T22" fmla="*/ 64 w 183"/>
                <a:gd name="T23" fmla="*/ 154 h 243"/>
                <a:gd name="T24" fmla="*/ 63 w 183"/>
                <a:gd name="T25" fmla="*/ 132 h 243"/>
                <a:gd name="T26" fmla="*/ 14 w 183"/>
                <a:gd name="T27" fmla="*/ 112 h 243"/>
                <a:gd name="T28" fmla="*/ 92 w 183"/>
                <a:gd name="T29" fmla="*/ 236 h 243"/>
                <a:gd name="T30" fmla="*/ 79 w 183"/>
                <a:gd name="T31" fmla="*/ 241 h 243"/>
                <a:gd name="T32" fmla="*/ 41 w 183"/>
                <a:gd name="T33" fmla="*/ 226 h 243"/>
                <a:gd name="T34" fmla="*/ 39 w 183"/>
                <a:gd name="T35" fmla="*/ 213 h 243"/>
                <a:gd name="T36" fmla="*/ 73 w 183"/>
                <a:gd name="T37" fmla="*/ 173 h 243"/>
                <a:gd name="T38" fmla="*/ 92 w 183"/>
                <a:gd name="T39" fmla="*/ 182 h 243"/>
                <a:gd name="T40" fmla="*/ 92 w 183"/>
                <a:gd name="T41" fmla="*/ 236 h 243"/>
                <a:gd name="T42" fmla="*/ 142 w 183"/>
                <a:gd name="T43" fmla="*/ 221 h 243"/>
                <a:gd name="T44" fmla="*/ 157 w 183"/>
                <a:gd name="T45" fmla="*/ 220 h 243"/>
                <a:gd name="T46" fmla="*/ 180 w 183"/>
                <a:gd name="T47" fmla="*/ 188 h 243"/>
                <a:gd name="T48" fmla="*/ 176 w 183"/>
                <a:gd name="T49" fmla="*/ 175 h 243"/>
                <a:gd name="T50" fmla="*/ 126 w 183"/>
                <a:gd name="T51" fmla="*/ 158 h 243"/>
                <a:gd name="T52" fmla="*/ 114 w 183"/>
                <a:gd name="T53" fmla="*/ 175 h 243"/>
                <a:gd name="T54" fmla="*/ 142 w 183"/>
                <a:gd name="T55" fmla="*/ 221 h 243"/>
                <a:gd name="T56" fmla="*/ 144 w 183"/>
                <a:gd name="T57" fmla="*/ 74 h 243"/>
                <a:gd name="T58" fmla="*/ 158 w 183"/>
                <a:gd name="T59" fmla="*/ 76 h 243"/>
                <a:gd name="T60" fmla="*/ 180 w 183"/>
                <a:gd name="T61" fmla="*/ 111 h 243"/>
                <a:gd name="T62" fmla="*/ 174 w 183"/>
                <a:gd name="T63" fmla="*/ 123 h 243"/>
                <a:gd name="T64" fmla="*/ 123 w 183"/>
                <a:gd name="T65" fmla="*/ 136 h 243"/>
                <a:gd name="T66" fmla="*/ 113 w 183"/>
                <a:gd name="T67" fmla="*/ 117 h 243"/>
                <a:gd name="T68" fmla="*/ 144 w 183"/>
                <a:gd name="T69" fmla="*/ 7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43">
                  <a:moveTo>
                    <a:pt x="22" y="27"/>
                  </a:moveTo>
                  <a:cubicBezTo>
                    <a:pt x="19" y="21"/>
                    <a:pt x="23" y="15"/>
                    <a:pt x="31" y="12"/>
                  </a:cubicBezTo>
                  <a:cubicBezTo>
                    <a:pt x="46" y="6"/>
                    <a:pt x="58" y="3"/>
                    <a:pt x="73" y="1"/>
                  </a:cubicBezTo>
                  <a:cubicBezTo>
                    <a:pt x="83" y="0"/>
                    <a:pt x="86" y="5"/>
                    <a:pt x="86" y="10"/>
                  </a:cubicBezTo>
                  <a:cubicBezTo>
                    <a:pt x="89" y="41"/>
                    <a:pt x="91" y="73"/>
                    <a:pt x="92" y="104"/>
                  </a:cubicBezTo>
                  <a:cubicBezTo>
                    <a:pt x="93" y="117"/>
                    <a:pt x="81" y="120"/>
                    <a:pt x="74" y="110"/>
                  </a:cubicBezTo>
                  <a:cubicBezTo>
                    <a:pt x="56" y="82"/>
                    <a:pt x="38" y="55"/>
                    <a:pt x="22" y="27"/>
                  </a:cubicBezTo>
                  <a:close/>
                  <a:moveTo>
                    <a:pt x="14" y="112"/>
                  </a:moveTo>
                  <a:cubicBezTo>
                    <a:pt x="9" y="111"/>
                    <a:pt x="4" y="115"/>
                    <a:pt x="3" y="122"/>
                  </a:cubicBezTo>
                  <a:cubicBezTo>
                    <a:pt x="0" y="133"/>
                    <a:pt x="0" y="153"/>
                    <a:pt x="2" y="163"/>
                  </a:cubicBezTo>
                  <a:cubicBezTo>
                    <a:pt x="4" y="169"/>
                    <a:pt x="9" y="171"/>
                    <a:pt x="14" y="170"/>
                  </a:cubicBezTo>
                  <a:cubicBezTo>
                    <a:pt x="64" y="154"/>
                    <a:pt x="64" y="154"/>
                    <a:pt x="64" y="154"/>
                  </a:cubicBezTo>
                  <a:cubicBezTo>
                    <a:pt x="75" y="151"/>
                    <a:pt x="75" y="136"/>
                    <a:pt x="63" y="132"/>
                  </a:cubicBezTo>
                  <a:cubicBezTo>
                    <a:pt x="14" y="112"/>
                    <a:pt x="14" y="112"/>
                    <a:pt x="14" y="112"/>
                  </a:cubicBezTo>
                  <a:close/>
                  <a:moveTo>
                    <a:pt x="92" y="236"/>
                  </a:moveTo>
                  <a:cubicBezTo>
                    <a:pt x="91" y="240"/>
                    <a:pt x="86" y="243"/>
                    <a:pt x="79" y="241"/>
                  </a:cubicBezTo>
                  <a:cubicBezTo>
                    <a:pt x="67" y="240"/>
                    <a:pt x="48" y="232"/>
                    <a:pt x="41" y="226"/>
                  </a:cubicBezTo>
                  <a:cubicBezTo>
                    <a:pt x="35" y="222"/>
                    <a:pt x="35" y="217"/>
                    <a:pt x="39" y="213"/>
                  </a:cubicBezTo>
                  <a:cubicBezTo>
                    <a:pt x="73" y="173"/>
                    <a:pt x="73" y="173"/>
                    <a:pt x="73" y="173"/>
                  </a:cubicBezTo>
                  <a:cubicBezTo>
                    <a:pt x="81" y="163"/>
                    <a:pt x="93" y="168"/>
                    <a:pt x="92" y="182"/>
                  </a:cubicBezTo>
                  <a:cubicBezTo>
                    <a:pt x="92" y="236"/>
                    <a:pt x="92" y="236"/>
                    <a:pt x="92" y="236"/>
                  </a:cubicBezTo>
                  <a:close/>
                  <a:moveTo>
                    <a:pt x="142" y="221"/>
                  </a:moveTo>
                  <a:cubicBezTo>
                    <a:pt x="145" y="225"/>
                    <a:pt x="152" y="225"/>
                    <a:pt x="157" y="220"/>
                  </a:cubicBezTo>
                  <a:cubicBezTo>
                    <a:pt x="166" y="212"/>
                    <a:pt x="176" y="198"/>
                    <a:pt x="180" y="188"/>
                  </a:cubicBezTo>
                  <a:cubicBezTo>
                    <a:pt x="183" y="182"/>
                    <a:pt x="180" y="176"/>
                    <a:pt x="176" y="175"/>
                  </a:cubicBezTo>
                  <a:cubicBezTo>
                    <a:pt x="126" y="158"/>
                    <a:pt x="126" y="158"/>
                    <a:pt x="126" y="158"/>
                  </a:cubicBezTo>
                  <a:cubicBezTo>
                    <a:pt x="115" y="154"/>
                    <a:pt x="107" y="166"/>
                    <a:pt x="114" y="175"/>
                  </a:cubicBezTo>
                  <a:cubicBezTo>
                    <a:pt x="142" y="221"/>
                    <a:pt x="142" y="221"/>
                    <a:pt x="142" y="221"/>
                  </a:cubicBezTo>
                  <a:close/>
                  <a:moveTo>
                    <a:pt x="144" y="74"/>
                  </a:moveTo>
                  <a:cubicBezTo>
                    <a:pt x="147" y="71"/>
                    <a:pt x="154" y="71"/>
                    <a:pt x="158" y="76"/>
                  </a:cubicBezTo>
                  <a:cubicBezTo>
                    <a:pt x="166" y="85"/>
                    <a:pt x="177" y="102"/>
                    <a:pt x="180" y="111"/>
                  </a:cubicBezTo>
                  <a:cubicBezTo>
                    <a:pt x="182" y="118"/>
                    <a:pt x="179" y="122"/>
                    <a:pt x="174" y="123"/>
                  </a:cubicBezTo>
                  <a:cubicBezTo>
                    <a:pt x="123" y="136"/>
                    <a:pt x="123" y="136"/>
                    <a:pt x="123" y="136"/>
                  </a:cubicBezTo>
                  <a:cubicBezTo>
                    <a:pt x="112" y="139"/>
                    <a:pt x="104" y="126"/>
                    <a:pt x="113" y="117"/>
                  </a:cubicBezTo>
                  <a:cubicBezTo>
                    <a:pt x="144" y="74"/>
                    <a:pt x="144" y="74"/>
                    <a:pt x="144" y="7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nvGrpSpPr>
            <p:cNvPr id="116" name="Group 54">
              <a:extLst>
                <a:ext uri="{FF2B5EF4-FFF2-40B4-BE49-F238E27FC236}">
                  <a16:creationId xmlns:a16="http://schemas.microsoft.com/office/drawing/2014/main" id="{C20BF047-F17B-4315-AD8B-90C59C8AE207}"/>
                </a:ext>
              </a:extLst>
            </p:cNvPr>
            <p:cNvGrpSpPr/>
            <p:nvPr/>
          </p:nvGrpSpPr>
          <p:grpSpPr>
            <a:xfrm>
              <a:off x="1114967" y="4081519"/>
              <a:ext cx="522274" cy="462212"/>
              <a:chOff x="3537345" y="3113568"/>
              <a:chExt cx="655484" cy="580103"/>
            </a:xfrm>
          </p:grpSpPr>
          <p:sp>
            <p:nvSpPr>
              <p:cNvPr id="117" name="Freeform 206">
                <a:extLst>
                  <a:ext uri="{FF2B5EF4-FFF2-40B4-BE49-F238E27FC236}">
                    <a16:creationId xmlns:a16="http://schemas.microsoft.com/office/drawing/2014/main" id="{FBA1BC05-A371-4771-BF32-0809DBE00ACA}"/>
                  </a:ext>
                </a:extLst>
              </p:cNvPr>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18" name="Freeform 207">
                <a:extLst>
                  <a:ext uri="{FF2B5EF4-FFF2-40B4-BE49-F238E27FC236}">
                    <a16:creationId xmlns:a16="http://schemas.microsoft.com/office/drawing/2014/main" id="{DDC2CC77-C814-4B27-9B99-07D4772B27A6}"/>
                  </a:ext>
                </a:extLst>
              </p:cNvPr>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sp>
          <p:nvSpPr>
            <p:cNvPr id="119" name="Freeform 124">
              <a:extLst>
                <a:ext uri="{FF2B5EF4-FFF2-40B4-BE49-F238E27FC236}">
                  <a16:creationId xmlns:a16="http://schemas.microsoft.com/office/drawing/2014/main" id="{0610552C-0BC3-4769-826D-0F877819F4FA}"/>
                </a:ext>
              </a:extLst>
            </p:cNvPr>
            <p:cNvSpPr>
              <a:spLocks/>
            </p:cNvSpPr>
            <p:nvPr/>
          </p:nvSpPr>
          <p:spPr bwMode="invGray">
            <a:xfrm>
              <a:off x="4098064" y="2010252"/>
              <a:ext cx="229521" cy="229030"/>
            </a:xfrm>
            <a:custGeom>
              <a:avLst/>
              <a:gdLst>
                <a:gd name="T0" fmla="*/ 148 w 242"/>
                <a:gd name="T1" fmla="*/ 53 h 241"/>
                <a:gd name="T2" fmla="*/ 242 w 242"/>
                <a:gd name="T3" fmla="*/ 147 h 241"/>
                <a:gd name="T4" fmla="*/ 148 w 242"/>
                <a:gd name="T5" fmla="*/ 241 h 241"/>
                <a:gd name="T6" fmla="*/ 94 w 242"/>
                <a:gd name="T7" fmla="*/ 241 h 241"/>
                <a:gd name="T8" fmla="*/ 0 w 242"/>
                <a:gd name="T9" fmla="*/ 147 h 241"/>
                <a:gd name="T10" fmla="*/ 0 w 242"/>
                <a:gd name="T11" fmla="*/ 22 h 241"/>
                <a:gd name="T12" fmla="*/ 22 w 242"/>
                <a:gd name="T13" fmla="*/ 0 h 241"/>
                <a:gd name="T14" fmla="*/ 44 w 242"/>
                <a:gd name="T15" fmla="*/ 22 h 241"/>
                <a:gd name="T16" fmla="*/ 44 w 242"/>
                <a:gd name="T17" fmla="*/ 147 h 241"/>
                <a:gd name="T18" fmla="*/ 94 w 242"/>
                <a:gd name="T19" fmla="*/ 198 h 241"/>
                <a:gd name="T20" fmla="*/ 148 w 242"/>
                <a:gd name="T21" fmla="*/ 198 h 241"/>
                <a:gd name="T22" fmla="*/ 198 w 242"/>
                <a:gd name="T23" fmla="*/ 147 h 241"/>
                <a:gd name="T24" fmla="*/ 148 w 242"/>
                <a:gd name="T25" fmla="*/ 97 h 241"/>
                <a:gd name="T26" fmla="*/ 90 w 242"/>
                <a:gd name="T27" fmla="*/ 97 h 241"/>
                <a:gd name="T28" fmla="*/ 68 w 242"/>
                <a:gd name="T29" fmla="*/ 75 h 241"/>
                <a:gd name="T30" fmla="*/ 90 w 242"/>
                <a:gd name="T31" fmla="*/ 53 h 241"/>
                <a:gd name="T32" fmla="*/ 148 w 242"/>
                <a:gd name="T33" fmla="*/ 5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241">
                  <a:moveTo>
                    <a:pt x="148" y="53"/>
                  </a:moveTo>
                  <a:cubicBezTo>
                    <a:pt x="199" y="53"/>
                    <a:pt x="242" y="96"/>
                    <a:pt x="242" y="147"/>
                  </a:cubicBezTo>
                  <a:cubicBezTo>
                    <a:pt x="242" y="199"/>
                    <a:pt x="199" y="241"/>
                    <a:pt x="148" y="241"/>
                  </a:cubicBezTo>
                  <a:cubicBezTo>
                    <a:pt x="94" y="241"/>
                    <a:pt x="94" y="241"/>
                    <a:pt x="94" y="241"/>
                  </a:cubicBezTo>
                  <a:cubicBezTo>
                    <a:pt x="43" y="241"/>
                    <a:pt x="0" y="199"/>
                    <a:pt x="0" y="147"/>
                  </a:cubicBezTo>
                  <a:cubicBezTo>
                    <a:pt x="0" y="22"/>
                    <a:pt x="0" y="22"/>
                    <a:pt x="0" y="22"/>
                  </a:cubicBezTo>
                  <a:cubicBezTo>
                    <a:pt x="0" y="10"/>
                    <a:pt x="10" y="0"/>
                    <a:pt x="22" y="0"/>
                  </a:cubicBezTo>
                  <a:cubicBezTo>
                    <a:pt x="34" y="0"/>
                    <a:pt x="44" y="10"/>
                    <a:pt x="44" y="22"/>
                  </a:cubicBezTo>
                  <a:cubicBezTo>
                    <a:pt x="44" y="64"/>
                    <a:pt x="44" y="106"/>
                    <a:pt x="44" y="147"/>
                  </a:cubicBezTo>
                  <a:cubicBezTo>
                    <a:pt x="44" y="175"/>
                    <a:pt x="67" y="198"/>
                    <a:pt x="94" y="198"/>
                  </a:cubicBezTo>
                  <a:cubicBezTo>
                    <a:pt x="148" y="198"/>
                    <a:pt x="148" y="198"/>
                    <a:pt x="148" y="198"/>
                  </a:cubicBezTo>
                  <a:cubicBezTo>
                    <a:pt x="175" y="198"/>
                    <a:pt x="198" y="175"/>
                    <a:pt x="198" y="147"/>
                  </a:cubicBezTo>
                  <a:cubicBezTo>
                    <a:pt x="198" y="120"/>
                    <a:pt x="175" y="97"/>
                    <a:pt x="148" y="97"/>
                  </a:cubicBezTo>
                  <a:cubicBezTo>
                    <a:pt x="90" y="97"/>
                    <a:pt x="90" y="97"/>
                    <a:pt x="90" y="97"/>
                  </a:cubicBezTo>
                  <a:cubicBezTo>
                    <a:pt x="78" y="97"/>
                    <a:pt x="68" y="87"/>
                    <a:pt x="68" y="75"/>
                  </a:cubicBezTo>
                  <a:cubicBezTo>
                    <a:pt x="68" y="63"/>
                    <a:pt x="78" y="53"/>
                    <a:pt x="90" y="53"/>
                  </a:cubicBezTo>
                  <a:cubicBezTo>
                    <a:pt x="148" y="53"/>
                    <a:pt x="148" y="53"/>
                    <a:pt x="148" y="5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0" name="Freeform 91">
              <a:extLst>
                <a:ext uri="{FF2B5EF4-FFF2-40B4-BE49-F238E27FC236}">
                  <a16:creationId xmlns:a16="http://schemas.microsoft.com/office/drawing/2014/main" id="{7BDC93A1-DB75-479F-ADB0-8515B50F7E24}"/>
                </a:ext>
              </a:extLst>
            </p:cNvPr>
            <p:cNvSpPr>
              <a:spLocks/>
            </p:cNvSpPr>
            <p:nvPr/>
          </p:nvSpPr>
          <p:spPr bwMode="auto">
            <a:xfrm>
              <a:off x="3369381" y="3505201"/>
              <a:ext cx="192548" cy="193100"/>
            </a:xfrm>
            <a:custGeom>
              <a:avLst/>
              <a:gdLst>
                <a:gd name="T0" fmla="*/ 39 w 241"/>
                <a:gd name="T1" fmla="*/ 159 h 241"/>
                <a:gd name="T2" fmla="*/ 66 w 241"/>
                <a:gd name="T3" fmla="*/ 148 h 241"/>
                <a:gd name="T4" fmla="*/ 164 w 241"/>
                <a:gd name="T5" fmla="*/ 197 h 241"/>
                <a:gd name="T6" fmla="*/ 164 w 241"/>
                <a:gd name="T7" fmla="*/ 203 h 241"/>
                <a:gd name="T8" fmla="*/ 203 w 241"/>
                <a:gd name="T9" fmla="*/ 241 h 241"/>
                <a:gd name="T10" fmla="*/ 241 w 241"/>
                <a:gd name="T11" fmla="*/ 203 h 241"/>
                <a:gd name="T12" fmla="*/ 203 w 241"/>
                <a:gd name="T13" fmla="*/ 164 h 241"/>
                <a:gd name="T14" fmla="*/ 175 w 241"/>
                <a:gd name="T15" fmla="*/ 176 h 241"/>
                <a:gd name="T16" fmla="*/ 77 w 241"/>
                <a:gd name="T17" fmla="*/ 126 h 241"/>
                <a:gd name="T18" fmla="*/ 77 w 241"/>
                <a:gd name="T19" fmla="*/ 121 h 241"/>
                <a:gd name="T20" fmla="*/ 77 w 241"/>
                <a:gd name="T21" fmla="*/ 114 h 241"/>
                <a:gd name="T22" fmla="*/ 174 w 241"/>
                <a:gd name="T23" fmla="*/ 65 h 241"/>
                <a:gd name="T24" fmla="*/ 203 w 241"/>
                <a:gd name="T25" fmla="*/ 78 h 241"/>
                <a:gd name="T26" fmla="*/ 241 w 241"/>
                <a:gd name="T27" fmla="*/ 39 h 241"/>
                <a:gd name="T28" fmla="*/ 203 w 241"/>
                <a:gd name="T29" fmla="*/ 0 h 241"/>
                <a:gd name="T30" fmla="*/ 164 w 241"/>
                <a:gd name="T31" fmla="*/ 39 h 241"/>
                <a:gd name="T32" fmla="*/ 164 w 241"/>
                <a:gd name="T33" fmla="*/ 44 h 241"/>
                <a:gd name="T34" fmla="*/ 66 w 241"/>
                <a:gd name="T35" fmla="*/ 93 h 241"/>
                <a:gd name="T36" fmla="*/ 39 w 241"/>
                <a:gd name="T37" fmla="*/ 82 h 241"/>
                <a:gd name="T38" fmla="*/ 0 w 241"/>
                <a:gd name="T39" fmla="*/ 121 h 241"/>
                <a:gd name="T40" fmla="*/ 39 w 241"/>
                <a:gd name="T41" fmla="*/ 15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41">
                  <a:moveTo>
                    <a:pt x="39" y="159"/>
                  </a:moveTo>
                  <a:cubicBezTo>
                    <a:pt x="50" y="159"/>
                    <a:pt x="59" y="155"/>
                    <a:pt x="66" y="148"/>
                  </a:cubicBezTo>
                  <a:cubicBezTo>
                    <a:pt x="164" y="197"/>
                    <a:pt x="164" y="197"/>
                    <a:pt x="164" y="197"/>
                  </a:cubicBezTo>
                  <a:cubicBezTo>
                    <a:pt x="164" y="199"/>
                    <a:pt x="164" y="201"/>
                    <a:pt x="164" y="203"/>
                  </a:cubicBezTo>
                  <a:cubicBezTo>
                    <a:pt x="164" y="224"/>
                    <a:pt x="181" y="241"/>
                    <a:pt x="203" y="241"/>
                  </a:cubicBezTo>
                  <a:cubicBezTo>
                    <a:pt x="224" y="241"/>
                    <a:pt x="241" y="224"/>
                    <a:pt x="241" y="203"/>
                  </a:cubicBezTo>
                  <a:cubicBezTo>
                    <a:pt x="241" y="181"/>
                    <a:pt x="224" y="164"/>
                    <a:pt x="203" y="164"/>
                  </a:cubicBezTo>
                  <a:cubicBezTo>
                    <a:pt x="192" y="164"/>
                    <a:pt x="182" y="168"/>
                    <a:pt x="175" y="176"/>
                  </a:cubicBezTo>
                  <a:cubicBezTo>
                    <a:pt x="77" y="126"/>
                    <a:pt x="77" y="126"/>
                    <a:pt x="77" y="126"/>
                  </a:cubicBezTo>
                  <a:cubicBezTo>
                    <a:pt x="77" y="124"/>
                    <a:pt x="77" y="123"/>
                    <a:pt x="77" y="121"/>
                  </a:cubicBezTo>
                  <a:cubicBezTo>
                    <a:pt x="77" y="119"/>
                    <a:pt x="77" y="117"/>
                    <a:pt x="77" y="114"/>
                  </a:cubicBezTo>
                  <a:cubicBezTo>
                    <a:pt x="174" y="65"/>
                    <a:pt x="174" y="65"/>
                    <a:pt x="174" y="65"/>
                  </a:cubicBezTo>
                  <a:cubicBezTo>
                    <a:pt x="182" y="73"/>
                    <a:pt x="191" y="78"/>
                    <a:pt x="203" y="78"/>
                  </a:cubicBezTo>
                  <a:cubicBezTo>
                    <a:pt x="224" y="78"/>
                    <a:pt x="241" y="60"/>
                    <a:pt x="241" y="39"/>
                  </a:cubicBezTo>
                  <a:cubicBezTo>
                    <a:pt x="241" y="17"/>
                    <a:pt x="224" y="0"/>
                    <a:pt x="203" y="0"/>
                  </a:cubicBezTo>
                  <a:cubicBezTo>
                    <a:pt x="181" y="0"/>
                    <a:pt x="164" y="17"/>
                    <a:pt x="164" y="39"/>
                  </a:cubicBezTo>
                  <a:cubicBezTo>
                    <a:pt x="164" y="40"/>
                    <a:pt x="164" y="42"/>
                    <a:pt x="164" y="44"/>
                  </a:cubicBezTo>
                  <a:cubicBezTo>
                    <a:pt x="66" y="93"/>
                    <a:pt x="66" y="93"/>
                    <a:pt x="66" y="93"/>
                  </a:cubicBezTo>
                  <a:cubicBezTo>
                    <a:pt x="59" y="86"/>
                    <a:pt x="49" y="82"/>
                    <a:pt x="39" y="82"/>
                  </a:cubicBezTo>
                  <a:cubicBezTo>
                    <a:pt x="17" y="82"/>
                    <a:pt x="0" y="99"/>
                    <a:pt x="0" y="121"/>
                  </a:cubicBezTo>
                  <a:cubicBezTo>
                    <a:pt x="0" y="142"/>
                    <a:pt x="17" y="159"/>
                    <a:pt x="39" y="15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r>
                <a:rPr lang="en-US" sz="2400" dirty="0">
                  <a:solidFill>
                    <a:srgbClr val="000000"/>
                  </a:solidFill>
                  <a:latin typeface="Open Sans Light"/>
                  <a:ea typeface="ＭＳ Ｐゴシック"/>
                </a:rPr>
                <a:t> </a:t>
              </a:r>
            </a:p>
          </p:txBody>
        </p:sp>
        <p:sp>
          <p:nvSpPr>
            <p:cNvPr id="121" name="Freeform 5">
              <a:extLst>
                <a:ext uri="{FF2B5EF4-FFF2-40B4-BE49-F238E27FC236}">
                  <a16:creationId xmlns:a16="http://schemas.microsoft.com/office/drawing/2014/main" id="{D2AD30B8-2FC1-4595-AFDB-9A0B82CC6009}"/>
                </a:ext>
              </a:extLst>
            </p:cNvPr>
            <p:cNvSpPr>
              <a:spLocks/>
            </p:cNvSpPr>
            <p:nvPr/>
          </p:nvSpPr>
          <p:spPr bwMode="auto">
            <a:xfrm>
              <a:off x="3054351" y="2332039"/>
              <a:ext cx="492125" cy="3724275"/>
            </a:xfrm>
            <a:custGeom>
              <a:avLst/>
              <a:gdLst>
                <a:gd name="T0" fmla="*/ 620 w 620"/>
                <a:gd name="T1" fmla="*/ 12 h 4683"/>
                <a:gd name="T2" fmla="*/ 620 w 620"/>
                <a:gd name="T3" fmla="*/ 12 h 4683"/>
                <a:gd name="T4" fmla="*/ 605 w 620"/>
                <a:gd name="T5" fmla="*/ 0 h 4683"/>
                <a:gd name="T6" fmla="*/ 28 w 620"/>
                <a:gd name="T7" fmla="*/ 2566 h 4683"/>
                <a:gd name="T8" fmla="*/ 0 w 620"/>
                <a:gd name="T9" fmla="*/ 4683 h 4683"/>
                <a:gd name="T10" fmla="*/ 307 w 620"/>
                <a:gd name="T11" fmla="*/ 4683 h 4683"/>
                <a:gd name="T12" fmla="*/ 620 w 620"/>
                <a:gd name="T13" fmla="*/ 12 h 4683"/>
              </a:gdLst>
              <a:ahLst/>
              <a:cxnLst>
                <a:cxn ang="0">
                  <a:pos x="T0" y="T1"/>
                </a:cxn>
                <a:cxn ang="0">
                  <a:pos x="T2" y="T3"/>
                </a:cxn>
                <a:cxn ang="0">
                  <a:pos x="T4" y="T5"/>
                </a:cxn>
                <a:cxn ang="0">
                  <a:pos x="T6" y="T7"/>
                </a:cxn>
                <a:cxn ang="0">
                  <a:pos x="T8" y="T9"/>
                </a:cxn>
                <a:cxn ang="0">
                  <a:pos x="T10" y="T11"/>
                </a:cxn>
                <a:cxn ang="0">
                  <a:pos x="T12" y="T13"/>
                </a:cxn>
              </a:cxnLst>
              <a:rect l="0" t="0" r="r" b="b"/>
              <a:pathLst>
                <a:path w="620" h="4683">
                  <a:moveTo>
                    <a:pt x="620" y="12"/>
                  </a:moveTo>
                  <a:lnTo>
                    <a:pt x="620" y="12"/>
                  </a:lnTo>
                  <a:lnTo>
                    <a:pt x="605" y="0"/>
                  </a:lnTo>
                  <a:cubicBezTo>
                    <a:pt x="300" y="526"/>
                    <a:pt x="116" y="1285"/>
                    <a:pt x="28" y="2566"/>
                  </a:cubicBezTo>
                  <a:cubicBezTo>
                    <a:pt x="28" y="2567"/>
                    <a:pt x="62" y="3512"/>
                    <a:pt x="0" y="4683"/>
                  </a:cubicBezTo>
                  <a:lnTo>
                    <a:pt x="307" y="4683"/>
                  </a:lnTo>
                  <a:cubicBezTo>
                    <a:pt x="127" y="1603"/>
                    <a:pt x="291" y="730"/>
                    <a:pt x="620" y="12"/>
                  </a:cubicBez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2" name="Freeform 6">
              <a:extLst>
                <a:ext uri="{FF2B5EF4-FFF2-40B4-BE49-F238E27FC236}">
                  <a16:creationId xmlns:a16="http://schemas.microsoft.com/office/drawing/2014/main" id="{1B066B79-0A8C-4881-888D-E2A6D76B97B1}"/>
                </a:ext>
              </a:extLst>
            </p:cNvPr>
            <p:cNvSpPr>
              <a:spLocks/>
            </p:cNvSpPr>
            <p:nvPr/>
          </p:nvSpPr>
          <p:spPr bwMode="auto">
            <a:xfrm>
              <a:off x="2124076" y="4162426"/>
              <a:ext cx="663575" cy="417513"/>
            </a:xfrm>
            <a:custGeom>
              <a:avLst/>
              <a:gdLst>
                <a:gd name="T0" fmla="*/ 809 w 834"/>
                <a:gd name="T1" fmla="*/ 308 h 524"/>
                <a:gd name="T2" fmla="*/ 809 w 834"/>
                <a:gd name="T3" fmla="*/ 308 h 524"/>
                <a:gd name="T4" fmla="*/ 0 w 834"/>
                <a:gd name="T5" fmla="*/ 46 h 524"/>
                <a:gd name="T6" fmla="*/ 0 w 834"/>
                <a:gd name="T7" fmla="*/ 61 h 524"/>
                <a:gd name="T8" fmla="*/ 834 w 834"/>
                <a:gd name="T9" fmla="*/ 524 h 524"/>
                <a:gd name="T10" fmla="*/ 809 w 834"/>
                <a:gd name="T11" fmla="*/ 308 h 524"/>
              </a:gdLst>
              <a:ahLst/>
              <a:cxnLst>
                <a:cxn ang="0">
                  <a:pos x="T0" y="T1"/>
                </a:cxn>
                <a:cxn ang="0">
                  <a:pos x="T2" y="T3"/>
                </a:cxn>
                <a:cxn ang="0">
                  <a:pos x="T4" y="T5"/>
                </a:cxn>
                <a:cxn ang="0">
                  <a:pos x="T6" y="T7"/>
                </a:cxn>
                <a:cxn ang="0">
                  <a:pos x="T8" y="T9"/>
                </a:cxn>
                <a:cxn ang="0">
                  <a:pos x="T10" y="T11"/>
                </a:cxn>
              </a:cxnLst>
              <a:rect l="0" t="0" r="r" b="b"/>
              <a:pathLst>
                <a:path w="834" h="524">
                  <a:moveTo>
                    <a:pt x="809" y="308"/>
                  </a:moveTo>
                  <a:lnTo>
                    <a:pt x="809" y="308"/>
                  </a:lnTo>
                  <a:cubicBezTo>
                    <a:pt x="614" y="70"/>
                    <a:pt x="222" y="0"/>
                    <a:pt x="0" y="46"/>
                  </a:cubicBezTo>
                  <a:lnTo>
                    <a:pt x="0" y="61"/>
                  </a:lnTo>
                  <a:cubicBezTo>
                    <a:pt x="222" y="16"/>
                    <a:pt x="779" y="168"/>
                    <a:pt x="834" y="524"/>
                  </a:cubicBezTo>
                  <a:lnTo>
                    <a:pt x="809" y="308"/>
                  </a:lnTo>
                  <a:close/>
                </a:path>
              </a:pathLst>
            </a:custGeom>
            <a:solidFill>
              <a:srgbClr val="A1A1A0"/>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3" name="Freeform 7">
              <a:extLst>
                <a:ext uri="{FF2B5EF4-FFF2-40B4-BE49-F238E27FC236}">
                  <a16:creationId xmlns:a16="http://schemas.microsoft.com/office/drawing/2014/main" id="{5EC4BF28-0C37-46AA-96D7-3F2CD70F3990}"/>
                </a:ext>
              </a:extLst>
            </p:cNvPr>
            <p:cNvSpPr>
              <a:spLocks/>
            </p:cNvSpPr>
            <p:nvPr/>
          </p:nvSpPr>
          <p:spPr bwMode="auto">
            <a:xfrm>
              <a:off x="3471863" y="3987800"/>
              <a:ext cx="709612" cy="409575"/>
            </a:xfrm>
            <a:custGeom>
              <a:avLst/>
              <a:gdLst>
                <a:gd name="T0" fmla="*/ 56 w 893"/>
                <a:gd name="T1" fmla="*/ 277 h 515"/>
                <a:gd name="T2" fmla="*/ 56 w 893"/>
                <a:gd name="T3" fmla="*/ 277 h 515"/>
                <a:gd name="T4" fmla="*/ 893 w 893"/>
                <a:gd name="T5" fmla="*/ 29 h 515"/>
                <a:gd name="T6" fmla="*/ 893 w 893"/>
                <a:gd name="T7" fmla="*/ 46 h 515"/>
                <a:gd name="T8" fmla="*/ 0 w 893"/>
                <a:gd name="T9" fmla="*/ 515 h 515"/>
                <a:gd name="T10" fmla="*/ 56 w 893"/>
                <a:gd name="T11" fmla="*/ 277 h 515"/>
              </a:gdLst>
              <a:ahLst/>
              <a:cxnLst>
                <a:cxn ang="0">
                  <a:pos x="T0" y="T1"/>
                </a:cxn>
                <a:cxn ang="0">
                  <a:pos x="T2" y="T3"/>
                </a:cxn>
                <a:cxn ang="0">
                  <a:pos x="T4" y="T5"/>
                </a:cxn>
                <a:cxn ang="0">
                  <a:pos x="T6" y="T7"/>
                </a:cxn>
                <a:cxn ang="0">
                  <a:pos x="T8" y="T9"/>
                </a:cxn>
                <a:cxn ang="0">
                  <a:pos x="T10" y="T11"/>
                </a:cxn>
              </a:cxnLst>
              <a:rect l="0" t="0" r="r" b="b"/>
              <a:pathLst>
                <a:path w="893" h="515">
                  <a:moveTo>
                    <a:pt x="56" y="277"/>
                  </a:moveTo>
                  <a:lnTo>
                    <a:pt x="56" y="277"/>
                  </a:lnTo>
                  <a:cubicBezTo>
                    <a:pt x="302" y="59"/>
                    <a:pt x="641" y="1"/>
                    <a:pt x="893" y="29"/>
                  </a:cubicBezTo>
                  <a:lnTo>
                    <a:pt x="893" y="46"/>
                  </a:lnTo>
                  <a:cubicBezTo>
                    <a:pt x="671" y="0"/>
                    <a:pt x="56" y="159"/>
                    <a:pt x="0" y="515"/>
                  </a:cubicBezTo>
                  <a:lnTo>
                    <a:pt x="56" y="277"/>
                  </a:lnTo>
                  <a:close/>
                </a:path>
              </a:pathLst>
            </a:custGeom>
            <a:solidFill>
              <a:srgbClr val="C0BFBD"/>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4" name="Freeform 8">
              <a:extLst>
                <a:ext uri="{FF2B5EF4-FFF2-40B4-BE49-F238E27FC236}">
                  <a16:creationId xmlns:a16="http://schemas.microsoft.com/office/drawing/2014/main" id="{2530B659-FEC2-49D2-AF50-173368A20EF7}"/>
                </a:ext>
              </a:extLst>
            </p:cNvPr>
            <p:cNvSpPr>
              <a:spLocks/>
            </p:cNvSpPr>
            <p:nvPr/>
          </p:nvSpPr>
          <p:spPr bwMode="auto">
            <a:xfrm>
              <a:off x="3252788" y="3001964"/>
              <a:ext cx="565150" cy="557213"/>
            </a:xfrm>
            <a:custGeom>
              <a:avLst/>
              <a:gdLst>
                <a:gd name="T0" fmla="*/ 22 w 711"/>
                <a:gd name="T1" fmla="*/ 480 h 700"/>
                <a:gd name="T2" fmla="*/ 22 w 711"/>
                <a:gd name="T3" fmla="*/ 480 h 700"/>
                <a:gd name="T4" fmla="*/ 711 w 711"/>
                <a:gd name="T5" fmla="*/ 0 h 700"/>
                <a:gd name="T6" fmla="*/ 711 w 711"/>
                <a:gd name="T7" fmla="*/ 16 h 700"/>
                <a:gd name="T8" fmla="*/ 0 w 711"/>
                <a:gd name="T9" fmla="*/ 700 h 700"/>
                <a:gd name="T10" fmla="*/ 22 w 711"/>
                <a:gd name="T11" fmla="*/ 480 h 700"/>
              </a:gdLst>
              <a:ahLst/>
              <a:cxnLst>
                <a:cxn ang="0">
                  <a:pos x="T0" y="T1"/>
                </a:cxn>
                <a:cxn ang="0">
                  <a:pos x="T2" y="T3"/>
                </a:cxn>
                <a:cxn ang="0">
                  <a:pos x="T4" y="T5"/>
                </a:cxn>
                <a:cxn ang="0">
                  <a:pos x="T6" y="T7"/>
                </a:cxn>
                <a:cxn ang="0">
                  <a:pos x="T8" y="T9"/>
                </a:cxn>
                <a:cxn ang="0">
                  <a:pos x="T10" y="T11"/>
                </a:cxn>
              </a:cxnLst>
              <a:rect l="0" t="0" r="r" b="b"/>
              <a:pathLst>
                <a:path w="711" h="700">
                  <a:moveTo>
                    <a:pt x="22" y="480"/>
                  </a:moveTo>
                  <a:lnTo>
                    <a:pt x="22" y="480"/>
                  </a:lnTo>
                  <a:cubicBezTo>
                    <a:pt x="122" y="259"/>
                    <a:pt x="454" y="71"/>
                    <a:pt x="711" y="0"/>
                  </a:cubicBezTo>
                  <a:lnTo>
                    <a:pt x="711" y="16"/>
                  </a:lnTo>
                  <a:cubicBezTo>
                    <a:pt x="454" y="86"/>
                    <a:pt x="55" y="345"/>
                    <a:pt x="0" y="700"/>
                  </a:cubicBezTo>
                  <a:lnTo>
                    <a:pt x="22" y="480"/>
                  </a:ln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5" name="Freeform 9">
              <a:extLst>
                <a:ext uri="{FF2B5EF4-FFF2-40B4-BE49-F238E27FC236}">
                  <a16:creationId xmlns:a16="http://schemas.microsoft.com/office/drawing/2014/main" id="{34671CFB-9F2E-4167-8BBD-51293F74365C}"/>
                </a:ext>
              </a:extLst>
            </p:cNvPr>
            <p:cNvSpPr>
              <a:spLocks/>
            </p:cNvSpPr>
            <p:nvPr/>
          </p:nvSpPr>
          <p:spPr bwMode="auto">
            <a:xfrm>
              <a:off x="2020889" y="2728914"/>
              <a:ext cx="452437" cy="269875"/>
            </a:xfrm>
            <a:custGeom>
              <a:avLst/>
              <a:gdLst>
                <a:gd name="T0" fmla="*/ 569 w 569"/>
                <a:gd name="T1" fmla="*/ 340 h 340"/>
                <a:gd name="T2" fmla="*/ 569 w 569"/>
                <a:gd name="T3" fmla="*/ 340 h 340"/>
                <a:gd name="T4" fmla="*/ 0 w 569"/>
                <a:gd name="T5" fmla="*/ 16 h 340"/>
                <a:gd name="T6" fmla="*/ 4 w 569"/>
                <a:gd name="T7" fmla="*/ 0 h 340"/>
                <a:gd name="T8" fmla="*/ 504 w 569"/>
                <a:gd name="T9" fmla="*/ 227 h 340"/>
                <a:gd name="T10" fmla="*/ 569 w 569"/>
                <a:gd name="T11" fmla="*/ 340 h 340"/>
              </a:gdLst>
              <a:ahLst/>
              <a:cxnLst>
                <a:cxn ang="0">
                  <a:pos x="T0" y="T1"/>
                </a:cxn>
                <a:cxn ang="0">
                  <a:pos x="T2" y="T3"/>
                </a:cxn>
                <a:cxn ang="0">
                  <a:pos x="T4" y="T5"/>
                </a:cxn>
                <a:cxn ang="0">
                  <a:pos x="T6" y="T7"/>
                </a:cxn>
                <a:cxn ang="0">
                  <a:pos x="T8" y="T9"/>
                </a:cxn>
                <a:cxn ang="0">
                  <a:pos x="T10" y="T11"/>
                </a:cxn>
              </a:cxnLst>
              <a:rect l="0" t="0" r="r" b="b"/>
              <a:pathLst>
                <a:path w="569" h="340">
                  <a:moveTo>
                    <a:pt x="569" y="340"/>
                  </a:moveTo>
                  <a:lnTo>
                    <a:pt x="569" y="340"/>
                  </a:lnTo>
                  <a:cubicBezTo>
                    <a:pt x="395" y="146"/>
                    <a:pt x="164" y="49"/>
                    <a:pt x="0" y="16"/>
                  </a:cubicBezTo>
                  <a:lnTo>
                    <a:pt x="4" y="0"/>
                  </a:lnTo>
                  <a:cubicBezTo>
                    <a:pt x="168" y="34"/>
                    <a:pt x="385" y="113"/>
                    <a:pt x="504" y="227"/>
                  </a:cubicBezTo>
                  <a:lnTo>
                    <a:pt x="569" y="340"/>
                  </a:lnTo>
                  <a:close/>
                </a:path>
              </a:pathLst>
            </a:custGeom>
            <a:solidFill>
              <a:srgbClr val="BEBDBB"/>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6" name="Freeform 10">
              <a:extLst>
                <a:ext uri="{FF2B5EF4-FFF2-40B4-BE49-F238E27FC236}">
                  <a16:creationId xmlns:a16="http://schemas.microsoft.com/office/drawing/2014/main" id="{FC91E481-EE55-4C60-8E27-5BF7226E4979}"/>
                </a:ext>
              </a:extLst>
            </p:cNvPr>
            <p:cNvSpPr>
              <a:spLocks/>
            </p:cNvSpPr>
            <p:nvPr/>
          </p:nvSpPr>
          <p:spPr bwMode="auto">
            <a:xfrm>
              <a:off x="2930526" y="3138489"/>
              <a:ext cx="236537" cy="585788"/>
            </a:xfrm>
            <a:custGeom>
              <a:avLst/>
              <a:gdLst>
                <a:gd name="T0" fmla="*/ 271 w 297"/>
                <a:gd name="T1" fmla="*/ 737 h 737"/>
                <a:gd name="T2" fmla="*/ 271 w 297"/>
                <a:gd name="T3" fmla="*/ 737 h 737"/>
                <a:gd name="T4" fmla="*/ 0 w 297"/>
                <a:gd name="T5" fmla="*/ 7 h 737"/>
                <a:gd name="T6" fmla="*/ 16 w 297"/>
                <a:gd name="T7" fmla="*/ 0 h 737"/>
                <a:gd name="T8" fmla="*/ 297 w 297"/>
                <a:gd name="T9" fmla="*/ 549 h 737"/>
                <a:gd name="T10" fmla="*/ 271 w 297"/>
                <a:gd name="T11" fmla="*/ 737 h 737"/>
              </a:gdLst>
              <a:ahLst/>
              <a:cxnLst>
                <a:cxn ang="0">
                  <a:pos x="T0" y="T1"/>
                </a:cxn>
                <a:cxn ang="0">
                  <a:pos x="T2" y="T3"/>
                </a:cxn>
                <a:cxn ang="0">
                  <a:pos x="T4" y="T5"/>
                </a:cxn>
                <a:cxn ang="0">
                  <a:pos x="T6" y="T7"/>
                </a:cxn>
                <a:cxn ang="0">
                  <a:pos x="T8" y="T9"/>
                </a:cxn>
                <a:cxn ang="0">
                  <a:pos x="T10" y="T11"/>
                </a:cxn>
              </a:cxnLst>
              <a:rect l="0" t="0" r="r" b="b"/>
              <a:pathLst>
                <a:path w="297" h="737">
                  <a:moveTo>
                    <a:pt x="271" y="737"/>
                  </a:moveTo>
                  <a:lnTo>
                    <a:pt x="271" y="737"/>
                  </a:lnTo>
                  <a:cubicBezTo>
                    <a:pt x="289" y="476"/>
                    <a:pt x="90" y="149"/>
                    <a:pt x="0" y="7"/>
                  </a:cubicBezTo>
                  <a:lnTo>
                    <a:pt x="16" y="0"/>
                  </a:lnTo>
                  <a:cubicBezTo>
                    <a:pt x="95" y="96"/>
                    <a:pt x="256" y="350"/>
                    <a:pt x="297" y="549"/>
                  </a:cubicBezTo>
                  <a:lnTo>
                    <a:pt x="271" y="737"/>
                  </a:lnTo>
                  <a:close/>
                </a:path>
              </a:pathLst>
            </a:custGeom>
            <a:solidFill>
              <a:srgbClr val="A7A7A6"/>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7" name="Freeform 11">
              <a:extLst>
                <a:ext uri="{FF2B5EF4-FFF2-40B4-BE49-F238E27FC236}">
                  <a16:creationId xmlns:a16="http://schemas.microsoft.com/office/drawing/2014/main" id="{90B90534-EE44-40B6-BA1F-DB62029691E4}"/>
                </a:ext>
              </a:extLst>
            </p:cNvPr>
            <p:cNvSpPr>
              <a:spLocks/>
            </p:cNvSpPr>
            <p:nvPr/>
          </p:nvSpPr>
          <p:spPr bwMode="auto">
            <a:xfrm>
              <a:off x="3246438" y="3348039"/>
              <a:ext cx="1136650" cy="2706688"/>
            </a:xfrm>
            <a:custGeom>
              <a:avLst/>
              <a:gdLst>
                <a:gd name="T0" fmla="*/ 1428 w 1428"/>
                <a:gd name="T1" fmla="*/ 20 h 3404"/>
                <a:gd name="T2" fmla="*/ 1428 w 1428"/>
                <a:gd name="T3" fmla="*/ 20 h 3404"/>
                <a:gd name="T4" fmla="*/ 1424 w 1428"/>
                <a:gd name="T5" fmla="*/ 0 h 3404"/>
                <a:gd name="T6" fmla="*/ 5 w 1428"/>
                <a:gd name="T7" fmla="*/ 2133 h 3404"/>
                <a:gd name="T8" fmla="*/ 27 w 1428"/>
                <a:gd name="T9" fmla="*/ 3404 h 3404"/>
                <a:gd name="T10" fmla="*/ 439 w 1428"/>
                <a:gd name="T11" fmla="*/ 3404 h 3404"/>
                <a:gd name="T12" fmla="*/ 1428 w 1428"/>
                <a:gd name="T13" fmla="*/ 20 h 3404"/>
              </a:gdLst>
              <a:ahLst/>
              <a:cxnLst>
                <a:cxn ang="0">
                  <a:pos x="T0" y="T1"/>
                </a:cxn>
                <a:cxn ang="0">
                  <a:pos x="T2" y="T3"/>
                </a:cxn>
                <a:cxn ang="0">
                  <a:pos x="T4" y="T5"/>
                </a:cxn>
                <a:cxn ang="0">
                  <a:pos x="T6" y="T7"/>
                </a:cxn>
                <a:cxn ang="0">
                  <a:pos x="T8" y="T9"/>
                </a:cxn>
                <a:cxn ang="0">
                  <a:pos x="T10" y="T11"/>
                </a:cxn>
                <a:cxn ang="0">
                  <a:pos x="T12" y="T13"/>
                </a:cxn>
              </a:cxnLst>
              <a:rect l="0" t="0" r="r" b="b"/>
              <a:pathLst>
                <a:path w="1428" h="3404">
                  <a:moveTo>
                    <a:pt x="1428" y="20"/>
                  </a:moveTo>
                  <a:lnTo>
                    <a:pt x="1428" y="20"/>
                  </a:lnTo>
                  <a:lnTo>
                    <a:pt x="1424" y="0"/>
                  </a:lnTo>
                  <a:cubicBezTo>
                    <a:pt x="689" y="317"/>
                    <a:pt x="108" y="609"/>
                    <a:pt x="5" y="2133"/>
                  </a:cubicBezTo>
                  <a:cubicBezTo>
                    <a:pt x="17" y="2509"/>
                    <a:pt x="4" y="2931"/>
                    <a:pt x="27" y="3404"/>
                  </a:cubicBezTo>
                  <a:lnTo>
                    <a:pt x="439" y="3404"/>
                  </a:lnTo>
                  <a:cubicBezTo>
                    <a:pt x="0" y="1015"/>
                    <a:pt x="391" y="555"/>
                    <a:pt x="1428" y="20"/>
                  </a:cubicBezTo>
                  <a:close/>
                </a:path>
              </a:pathLst>
            </a:custGeom>
            <a:solidFill>
              <a:srgbClr val="C0BFBD"/>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8" name="Freeform 12">
              <a:extLst>
                <a:ext uri="{FF2B5EF4-FFF2-40B4-BE49-F238E27FC236}">
                  <a16:creationId xmlns:a16="http://schemas.microsoft.com/office/drawing/2014/main" id="{3A4D578F-6368-4B8C-B270-1A841E96685D}"/>
                </a:ext>
              </a:extLst>
            </p:cNvPr>
            <p:cNvSpPr>
              <a:spLocks/>
            </p:cNvSpPr>
            <p:nvPr/>
          </p:nvSpPr>
          <p:spPr bwMode="auto">
            <a:xfrm>
              <a:off x="1901825" y="2254250"/>
              <a:ext cx="1276350" cy="3800475"/>
            </a:xfrm>
            <a:custGeom>
              <a:avLst/>
              <a:gdLst>
                <a:gd name="T0" fmla="*/ 1476 w 1605"/>
                <a:gd name="T1" fmla="*/ 2663 h 4779"/>
                <a:gd name="T2" fmla="*/ 1476 w 1605"/>
                <a:gd name="T3" fmla="*/ 2663 h 4779"/>
                <a:gd name="T4" fmla="*/ 11 w 1605"/>
                <a:gd name="T5" fmla="*/ 0 h 4779"/>
                <a:gd name="T6" fmla="*/ 0 w 1605"/>
                <a:gd name="T7" fmla="*/ 23 h 4779"/>
                <a:gd name="T8" fmla="*/ 1155 w 1605"/>
                <a:gd name="T9" fmla="*/ 4779 h 4779"/>
                <a:gd name="T10" fmla="*/ 1485 w 1605"/>
                <a:gd name="T11" fmla="*/ 4779 h 4779"/>
                <a:gd name="T12" fmla="*/ 1476 w 1605"/>
                <a:gd name="T13" fmla="*/ 2663 h 4779"/>
              </a:gdLst>
              <a:ahLst/>
              <a:cxnLst>
                <a:cxn ang="0">
                  <a:pos x="T0" y="T1"/>
                </a:cxn>
                <a:cxn ang="0">
                  <a:pos x="T2" y="T3"/>
                </a:cxn>
                <a:cxn ang="0">
                  <a:pos x="T4" y="T5"/>
                </a:cxn>
                <a:cxn ang="0">
                  <a:pos x="T6" y="T7"/>
                </a:cxn>
                <a:cxn ang="0">
                  <a:pos x="T8" y="T9"/>
                </a:cxn>
                <a:cxn ang="0">
                  <a:pos x="T10" y="T11"/>
                </a:cxn>
                <a:cxn ang="0">
                  <a:pos x="T12" y="T13"/>
                </a:cxn>
              </a:cxnLst>
              <a:rect l="0" t="0" r="r" b="b"/>
              <a:pathLst>
                <a:path w="1605" h="4779">
                  <a:moveTo>
                    <a:pt x="1476" y="2663"/>
                  </a:moveTo>
                  <a:lnTo>
                    <a:pt x="1476" y="2663"/>
                  </a:lnTo>
                  <a:cubicBezTo>
                    <a:pt x="1240" y="1368"/>
                    <a:pt x="634" y="584"/>
                    <a:pt x="11" y="0"/>
                  </a:cubicBezTo>
                  <a:lnTo>
                    <a:pt x="0" y="23"/>
                  </a:lnTo>
                  <a:cubicBezTo>
                    <a:pt x="796" y="759"/>
                    <a:pt x="1605" y="2256"/>
                    <a:pt x="1155" y="4779"/>
                  </a:cubicBezTo>
                  <a:lnTo>
                    <a:pt x="1485" y="4779"/>
                  </a:lnTo>
                  <a:cubicBezTo>
                    <a:pt x="1543" y="3622"/>
                    <a:pt x="1478" y="2686"/>
                    <a:pt x="1476" y="2663"/>
                  </a:cubicBezTo>
                  <a:close/>
                </a:path>
              </a:pathLst>
            </a:custGeom>
            <a:solidFill>
              <a:srgbClr val="BEBDBB"/>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29" name="Freeform 13">
              <a:extLst>
                <a:ext uri="{FF2B5EF4-FFF2-40B4-BE49-F238E27FC236}">
                  <a16:creationId xmlns:a16="http://schemas.microsoft.com/office/drawing/2014/main" id="{8BA8086F-D601-4F3E-8ADC-63B9377521B4}"/>
                </a:ext>
              </a:extLst>
            </p:cNvPr>
            <p:cNvSpPr>
              <a:spLocks/>
            </p:cNvSpPr>
            <p:nvPr/>
          </p:nvSpPr>
          <p:spPr bwMode="auto">
            <a:xfrm>
              <a:off x="1604963" y="3581401"/>
              <a:ext cx="1565274" cy="2474913"/>
            </a:xfrm>
            <a:custGeom>
              <a:avLst/>
              <a:gdLst>
                <a:gd name="T0" fmla="*/ 0 w 1968"/>
                <a:gd name="T1" fmla="*/ 0 h 3111"/>
                <a:gd name="T2" fmla="*/ 0 w 1968"/>
                <a:gd name="T3" fmla="*/ 0 h 3111"/>
                <a:gd name="T4" fmla="*/ 0 w 1968"/>
                <a:gd name="T5" fmla="*/ 19 h 3111"/>
                <a:gd name="T6" fmla="*/ 1200 w 1968"/>
                <a:gd name="T7" fmla="*/ 3111 h 3111"/>
                <a:gd name="T8" fmla="*/ 1564 w 1968"/>
                <a:gd name="T9" fmla="*/ 3111 h 3111"/>
                <a:gd name="T10" fmla="*/ 0 w 1968"/>
                <a:gd name="T11" fmla="*/ 0 h 3111"/>
              </a:gdLst>
              <a:ahLst/>
              <a:cxnLst>
                <a:cxn ang="0">
                  <a:pos x="T0" y="T1"/>
                </a:cxn>
                <a:cxn ang="0">
                  <a:pos x="T2" y="T3"/>
                </a:cxn>
                <a:cxn ang="0">
                  <a:pos x="T4" y="T5"/>
                </a:cxn>
                <a:cxn ang="0">
                  <a:pos x="T6" y="T7"/>
                </a:cxn>
                <a:cxn ang="0">
                  <a:pos x="T8" y="T9"/>
                </a:cxn>
                <a:cxn ang="0">
                  <a:pos x="T10" y="T11"/>
                </a:cxn>
              </a:cxnLst>
              <a:rect l="0" t="0" r="r" b="b"/>
              <a:pathLst>
                <a:path w="1968" h="3111">
                  <a:moveTo>
                    <a:pt x="0" y="0"/>
                  </a:moveTo>
                  <a:lnTo>
                    <a:pt x="0" y="0"/>
                  </a:lnTo>
                  <a:lnTo>
                    <a:pt x="0" y="19"/>
                  </a:lnTo>
                  <a:cubicBezTo>
                    <a:pt x="1295" y="108"/>
                    <a:pt x="1861" y="645"/>
                    <a:pt x="1200" y="3111"/>
                  </a:cubicBezTo>
                  <a:lnTo>
                    <a:pt x="1564" y="3111"/>
                  </a:lnTo>
                  <a:cubicBezTo>
                    <a:pt x="1968" y="558"/>
                    <a:pt x="1356" y="27"/>
                    <a:pt x="0" y="0"/>
                  </a:cubicBezTo>
                  <a:close/>
                </a:path>
              </a:pathLst>
            </a:custGeom>
            <a:solidFill>
              <a:srgbClr val="A1A1A0"/>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grpSp>
      <p:sp>
        <p:nvSpPr>
          <p:cNvPr id="136" name="Freeform 12">
            <a:extLst>
              <a:ext uri="{FF2B5EF4-FFF2-40B4-BE49-F238E27FC236}">
                <a16:creationId xmlns:a16="http://schemas.microsoft.com/office/drawing/2014/main" id="{AEB30B9E-A591-4488-AC84-C543E63891A8}"/>
              </a:ext>
            </a:extLst>
          </p:cNvPr>
          <p:cNvSpPr/>
          <p:nvPr/>
        </p:nvSpPr>
        <p:spPr bwMode="black">
          <a:xfrm flipH="1">
            <a:off x="7085062" y="3008639"/>
            <a:ext cx="763164" cy="33207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97AEA0"/>
            </a:solidFill>
            <a:prstDash val="solid"/>
            <a:tailEnd type="oval" w="med" len="med"/>
          </a:ln>
          <a:effectLst/>
        </p:spPr>
        <p:txBody>
          <a:bodyPr rtlCol="0" anchor="ctr" anchorCtr="0"/>
          <a:lstStyle/>
          <a:p>
            <a:pPr algn="ctr" defTabSz="1219170">
              <a:defRPr/>
            </a:pPr>
            <a:endParaRPr lang="en-US" sz="1600" kern="0" dirty="0">
              <a:solidFill>
                <a:srgbClr val="000000"/>
              </a:solidFill>
              <a:latin typeface="Open Sans Light"/>
              <a:ea typeface="ＭＳ Ｐゴシック"/>
            </a:endParaRPr>
          </a:p>
        </p:txBody>
      </p:sp>
      <p:sp>
        <p:nvSpPr>
          <p:cNvPr id="137" name="Freeform 13">
            <a:extLst>
              <a:ext uri="{FF2B5EF4-FFF2-40B4-BE49-F238E27FC236}">
                <a16:creationId xmlns:a16="http://schemas.microsoft.com/office/drawing/2014/main" id="{F1B9593F-0B49-490F-8D2A-571F40E93486}"/>
              </a:ext>
            </a:extLst>
          </p:cNvPr>
          <p:cNvSpPr/>
          <p:nvPr/>
        </p:nvSpPr>
        <p:spPr bwMode="black">
          <a:xfrm flipH="1" flipV="1">
            <a:off x="7085062" y="5238284"/>
            <a:ext cx="763164" cy="30660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387390"/>
            </a:solidFill>
            <a:prstDash val="solid"/>
            <a:tailEnd type="oval" w="med" len="med"/>
          </a:ln>
          <a:effectLst/>
        </p:spPr>
        <p:txBody>
          <a:bodyPr rtlCol="0" anchor="ctr" anchorCtr="0"/>
          <a:lstStyle/>
          <a:p>
            <a:pPr algn="ctr" defTabSz="1219170">
              <a:defRPr/>
            </a:pPr>
            <a:endParaRPr lang="en-US" sz="1600" kern="0" dirty="0">
              <a:solidFill>
                <a:srgbClr val="000000"/>
              </a:solidFill>
              <a:latin typeface="Open Sans Light"/>
              <a:ea typeface="ＭＳ Ｐゴシック"/>
            </a:endParaRPr>
          </a:p>
        </p:txBody>
      </p:sp>
      <p:cxnSp>
        <p:nvCxnSpPr>
          <p:cNvPr id="138" name="Straight Connector 14">
            <a:extLst>
              <a:ext uri="{FF2B5EF4-FFF2-40B4-BE49-F238E27FC236}">
                <a16:creationId xmlns:a16="http://schemas.microsoft.com/office/drawing/2014/main" id="{0CC66F9A-EBD4-4286-8EC3-0D1773DBC897}"/>
              </a:ext>
            </a:extLst>
          </p:cNvPr>
          <p:cNvCxnSpPr>
            <a:stCxn id="146" idx="2"/>
          </p:cNvCxnSpPr>
          <p:nvPr/>
        </p:nvCxnSpPr>
        <p:spPr bwMode="black">
          <a:xfrm flipH="1">
            <a:off x="7478948" y="4310431"/>
            <a:ext cx="545358" cy="0"/>
          </a:xfrm>
          <a:prstGeom prst="line">
            <a:avLst/>
          </a:prstGeom>
          <a:noFill/>
          <a:ln w="12700" cap="flat" cmpd="sng" algn="ctr">
            <a:solidFill>
              <a:srgbClr val="5C818A"/>
            </a:solidFill>
            <a:prstDash val="solid"/>
            <a:tailEnd type="oval" w="med" len="med"/>
          </a:ln>
          <a:effectLst/>
        </p:spPr>
      </p:cxnSp>
      <p:sp>
        <p:nvSpPr>
          <p:cNvPr id="142" name="Freeform 19">
            <a:extLst>
              <a:ext uri="{FF2B5EF4-FFF2-40B4-BE49-F238E27FC236}">
                <a16:creationId xmlns:a16="http://schemas.microsoft.com/office/drawing/2014/main" id="{62CBE3EA-F8D5-459C-BC9C-281B4EF2087C}"/>
              </a:ext>
            </a:extLst>
          </p:cNvPr>
          <p:cNvSpPr/>
          <p:nvPr/>
        </p:nvSpPr>
        <p:spPr bwMode="black">
          <a:xfrm>
            <a:off x="4301420" y="3008639"/>
            <a:ext cx="763164" cy="33207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97AEA0"/>
            </a:solidFill>
            <a:prstDash val="solid"/>
            <a:tailEnd type="oval" w="med" len="med"/>
          </a:ln>
          <a:effectLst/>
        </p:spPr>
        <p:txBody>
          <a:bodyPr rtlCol="0" anchor="ctr" anchorCtr="0"/>
          <a:lstStyle/>
          <a:p>
            <a:pPr algn="ctr" defTabSz="1219170">
              <a:defRPr/>
            </a:pPr>
            <a:endParaRPr lang="en-US" sz="1600" kern="0" dirty="0">
              <a:solidFill>
                <a:srgbClr val="000000"/>
              </a:solidFill>
              <a:latin typeface="Open Sans Light"/>
              <a:ea typeface="ＭＳ Ｐゴシック"/>
            </a:endParaRPr>
          </a:p>
        </p:txBody>
      </p:sp>
      <p:sp>
        <p:nvSpPr>
          <p:cNvPr id="143" name="Freeform 20">
            <a:extLst>
              <a:ext uri="{FF2B5EF4-FFF2-40B4-BE49-F238E27FC236}">
                <a16:creationId xmlns:a16="http://schemas.microsoft.com/office/drawing/2014/main" id="{FE99649D-B780-43B1-816C-079FA0560A76}"/>
              </a:ext>
            </a:extLst>
          </p:cNvPr>
          <p:cNvSpPr/>
          <p:nvPr/>
        </p:nvSpPr>
        <p:spPr bwMode="black">
          <a:xfrm flipV="1">
            <a:off x="4301420" y="5238284"/>
            <a:ext cx="763164" cy="306602"/>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cap="flat" cmpd="sng" algn="ctr">
            <a:solidFill>
              <a:srgbClr val="387390"/>
            </a:solidFill>
            <a:prstDash val="solid"/>
            <a:tailEnd type="oval" w="med" len="med"/>
          </a:ln>
          <a:effectLst/>
        </p:spPr>
        <p:txBody>
          <a:bodyPr rtlCol="0" anchor="ctr" anchorCtr="0"/>
          <a:lstStyle/>
          <a:p>
            <a:pPr algn="ctr" defTabSz="1219170">
              <a:defRPr/>
            </a:pPr>
            <a:endParaRPr lang="en-US" sz="1600" kern="0" dirty="0">
              <a:solidFill>
                <a:srgbClr val="000000"/>
              </a:solidFill>
              <a:latin typeface="Open Sans Light"/>
              <a:ea typeface="ＭＳ Ｐゴシック"/>
            </a:endParaRPr>
          </a:p>
        </p:txBody>
      </p:sp>
      <p:cxnSp>
        <p:nvCxnSpPr>
          <p:cNvPr id="144" name="Straight Connector 21">
            <a:extLst>
              <a:ext uri="{FF2B5EF4-FFF2-40B4-BE49-F238E27FC236}">
                <a16:creationId xmlns:a16="http://schemas.microsoft.com/office/drawing/2014/main" id="{7E88B905-7166-4090-99B2-5E7D5CD854E1}"/>
              </a:ext>
            </a:extLst>
          </p:cNvPr>
          <p:cNvCxnSpPr>
            <a:stCxn id="149" idx="6"/>
          </p:cNvCxnSpPr>
          <p:nvPr/>
        </p:nvCxnSpPr>
        <p:spPr bwMode="black">
          <a:xfrm>
            <a:off x="4180719" y="4310431"/>
            <a:ext cx="509031" cy="0"/>
          </a:xfrm>
          <a:prstGeom prst="line">
            <a:avLst/>
          </a:prstGeom>
          <a:noFill/>
          <a:ln w="12700" cap="flat" cmpd="sng" algn="ctr">
            <a:solidFill>
              <a:srgbClr val="5C818A"/>
            </a:solidFill>
            <a:prstDash val="solid"/>
            <a:tailEnd type="oval" w="med" len="med"/>
          </a:ln>
          <a:effectLst/>
        </p:spPr>
      </p:cxnSp>
      <p:sp>
        <p:nvSpPr>
          <p:cNvPr id="145" name="Oval 15">
            <a:extLst>
              <a:ext uri="{FF2B5EF4-FFF2-40B4-BE49-F238E27FC236}">
                <a16:creationId xmlns:a16="http://schemas.microsoft.com/office/drawing/2014/main" id="{668C0709-CB49-46B5-94C1-CB860FD97181}"/>
              </a:ext>
            </a:extLst>
          </p:cNvPr>
          <p:cNvSpPr/>
          <p:nvPr/>
        </p:nvSpPr>
        <p:spPr>
          <a:xfrm>
            <a:off x="7848684" y="2671598"/>
            <a:ext cx="667796" cy="667796"/>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46" name="Oval 22">
            <a:extLst>
              <a:ext uri="{FF2B5EF4-FFF2-40B4-BE49-F238E27FC236}">
                <a16:creationId xmlns:a16="http://schemas.microsoft.com/office/drawing/2014/main" id="{BA464151-88AF-49DA-9707-75EB9FA3DE8F}"/>
              </a:ext>
            </a:extLst>
          </p:cNvPr>
          <p:cNvSpPr/>
          <p:nvPr/>
        </p:nvSpPr>
        <p:spPr>
          <a:xfrm>
            <a:off x="8024307" y="3976534"/>
            <a:ext cx="667796" cy="667796"/>
          </a:xfrm>
          <a:prstGeom prst="ellipse">
            <a:avLst/>
          </a:prstGeom>
          <a:solidFill>
            <a:srgbClr val="5C81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47" name="Oval 23">
            <a:extLst>
              <a:ext uri="{FF2B5EF4-FFF2-40B4-BE49-F238E27FC236}">
                <a16:creationId xmlns:a16="http://schemas.microsoft.com/office/drawing/2014/main" id="{4B1C5267-57C0-436F-BE8B-0708301124AB}"/>
              </a:ext>
            </a:extLst>
          </p:cNvPr>
          <p:cNvSpPr/>
          <p:nvPr/>
        </p:nvSpPr>
        <p:spPr>
          <a:xfrm>
            <a:off x="7840002" y="5212919"/>
            <a:ext cx="667796" cy="667796"/>
          </a:xfrm>
          <a:prstGeom prst="ellipse">
            <a:avLst/>
          </a:prstGeom>
          <a:solidFill>
            <a:srgbClr val="38739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48" name="Oval 24">
            <a:extLst>
              <a:ext uri="{FF2B5EF4-FFF2-40B4-BE49-F238E27FC236}">
                <a16:creationId xmlns:a16="http://schemas.microsoft.com/office/drawing/2014/main" id="{AE7D4917-59D9-4F4B-87DE-46F2CA0351C7}"/>
              </a:ext>
            </a:extLst>
          </p:cNvPr>
          <p:cNvSpPr/>
          <p:nvPr/>
        </p:nvSpPr>
        <p:spPr>
          <a:xfrm>
            <a:off x="3661135" y="2671598"/>
            <a:ext cx="667796" cy="667796"/>
          </a:xfrm>
          <a:prstGeom prst="ellipse">
            <a:avLst/>
          </a:prstGeom>
          <a:solidFill>
            <a:srgbClr val="97AEA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49" name="Oval 25">
            <a:extLst>
              <a:ext uri="{FF2B5EF4-FFF2-40B4-BE49-F238E27FC236}">
                <a16:creationId xmlns:a16="http://schemas.microsoft.com/office/drawing/2014/main" id="{1CED2BFA-4BE0-4320-A785-0FF23104CF9B}"/>
              </a:ext>
            </a:extLst>
          </p:cNvPr>
          <p:cNvSpPr/>
          <p:nvPr/>
        </p:nvSpPr>
        <p:spPr>
          <a:xfrm>
            <a:off x="3512922" y="3976534"/>
            <a:ext cx="667796" cy="667796"/>
          </a:xfrm>
          <a:prstGeom prst="ellipse">
            <a:avLst/>
          </a:prstGeom>
          <a:solidFill>
            <a:srgbClr val="5C818A"/>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50" name="Oval 26">
            <a:extLst>
              <a:ext uri="{FF2B5EF4-FFF2-40B4-BE49-F238E27FC236}">
                <a16:creationId xmlns:a16="http://schemas.microsoft.com/office/drawing/2014/main" id="{5CC956B6-633B-4864-8120-DB4E9E5CEE94}"/>
              </a:ext>
            </a:extLst>
          </p:cNvPr>
          <p:cNvSpPr/>
          <p:nvPr/>
        </p:nvSpPr>
        <p:spPr>
          <a:xfrm>
            <a:off x="3652453" y="5212919"/>
            <a:ext cx="667796" cy="667796"/>
          </a:xfrm>
          <a:prstGeom prst="ellipse">
            <a:avLst/>
          </a:prstGeom>
          <a:solidFill>
            <a:srgbClr val="387390"/>
          </a:solidFill>
          <a:ln w="9525" cap="flat" cmpd="sng" algn="ctr">
            <a:noFill/>
            <a:prstDash val="solid"/>
          </a:ln>
          <a:effectLst/>
        </p:spPr>
        <p:txBody>
          <a:bodyPr rtlCol="0" anchor="ctr"/>
          <a:lstStyle/>
          <a:p>
            <a:pPr algn="ctr" defTabSz="1219170">
              <a:defRPr/>
            </a:pPr>
            <a:endParaRPr lang="en-US" kern="0" dirty="0">
              <a:solidFill>
                <a:srgbClr val="000000"/>
              </a:solidFill>
              <a:latin typeface="Open Sans Light"/>
              <a:ea typeface="ＭＳ Ｐゴシック"/>
            </a:endParaRPr>
          </a:p>
        </p:txBody>
      </p:sp>
      <p:sp>
        <p:nvSpPr>
          <p:cNvPr id="154" name="Freeform 13">
            <a:extLst>
              <a:ext uri="{FF2B5EF4-FFF2-40B4-BE49-F238E27FC236}">
                <a16:creationId xmlns:a16="http://schemas.microsoft.com/office/drawing/2014/main" id="{3F0825BB-17D2-4864-951A-D665AEF2E12D}"/>
              </a:ext>
            </a:extLst>
          </p:cNvPr>
          <p:cNvSpPr>
            <a:spLocks noEditPoints="1"/>
          </p:cNvSpPr>
          <p:nvPr/>
        </p:nvSpPr>
        <p:spPr bwMode="auto">
          <a:xfrm>
            <a:off x="3827423" y="5391585"/>
            <a:ext cx="317861" cy="310469"/>
          </a:xfrm>
          <a:custGeom>
            <a:avLst/>
            <a:gdLst>
              <a:gd name="T0" fmla="*/ 153 w 169"/>
              <a:gd name="T1" fmla="*/ 144 h 165"/>
              <a:gd name="T2" fmla="*/ 134 w 169"/>
              <a:gd name="T3" fmla="*/ 144 h 165"/>
              <a:gd name="T4" fmla="*/ 144 w 169"/>
              <a:gd name="T5" fmla="*/ 139 h 165"/>
              <a:gd name="T6" fmla="*/ 144 w 169"/>
              <a:gd name="T7" fmla="*/ 149 h 165"/>
              <a:gd name="T8" fmla="*/ 144 w 169"/>
              <a:gd name="T9" fmla="*/ 139 h 165"/>
              <a:gd name="T10" fmla="*/ 168 w 169"/>
              <a:gd name="T11" fmla="*/ 49 h 165"/>
              <a:gd name="T12" fmla="*/ 143 w 169"/>
              <a:gd name="T13" fmla="*/ 0 h 165"/>
              <a:gd name="T14" fmla="*/ 24 w 169"/>
              <a:gd name="T15" fmla="*/ 2 h 165"/>
              <a:gd name="T16" fmla="*/ 0 w 169"/>
              <a:gd name="T17" fmla="*/ 49 h 165"/>
              <a:gd name="T18" fmla="*/ 0 w 169"/>
              <a:gd name="T19" fmla="*/ 163 h 165"/>
              <a:gd name="T20" fmla="*/ 166 w 169"/>
              <a:gd name="T21" fmla="*/ 165 h 165"/>
              <a:gd name="T22" fmla="*/ 169 w 169"/>
              <a:gd name="T23" fmla="*/ 50 h 165"/>
              <a:gd name="T24" fmla="*/ 27 w 169"/>
              <a:gd name="T25" fmla="*/ 5 h 165"/>
              <a:gd name="T26" fmla="*/ 163 w 169"/>
              <a:gd name="T27" fmla="*/ 48 h 165"/>
              <a:gd name="T28" fmla="*/ 27 w 169"/>
              <a:gd name="T29" fmla="*/ 5 h 165"/>
              <a:gd name="T30" fmla="*/ 5 w 169"/>
              <a:gd name="T31" fmla="*/ 160 h 165"/>
              <a:gd name="T32" fmla="*/ 164 w 169"/>
              <a:gd name="T33" fmla="*/ 127 h 165"/>
              <a:gd name="T34" fmla="*/ 164 w 169"/>
              <a:gd name="T35" fmla="*/ 123 h 165"/>
              <a:gd name="T36" fmla="*/ 5 w 169"/>
              <a:gd name="T37" fmla="*/ 90 h 165"/>
              <a:gd name="T38" fmla="*/ 164 w 169"/>
              <a:gd name="T39" fmla="*/ 123 h 165"/>
              <a:gd name="T40" fmla="*/ 5 w 169"/>
              <a:gd name="T41" fmla="*/ 85 h 165"/>
              <a:gd name="T42" fmla="*/ 164 w 169"/>
              <a:gd name="T43" fmla="*/ 53 h 165"/>
              <a:gd name="T44" fmla="*/ 122 w 169"/>
              <a:gd name="T45" fmla="*/ 79 h 165"/>
              <a:gd name="T46" fmla="*/ 122 w 169"/>
              <a:gd name="T47" fmla="*/ 59 h 165"/>
              <a:gd name="T48" fmla="*/ 122 w 169"/>
              <a:gd name="T49" fmla="*/ 79 h 165"/>
              <a:gd name="T50" fmla="*/ 127 w 169"/>
              <a:gd name="T51" fmla="*/ 69 h 165"/>
              <a:gd name="T52" fmla="*/ 117 w 169"/>
              <a:gd name="T53" fmla="*/ 69 h 165"/>
              <a:gd name="T54" fmla="*/ 144 w 169"/>
              <a:gd name="T55" fmla="*/ 79 h 165"/>
              <a:gd name="T56" fmla="*/ 144 w 169"/>
              <a:gd name="T57" fmla="*/ 59 h 165"/>
              <a:gd name="T58" fmla="*/ 144 w 169"/>
              <a:gd name="T59" fmla="*/ 79 h 165"/>
              <a:gd name="T60" fmla="*/ 149 w 169"/>
              <a:gd name="T61" fmla="*/ 69 h 165"/>
              <a:gd name="T62" fmla="*/ 139 w 169"/>
              <a:gd name="T63" fmla="*/ 69 h 165"/>
              <a:gd name="T64" fmla="*/ 122 w 169"/>
              <a:gd name="T65" fmla="*/ 116 h 165"/>
              <a:gd name="T66" fmla="*/ 122 w 169"/>
              <a:gd name="T67" fmla="*/ 97 h 165"/>
              <a:gd name="T68" fmla="*/ 122 w 169"/>
              <a:gd name="T69" fmla="*/ 116 h 165"/>
              <a:gd name="T70" fmla="*/ 127 w 169"/>
              <a:gd name="T71" fmla="*/ 106 h 165"/>
              <a:gd name="T72" fmla="*/ 117 w 169"/>
              <a:gd name="T73" fmla="*/ 106 h 165"/>
              <a:gd name="T74" fmla="*/ 122 w 169"/>
              <a:gd name="T75" fmla="*/ 154 h 165"/>
              <a:gd name="T76" fmla="*/ 122 w 169"/>
              <a:gd name="T77" fmla="*/ 134 h 165"/>
              <a:gd name="T78" fmla="*/ 122 w 169"/>
              <a:gd name="T79" fmla="*/ 154 h 165"/>
              <a:gd name="T80" fmla="*/ 127 w 169"/>
              <a:gd name="T81" fmla="*/ 144 h 165"/>
              <a:gd name="T82" fmla="*/ 117 w 169"/>
              <a:gd name="T83" fmla="*/ 144 h 165"/>
              <a:gd name="T84" fmla="*/ 144 w 169"/>
              <a:gd name="T85" fmla="*/ 116 h 165"/>
              <a:gd name="T86" fmla="*/ 144 w 169"/>
              <a:gd name="T87" fmla="*/ 97 h 165"/>
              <a:gd name="T88" fmla="*/ 144 w 169"/>
              <a:gd name="T89" fmla="*/ 116 h 165"/>
              <a:gd name="T90" fmla="*/ 149 w 169"/>
              <a:gd name="T91" fmla="*/ 106 h 165"/>
              <a:gd name="T92" fmla="*/ 139 w 169"/>
              <a:gd name="T93"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65">
                <a:moveTo>
                  <a:pt x="144" y="154"/>
                </a:moveTo>
                <a:cubicBezTo>
                  <a:pt x="149" y="154"/>
                  <a:pt x="153" y="149"/>
                  <a:pt x="153" y="144"/>
                </a:cubicBezTo>
                <a:cubicBezTo>
                  <a:pt x="153" y="139"/>
                  <a:pt x="149" y="134"/>
                  <a:pt x="144" y="134"/>
                </a:cubicBezTo>
                <a:cubicBezTo>
                  <a:pt x="138" y="134"/>
                  <a:pt x="134" y="139"/>
                  <a:pt x="134" y="144"/>
                </a:cubicBezTo>
                <a:cubicBezTo>
                  <a:pt x="134" y="149"/>
                  <a:pt x="138" y="154"/>
                  <a:pt x="144" y="154"/>
                </a:cubicBezTo>
                <a:close/>
                <a:moveTo>
                  <a:pt x="144" y="139"/>
                </a:moveTo>
                <a:cubicBezTo>
                  <a:pt x="146" y="139"/>
                  <a:pt x="149" y="141"/>
                  <a:pt x="149" y="144"/>
                </a:cubicBezTo>
                <a:cubicBezTo>
                  <a:pt x="149" y="147"/>
                  <a:pt x="146" y="149"/>
                  <a:pt x="144" y="149"/>
                </a:cubicBezTo>
                <a:cubicBezTo>
                  <a:pt x="141" y="149"/>
                  <a:pt x="139" y="147"/>
                  <a:pt x="139" y="144"/>
                </a:cubicBezTo>
                <a:cubicBezTo>
                  <a:pt x="139" y="141"/>
                  <a:pt x="141" y="139"/>
                  <a:pt x="144" y="139"/>
                </a:cubicBezTo>
                <a:close/>
                <a:moveTo>
                  <a:pt x="168" y="49"/>
                </a:moveTo>
                <a:cubicBezTo>
                  <a:pt x="168" y="49"/>
                  <a:pt x="168" y="49"/>
                  <a:pt x="168" y="49"/>
                </a:cubicBezTo>
                <a:cubicBezTo>
                  <a:pt x="145" y="2"/>
                  <a:pt x="145" y="2"/>
                  <a:pt x="145" y="2"/>
                </a:cubicBezTo>
                <a:cubicBezTo>
                  <a:pt x="145" y="1"/>
                  <a:pt x="144" y="0"/>
                  <a:pt x="143" y="0"/>
                </a:cubicBezTo>
                <a:cubicBezTo>
                  <a:pt x="26" y="0"/>
                  <a:pt x="26" y="0"/>
                  <a:pt x="26" y="0"/>
                </a:cubicBezTo>
                <a:cubicBezTo>
                  <a:pt x="25" y="0"/>
                  <a:pt x="24" y="1"/>
                  <a:pt x="24" y="2"/>
                </a:cubicBezTo>
                <a:cubicBezTo>
                  <a:pt x="0" y="49"/>
                  <a:pt x="0" y="49"/>
                  <a:pt x="0" y="49"/>
                </a:cubicBezTo>
                <a:cubicBezTo>
                  <a:pt x="0" y="49"/>
                  <a:pt x="0" y="49"/>
                  <a:pt x="0" y="49"/>
                </a:cubicBezTo>
                <a:cubicBezTo>
                  <a:pt x="0" y="50"/>
                  <a:pt x="0" y="50"/>
                  <a:pt x="0" y="50"/>
                </a:cubicBezTo>
                <a:cubicBezTo>
                  <a:pt x="0" y="163"/>
                  <a:pt x="0" y="163"/>
                  <a:pt x="0" y="163"/>
                </a:cubicBezTo>
                <a:cubicBezTo>
                  <a:pt x="0" y="164"/>
                  <a:pt x="1" y="165"/>
                  <a:pt x="2" y="165"/>
                </a:cubicBezTo>
                <a:cubicBezTo>
                  <a:pt x="166" y="165"/>
                  <a:pt x="166" y="165"/>
                  <a:pt x="166" y="165"/>
                </a:cubicBezTo>
                <a:cubicBezTo>
                  <a:pt x="168" y="165"/>
                  <a:pt x="169" y="164"/>
                  <a:pt x="169" y="163"/>
                </a:cubicBezTo>
                <a:cubicBezTo>
                  <a:pt x="169" y="50"/>
                  <a:pt x="169" y="50"/>
                  <a:pt x="169" y="50"/>
                </a:cubicBezTo>
                <a:cubicBezTo>
                  <a:pt x="169" y="50"/>
                  <a:pt x="169" y="50"/>
                  <a:pt x="168" y="49"/>
                </a:cubicBezTo>
                <a:close/>
                <a:moveTo>
                  <a:pt x="27" y="5"/>
                </a:moveTo>
                <a:cubicBezTo>
                  <a:pt x="141" y="5"/>
                  <a:pt x="141" y="5"/>
                  <a:pt x="141" y="5"/>
                </a:cubicBezTo>
                <a:cubicBezTo>
                  <a:pt x="163" y="48"/>
                  <a:pt x="163" y="48"/>
                  <a:pt x="163" y="48"/>
                </a:cubicBezTo>
                <a:cubicBezTo>
                  <a:pt x="6" y="48"/>
                  <a:pt x="6" y="48"/>
                  <a:pt x="6" y="48"/>
                </a:cubicBezTo>
                <a:lnTo>
                  <a:pt x="27" y="5"/>
                </a:lnTo>
                <a:close/>
                <a:moveTo>
                  <a:pt x="164" y="160"/>
                </a:moveTo>
                <a:cubicBezTo>
                  <a:pt x="5" y="160"/>
                  <a:pt x="5" y="160"/>
                  <a:pt x="5" y="160"/>
                </a:cubicBezTo>
                <a:cubicBezTo>
                  <a:pt x="5" y="127"/>
                  <a:pt x="5" y="127"/>
                  <a:pt x="5" y="127"/>
                </a:cubicBezTo>
                <a:cubicBezTo>
                  <a:pt x="164" y="127"/>
                  <a:pt x="164" y="127"/>
                  <a:pt x="164" y="127"/>
                </a:cubicBezTo>
                <a:lnTo>
                  <a:pt x="164" y="160"/>
                </a:lnTo>
                <a:close/>
                <a:moveTo>
                  <a:pt x="164" y="123"/>
                </a:moveTo>
                <a:cubicBezTo>
                  <a:pt x="5" y="123"/>
                  <a:pt x="5" y="123"/>
                  <a:pt x="5" y="123"/>
                </a:cubicBezTo>
                <a:cubicBezTo>
                  <a:pt x="5" y="90"/>
                  <a:pt x="5" y="90"/>
                  <a:pt x="5" y="90"/>
                </a:cubicBezTo>
                <a:cubicBezTo>
                  <a:pt x="164" y="90"/>
                  <a:pt x="164" y="90"/>
                  <a:pt x="164" y="90"/>
                </a:cubicBezTo>
                <a:lnTo>
                  <a:pt x="164" y="123"/>
                </a:lnTo>
                <a:close/>
                <a:moveTo>
                  <a:pt x="164" y="85"/>
                </a:moveTo>
                <a:cubicBezTo>
                  <a:pt x="5" y="85"/>
                  <a:pt x="5" y="85"/>
                  <a:pt x="5" y="85"/>
                </a:cubicBezTo>
                <a:cubicBezTo>
                  <a:pt x="5" y="53"/>
                  <a:pt x="5" y="53"/>
                  <a:pt x="5" y="53"/>
                </a:cubicBezTo>
                <a:cubicBezTo>
                  <a:pt x="164" y="53"/>
                  <a:pt x="164" y="53"/>
                  <a:pt x="164" y="53"/>
                </a:cubicBezTo>
                <a:lnTo>
                  <a:pt x="164" y="85"/>
                </a:lnTo>
                <a:close/>
                <a:moveTo>
                  <a:pt x="122" y="79"/>
                </a:moveTo>
                <a:cubicBezTo>
                  <a:pt x="127" y="79"/>
                  <a:pt x="131" y="74"/>
                  <a:pt x="131" y="69"/>
                </a:cubicBezTo>
                <a:cubicBezTo>
                  <a:pt x="131" y="64"/>
                  <a:pt x="127" y="59"/>
                  <a:pt x="122" y="59"/>
                </a:cubicBezTo>
                <a:cubicBezTo>
                  <a:pt x="116" y="59"/>
                  <a:pt x="112" y="64"/>
                  <a:pt x="112" y="69"/>
                </a:cubicBezTo>
                <a:cubicBezTo>
                  <a:pt x="112" y="74"/>
                  <a:pt x="116" y="79"/>
                  <a:pt x="122" y="79"/>
                </a:cubicBezTo>
                <a:close/>
                <a:moveTo>
                  <a:pt x="122" y="64"/>
                </a:moveTo>
                <a:cubicBezTo>
                  <a:pt x="125" y="64"/>
                  <a:pt x="127" y="66"/>
                  <a:pt x="127" y="69"/>
                </a:cubicBezTo>
                <a:cubicBezTo>
                  <a:pt x="127" y="72"/>
                  <a:pt x="125" y="74"/>
                  <a:pt x="122" y="74"/>
                </a:cubicBezTo>
                <a:cubicBezTo>
                  <a:pt x="119" y="74"/>
                  <a:pt x="117" y="72"/>
                  <a:pt x="117" y="69"/>
                </a:cubicBezTo>
                <a:cubicBezTo>
                  <a:pt x="117" y="66"/>
                  <a:pt x="119" y="64"/>
                  <a:pt x="122" y="64"/>
                </a:cubicBezTo>
                <a:close/>
                <a:moveTo>
                  <a:pt x="144" y="79"/>
                </a:moveTo>
                <a:cubicBezTo>
                  <a:pt x="149" y="79"/>
                  <a:pt x="153" y="74"/>
                  <a:pt x="153" y="69"/>
                </a:cubicBezTo>
                <a:cubicBezTo>
                  <a:pt x="153" y="64"/>
                  <a:pt x="149" y="59"/>
                  <a:pt x="144" y="59"/>
                </a:cubicBezTo>
                <a:cubicBezTo>
                  <a:pt x="138" y="59"/>
                  <a:pt x="134" y="64"/>
                  <a:pt x="134" y="69"/>
                </a:cubicBezTo>
                <a:cubicBezTo>
                  <a:pt x="134" y="74"/>
                  <a:pt x="138" y="79"/>
                  <a:pt x="144" y="79"/>
                </a:cubicBezTo>
                <a:close/>
                <a:moveTo>
                  <a:pt x="144" y="64"/>
                </a:moveTo>
                <a:cubicBezTo>
                  <a:pt x="146" y="64"/>
                  <a:pt x="149" y="66"/>
                  <a:pt x="149" y="69"/>
                </a:cubicBezTo>
                <a:cubicBezTo>
                  <a:pt x="149" y="72"/>
                  <a:pt x="146" y="74"/>
                  <a:pt x="144" y="74"/>
                </a:cubicBezTo>
                <a:cubicBezTo>
                  <a:pt x="141" y="74"/>
                  <a:pt x="139" y="72"/>
                  <a:pt x="139" y="69"/>
                </a:cubicBezTo>
                <a:cubicBezTo>
                  <a:pt x="139" y="66"/>
                  <a:pt x="141" y="64"/>
                  <a:pt x="144" y="64"/>
                </a:cubicBezTo>
                <a:close/>
                <a:moveTo>
                  <a:pt x="122" y="116"/>
                </a:moveTo>
                <a:cubicBezTo>
                  <a:pt x="127" y="116"/>
                  <a:pt x="131" y="112"/>
                  <a:pt x="131" y="106"/>
                </a:cubicBezTo>
                <a:cubicBezTo>
                  <a:pt x="131" y="101"/>
                  <a:pt x="127" y="97"/>
                  <a:pt x="122" y="97"/>
                </a:cubicBezTo>
                <a:cubicBezTo>
                  <a:pt x="116" y="97"/>
                  <a:pt x="112" y="101"/>
                  <a:pt x="112" y="106"/>
                </a:cubicBezTo>
                <a:cubicBezTo>
                  <a:pt x="112" y="112"/>
                  <a:pt x="116" y="116"/>
                  <a:pt x="122" y="116"/>
                </a:cubicBezTo>
                <a:close/>
                <a:moveTo>
                  <a:pt x="122" y="101"/>
                </a:moveTo>
                <a:cubicBezTo>
                  <a:pt x="125" y="101"/>
                  <a:pt x="127" y="104"/>
                  <a:pt x="127" y="106"/>
                </a:cubicBezTo>
                <a:cubicBezTo>
                  <a:pt x="127" y="109"/>
                  <a:pt x="125" y="111"/>
                  <a:pt x="122" y="111"/>
                </a:cubicBezTo>
                <a:cubicBezTo>
                  <a:pt x="119" y="111"/>
                  <a:pt x="117" y="109"/>
                  <a:pt x="117" y="106"/>
                </a:cubicBezTo>
                <a:cubicBezTo>
                  <a:pt x="117" y="104"/>
                  <a:pt x="119" y="101"/>
                  <a:pt x="122" y="101"/>
                </a:cubicBezTo>
                <a:close/>
                <a:moveTo>
                  <a:pt x="122" y="154"/>
                </a:moveTo>
                <a:cubicBezTo>
                  <a:pt x="127" y="154"/>
                  <a:pt x="131" y="149"/>
                  <a:pt x="131" y="144"/>
                </a:cubicBezTo>
                <a:cubicBezTo>
                  <a:pt x="131" y="139"/>
                  <a:pt x="127" y="134"/>
                  <a:pt x="122" y="134"/>
                </a:cubicBezTo>
                <a:cubicBezTo>
                  <a:pt x="116" y="134"/>
                  <a:pt x="112" y="139"/>
                  <a:pt x="112" y="144"/>
                </a:cubicBezTo>
                <a:cubicBezTo>
                  <a:pt x="112" y="149"/>
                  <a:pt x="116" y="154"/>
                  <a:pt x="122" y="154"/>
                </a:cubicBezTo>
                <a:close/>
                <a:moveTo>
                  <a:pt x="122" y="139"/>
                </a:moveTo>
                <a:cubicBezTo>
                  <a:pt x="125" y="139"/>
                  <a:pt x="127" y="141"/>
                  <a:pt x="127" y="144"/>
                </a:cubicBezTo>
                <a:cubicBezTo>
                  <a:pt x="127" y="147"/>
                  <a:pt x="125" y="149"/>
                  <a:pt x="122" y="149"/>
                </a:cubicBezTo>
                <a:cubicBezTo>
                  <a:pt x="119" y="149"/>
                  <a:pt x="117" y="147"/>
                  <a:pt x="117" y="144"/>
                </a:cubicBezTo>
                <a:cubicBezTo>
                  <a:pt x="117" y="141"/>
                  <a:pt x="119" y="139"/>
                  <a:pt x="122" y="139"/>
                </a:cubicBezTo>
                <a:close/>
                <a:moveTo>
                  <a:pt x="144" y="116"/>
                </a:moveTo>
                <a:cubicBezTo>
                  <a:pt x="149" y="116"/>
                  <a:pt x="153" y="112"/>
                  <a:pt x="153" y="106"/>
                </a:cubicBezTo>
                <a:cubicBezTo>
                  <a:pt x="153" y="101"/>
                  <a:pt x="149" y="97"/>
                  <a:pt x="144" y="97"/>
                </a:cubicBezTo>
                <a:cubicBezTo>
                  <a:pt x="138" y="97"/>
                  <a:pt x="134" y="101"/>
                  <a:pt x="134" y="106"/>
                </a:cubicBezTo>
                <a:cubicBezTo>
                  <a:pt x="134" y="112"/>
                  <a:pt x="138" y="116"/>
                  <a:pt x="144" y="116"/>
                </a:cubicBezTo>
                <a:close/>
                <a:moveTo>
                  <a:pt x="144" y="101"/>
                </a:moveTo>
                <a:cubicBezTo>
                  <a:pt x="146" y="101"/>
                  <a:pt x="149" y="104"/>
                  <a:pt x="149" y="106"/>
                </a:cubicBezTo>
                <a:cubicBezTo>
                  <a:pt x="149" y="109"/>
                  <a:pt x="146" y="111"/>
                  <a:pt x="144" y="111"/>
                </a:cubicBezTo>
                <a:cubicBezTo>
                  <a:pt x="141" y="111"/>
                  <a:pt x="139" y="109"/>
                  <a:pt x="139" y="106"/>
                </a:cubicBezTo>
                <a:cubicBezTo>
                  <a:pt x="139" y="104"/>
                  <a:pt x="141" y="101"/>
                  <a:pt x="144" y="10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endParaRPr lang="en-US" sz="2400" dirty="0">
              <a:solidFill>
                <a:srgbClr val="000000"/>
              </a:solidFill>
              <a:latin typeface="Open Sans Light"/>
              <a:ea typeface="ＭＳ Ｐゴシック"/>
            </a:endParaRPr>
          </a:p>
        </p:txBody>
      </p:sp>
      <p:sp>
        <p:nvSpPr>
          <p:cNvPr id="132" name="Rectangle 41">
            <a:extLst>
              <a:ext uri="{FF2B5EF4-FFF2-40B4-BE49-F238E27FC236}">
                <a16:creationId xmlns:a16="http://schemas.microsoft.com/office/drawing/2014/main" id="{18B4E6C6-3A1D-4DD2-B4C0-A78F0DAB646F}"/>
              </a:ext>
            </a:extLst>
          </p:cNvPr>
          <p:cNvSpPr/>
          <p:nvPr/>
        </p:nvSpPr>
        <p:spPr>
          <a:xfrm>
            <a:off x="1551906" y="2704245"/>
            <a:ext cx="2023814" cy="581313"/>
          </a:xfrm>
          <a:prstGeom prst="rect">
            <a:avLst/>
          </a:prstGeom>
        </p:spPr>
        <p:txBody>
          <a:bodyPr wrap="square" lIns="0" tIns="0" rIns="0" bIns="0">
            <a:spAutoFit/>
          </a:bodyPr>
          <a:lstStyle/>
          <a:p>
            <a:pPr algn="r" defTabSz="1219170">
              <a:lnSpc>
                <a:spcPct val="130000"/>
              </a:lnSpc>
            </a:pPr>
            <a:r>
              <a:rPr lang="de-DE" sz="1200" b="1" dirty="0">
                <a:solidFill>
                  <a:srgbClr val="BBE0E3">
                    <a:lumMod val="50000"/>
                  </a:srgbClr>
                </a:solidFill>
                <a:latin typeface="Open Sans Light"/>
                <a:ea typeface="ＭＳ Ｐゴシック"/>
              </a:rPr>
              <a:t>Künstliche Intelligenz</a:t>
            </a:r>
          </a:p>
          <a:p>
            <a:pPr algn="r" defTabSz="1219170">
              <a:lnSpc>
                <a:spcPct val="130000"/>
              </a:lnSpc>
            </a:pPr>
            <a:r>
              <a:rPr lang="de-DE" sz="900" dirty="0">
                <a:solidFill>
                  <a:srgbClr val="000000"/>
                </a:solidFill>
                <a:latin typeface="Open Sans Light"/>
                <a:ea typeface="ＭＳ Ｐゴシック"/>
              </a:rPr>
              <a:t>Einzigartige Lösungen durch </a:t>
            </a:r>
          </a:p>
          <a:p>
            <a:pPr algn="r" defTabSz="1219170">
              <a:lnSpc>
                <a:spcPct val="130000"/>
              </a:lnSpc>
            </a:pPr>
            <a:r>
              <a:rPr lang="de-DE" sz="900" dirty="0">
                <a:solidFill>
                  <a:srgbClr val="000000"/>
                </a:solidFill>
                <a:latin typeface="Open Sans Light"/>
                <a:ea typeface="ＭＳ Ｐゴシック"/>
              </a:rPr>
              <a:t>das Maschinelle Lernen</a:t>
            </a:r>
          </a:p>
        </p:txBody>
      </p:sp>
      <p:sp>
        <p:nvSpPr>
          <p:cNvPr id="157" name="Rectangle 41">
            <a:extLst>
              <a:ext uri="{FF2B5EF4-FFF2-40B4-BE49-F238E27FC236}">
                <a16:creationId xmlns:a16="http://schemas.microsoft.com/office/drawing/2014/main" id="{2DE6C8DD-A011-485D-B24C-219FD059F2AB}"/>
              </a:ext>
            </a:extLst>
          </p:cNvPr>
          <p:cNvSpPr/>
          <p:nvPr/>
        </p:nvSpPr>
        <p:spPr>
          <a:xfrm>
            <a:off x="1376790" y="3943130"/>
            <a:ext cx="2023814" cy="581313"/>
          </a:xfrm>
          <a:prstGeom prst="rect">
            <a:avLst/>
          </a:prstGeom>
        </p:spPr>
        <p:txBody>
          <a:bodyPr wrap="square" lIns="0" tIns="0" rIns="0" bIns="0">
            <a:spAutoFit/>
          </a:bodyPr>
          <a:lstStyle/>
          <a:p>
            <a:pPr algn="r" defTabSz="1219170">
              <a:lnSpc>
                <a:spcPct val="130000"/>
              </a:lnSpc>
            </a:pPr>
            <a:r>
              <a:rPr lang="de-DE" sz="1200" b="1" dirty="0">
                <a:solidFill>
                  <a:srgbClr val="BBE0E3">
                    <a:lumMod val="50000"/>
                  </a:srgbClr>
                </a:solidFill>
                <a:latin typeface="Open Sans Light"/>
                <a:ea typeface="ＭＳ Ｐゴシック"/>
              </a:rPr>
              <a:t>Distributed Ledger</a:t>
            </a:r>
          </a:p>
          <a:p>
            <a:pPr algn="r" defTabSz="1219170">
              <a:lnSpc>
                <a:spcPct val="130000"/>
              </a:lnSpc>
            </a:pPr>
            <a:r>
              <a:rPr lang="de-DE" sz="900" dirty="0">
                <a:solidFill>
                  <a:srgbClr val="000000"/>
                </a:solidFill>
                <a:latin typeface="Open Sans Light"/>
                <a:ea typeface="ＭＳ Ｐゴシック"/>
              </a:rPr>
              <a:t>Unveränderliche Speicherung </a:t>
            </a:r>
          </a:p>
          <a:p>
            <a:pPr algn="r" defTabSz="1219170">
              <a:lnSpc>
                <a:spcPct val="130000"/>
              </a:lnSpc>
            </a:pPr>
            <a:r>
              <a:rPr lang="de-DE" sz="900" dirty="0">
                <a:solidFill>
                  <a:srgbClr val="000000"/>
                </a:solidFill>
                <a:latin typeface="Open Sans Light"/>
                <a:ea typeface="ＭＳ Ｐゴシック"/>
              </a:rPr>
              <a:t>von Daten</a:t>
            </a:r>
          </a:p>
        </p:txBody>
      </p:sp>
      <p:sp>
        <p:nvSpPr>
          <p:cNvPr id="158" name="Rectangle 41">
            <a:extLst>
              <a:ext uri="{FF2B5EF4-FFF2-40B4-BE49-F238E27FC236}">
                <a16:creationId xmlns:a16="http://schemas.microsoft.com/office/drawing/2014/main" id="{BD6716EB-7DD1-43C3-B582-C3117E036255}"/>
              </a:ext>
            </a:extLst>
          </p:cNvPr>
          <p:cNvSpPr/>
          <p:nvPr/>
        </p:nvSpPr>
        <p:spPr>
          <a:xfrm>
            <a:off x="1551906" y="5296533"/>
            <a:ext cx="2023814" cy="581313"/>
          </a:xfrm>
          <a:prstGeom prst="rect">
            <a:avLst/>
          </a:prstGeom>
        </p:spPr>
        <p:txBody>
          <a:bodyPr wrap="square" lIns="0" tIns="0" rIns="0" bIns="0">
            <a:spAutoFit/>
          </a:bodyPr>
          <a:lstStyle/>
          <a:p>
            <a:pPr algn="r" defTabSz="1219170">
              <a:lnSpc>
                <a:spcPct val="130000"/>
              </a:lnSpc>
            </a:pPr>
            <a:r>
              <a:rPr lang="de-DE" sz="1200" b="1" dirty="0">
                <a:solidFill>
                  <a:srgbClr val="BBE0E3">
                    <a:lumMod val="50000"/>
                  </a:srgbClr>
                </a:solidFill>
                <a:latin typeface="Open Sans Light"/>
                <a:ea typeface="ＭＳ Ｐゴシック"/>
              </a:rPr>
              <a:t>Cloud &amp; Edge Computing</a:t>
            </a:r>
          </a:p>
          <a:p>
            <a:pPr algn="r" defTabSz="1219170">
              <a:lnSpc>
                <a:spcPct val="130000"/>
              </a:lnSpc>
            </a:pPr>
            <a:r>
              <a:rPr lang="de-DE" sz="900" dirty="0">
                <a:solidFill>
                  <a:srgbClr val="000000"/>
                </a:solidFill>
                <a:latin typeface="Open Sans Light"/>
                <a:ea typeface="ＭＳ Ｐゴシック"/>
              </a:rPr>
              <a:t>Bedarfsgerechte und effiziente </a:t>
            </a:r>
          </a:p>
          <a:p>
            <a:pPr algn="r" defTabSz="1219170">
              <a:lnSpc>
                <a:spcPct val="130000"/>
              </a:lnSpc>
            </a:pPr>
            <a:r>
              <a:rPr lang="de-DE" sz="900" dirty="0">
                <a:solidFill>
                  <a:srgbClr val="000000"/>
                </a:solidFill>
                <a:latin typeface="Open Sans Light"/>
                <a:ea typeface="ＭＳ Ｐゴシック"/>
              </a:rPr>
              <a:t>Bereitstellung von IT-Ressourcen</a:t>
            </a:r>
          </a:p>
        </p:txBody>
      </p:sp>
      <p:sp>
        <p:nvSpPr>
          <p:cNvPr id="160" name="Freeform 114">
            <a:extLst>
              <a:ext uri="{FF2B5EF4-FFF2-40B4-BE49-F238E27FC236}">
                <a16:creationId xmlns:a16="http://schemas.microsoft.com/office/drawing/2014/main" id="{38731537-535C-4DAF-B42C-DD1B25A191BA}"/>
              </a:ext>
            </a:extLst>
          </p:cNvPr>
          <p:cNvSpPr>
            <a:spLocks noEditPoints="1"/>
          </p:cNvSpPr>
          <p:nvPr/>
        </p:nvSpPr>
        <p:spPr bwMode="auto">
          <a:xfrm>
            <a:off x="3575721" y="4050202"/>
            <a:ext cx="542877" cy="493604"/>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1" name="Freeform 40">
            <a:extLst>
              <a:ext uri="{FF2B5EF4-FFF2-40B4-BE49-F238E27FC236}">
                <a16:creationId xmlns:a16="http://schemas.microsoft.com/office/drawing/2014/main" id="{9A8CF6BD-4CFF-462B-B12C-94F9F196B0B1}"/>
              </a:ext>
            </a:extLst>
          </p:cNvPr>
          <p:cNvSpPr>
            <a:spLocks noEditPoints="1"/>
          </p:cNvSpPr>
          <p:nvPr/>
        </p:nvSpPr>
        <p:spPr bwMode="auto">
          <a:xfrm>
            <a:off x="3755474" y="2736886"/>
            <a:ext cx="483032" cy="566885"/>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2" name="Rectangle 41">
            <a:extLst>
              <a:ext uri="{FF2B5EF4-FFF2-40B4-BE49-F238E27FC236}">
                <a16:creationId xmlns:a16="http://schemas.microsoft.com/office/drawing/2014/main" id="{4AAC17EC-2266-4699-890E-ADA2CA1B3067}"/>
              </a:ext>
            </a:extLst>
          </p:cNvPr>
          <p:cNvSpPr/>
          <p:nvPr/>
        </p:nvSpPr>
        <p:spPr>
          <a:xfrm>
            <a:off x="1775520" y="2132856"/>
            <a:ext cx="2735510" cy="329706"/>
          </a:xfrm>
          <a:prstGeom prst="rect">
            <a:avLst/>
          </a:prstGeom>
        </p:spPr>
        <p:txBody>
          <a:bodyPr wrap="square" lIns="0" tIns="0" rIns="0" bIns="0">
            <a:spAutoFit/>
          </a:bodyPr>
          <a:lstStyle/>
          <a:p>
            <a:pPr defTabSz="1219170">
              <a:lnSpc>
                <a:spcPct val="130000"/>
              </a:lnSpc>
            </a:pPr>
            <a:r>
              <a:rPr lang="de-DE" b="1" u="sng" dirty="0">
                <a:solidFill>
                  <a:srgbClr val="333399"/>
                </a:solidFill>
                <a:latin typeface="Open Sans Light"/>
                <a:ea typeface="ＭＳ Ｐゴシック"/>
              </a:rPr>
              <a:t>Technologien &amp; Systeme</a:t>
            </a:r>
            <a:endParaRPr lang="de-DE" sz="1050" u="sng" dirty="0">
              <a:solidFill>
                <a:srgbClr val="333399"/>
              </a:solidFill>
              <a:latin typeface="Open Sans Light"/>
              <a:ea typeface="ＭＳ Ｐゴシック"/>
            </a:endParaRPr>
          </a:p>
        </p:txBody>
      </p:sp>
      <p:sp>
        <p:nvSpPr>
          <p:cNvPr id="163" name="Rectangle 41">
            <a:extLst>
              <a:ext uri="{FF2B5EF4-FFF2-40B4-BE49-F238E27FC236}">
                <a16:creationId xmlns:a16="http://schemas.microsoft.com/office/drawing/2014/main" id="{95DE3FF9-E56B-4FD7-92ED-A24ABD2BF9B0}"/>
              </a:ext>
            </a:extLst>
          </p:cNvPr>
          <p:cNvSpPr/>
          <p:nvPr/>
        </p:nvSpPr>
        <p:spPr>
          <a:xfrm>
            <a:off x="6827804" y="2132856"/>
            <a:ext cx="3588676" cy="329706"/>
          </a:xfrm>
          <a:prstGeom prst="rect">
            <a:avLst/>
          </a:prstGeom>
        </p:spPr>
        <p:txBody>
          <a:bodyPr wrap="square" lIns="0" tIns="0" rIns="0" bIns="0">
            <a:spAutoFit/>
          </a:bodyPr>
          <a:lstStyle/>
          <a:p>
            <a:pPr algn="r" defTabSz="1219170">
              <a:lnSpc>
                <a:spcPct val="130000"/>
              </a:lnSpc>
            </a:pPr>
            <a:r>
              <a:rPr lang="de-DE" b="1" u="sng" dirty="0">
                <a:solidFill>
                  <a:srgbClr val="333399"/>
                </a:solidFill>
                <a:latin typeface="Open Sans Light"/>
                <a:ea typeface="ＭＳ Ｐゴシック"/>
              </a:rPr>
              <a:t>Anwendung &amp; Einbettung</a:t>
            </a:r>
            <a:endParaRPr lang="de-DE" sz="1050" u="sng" dirty="0">
              <a:solidFill>
                <a:srgbClr val="333399"/>
              </a:solidFill>
              <a:latin typeface="Open Sans Light"/>
              <a:ea typeface="ＭＳ Ｐゴシック"/>
            </a:endParaRPr>
          </a:p>
        </p:txBody>
      </p:sp>
      <p:sp>
        <p:nvSpPr>
          <p:cNvPr id="164" name="Rectangle 41">
            <a:extLst>
              <a:ext uri="{FF2B5EF4-FFF2-40B4-BE49-F238E27FC236}">
                <a16:creationId xmlns:a16="http://schemas.microsoft.com/office/drawing/2014/main" id="{CC7E2BA0-C50F-4EA4-9A15-3C8DD7743413}"/>
              </a:ext>
            </a:extLst>
          </p:cNvPr>
          <p:cNvSpPr/>
          <p:nvPr/>
        </p:nvSpPr>
        <p:spPr>
          <a:xfrm>
            <a:off x="8608690" y="2646985"/>
            <a:ext cx="2023814" cy="529504"/>
          </a:xfrm>
          <a:prstGeom prst="rect">
            <a:avLst/>
          </a:prstGeom>
        </p:spPr>
        <p:txBody>
          <a:bodyPr wrap="square" lIns="0" tIns="0" rIns="0" bIns="0">
            <a:spAutoFit/>
          </a:bodyPr>
          <a:lstStyle/>
          <a:p>
            <a:pPr defTabSz="1219170"/>
            <a:r>
              <a:rPr lang="de-DE" sz="1200" b="1" dirty="0">
                <a:solidFill>
                  <a:srgbClr val="BBE0E3">
                    <a:lumMod val="50000"/>
                  </a:srgbClr>
                </a:solidFill>
                <a:latin typeface="Open Sans Light"/>
                <a:ea typeface="ＭＳ Ｐゴシック"/>
              </a:rPr>
              <a:t>Sozio-technische Perspektive </a:t>
            </a:r>
          </a:p>
          <a:p>
            <a:pPr defTabSz="1219170">
              <a:lnSpc>
                <a:spcPct val="130000"/>
              </a:lnSpc>
            </a:pPr>
            <a:r>
              <a:rPr lang="de-DE" sz="900" dirty="0">
                <a:solidFill>
                  <a:srgbClr val="000000"/>
                </a:solidFill>
                <a:latin typeface="Open Sans Light"/>
                <a:ea typeface="ＭＳ Ｐゴシック"/>
              </a:rPr>
              <a:t>Menschen und Maschinen </a:t>
            </a:r>
          </a:p>
          <a:p>
            <a:pPr defTabSz="1219170">
              <a:lnSpc>
                <a:spcPct val="130000"/>
              </a:lnSpc>
            </a:pPr>
            <a:r>
              <a:rPr lang="de-DE" sz="900" dirty="0">
                <a:solidFill>
                  <a:srgbClr val="000000"/>
                </a:solidFill>
                <a:latin typeface="Open Sans Light"/>
                <a:ea typeface="ＭＳ Ｐゴシック"/>
              </a:rPr>
              <a:t>im Zentrum der Betrachtung</a:t>
            </a:r>
          </a:p>
        </p:txBody>
      </p:sp>
      <p:sp>
        <p:nvSpPr>
          <p:cNvPr id="165" name="Freeform 41">
            <a:extLst>
              <a:ext uri="{FF2B5EF4-FFF2-40B4-BE49-F238E27FC236}">
                <a16:creationId xmlns:a16="http://schemas.microsoft.com/office/drawing/2014/main" id="{B5E473AA-D6D3-4049-8D1A-A1B9637409B5}"/>
              </a:ext>
            </a:extLst>
          </p:cNvPr>
          <p:cNvSpPr>
            <a:spLocks noEditPoints="1"/>
          </p:cNvSpPr>
          <p:nvPr/>
        </p:nvSpPr>
        <p:spPr bwMode="auto">
          <a:xfrm>
            <a:off x="7896200" y="2912804"/>
            <a:ext cx="216024" cy="262850"/>
          </a:xfrm>
          <a:custGeom>
            <a:avLst/>
            <a:gdLst>
              <a:gd name="T0" fmla="*/ 248 w 327"/>
              <a:gd name="T1" fmla="*/ 2 h 398"/>
              <a:gd name="T2" fmla="*/ 248 w 327"/>
              <a:gd name="T3" fmla="*/ 2 h 398"/>
              <a:gd name="T4" fmla="*/ 247 w 327"/>
              <a:gd name="T5" fmla="*/ 1 h 398"/>
              <a:gd name="T6" fmla="*/ 246 w 327"/>
              <a:gd name="T7" fmla="*/ 0 h 398"/>
              <a:gd name="T8" fmla="*/ 5 w 327"/>
              <a:gd name="T9" fmla="*/ 7 h 398"/>
              <a:gd name="T10" fmla="*/ 0 w 327"/>
              <a:gd name="T11" fmla="*/ 387 h 398"/>
              <a:gd name="T12" fmla="*/ 244 w 327"/>
              <a:gd name="T13" fmla="*/ 398 h 398"/>
              <a:gd name="T14" fmla="*/ 245 w 327"/>
              <a:gd name="T15" fmla="*/ 398 h 398"/>
              <a:gd name="T16" fmla="*/ 246 w 327"/>
              <a:gd name="T17" fmla="*/ 398 h 398"/>
              <a:gd name="T18" fmla="*/ 247 w 327"/>
              <a:gd name="T19" fmla="*/ 398 h 398"/>
              <a:gd name="T20" fmla="*/ 247 w 327"/>
              <a:gd name="T21" fmla="*/ 397 h 398"/>
              <a:gd name="T22" fmla="*/ 248 w 327"/>
              <a:gd name="T23" fmla="*/ 397 h 398"/>
              <a:gd name="T24" fmla="*/ 326 w 327"/>
              <a:gd name="T25" fmla="*/ 319 h 398"/>
              <a:gd name="T26" fmla="*/ 327 w 327"/>
              <a:gd name="T27" fmla="*/ 83 h 398"/>
              <a:gd name="T28" fmla="*/ 240 w 327"/>
              <a:gd name="T29" fmla="*/ 389 h 398"/>
              <a:gd name="T30" fmla="*/ 10 w 327"/>
              <a:gd name="T31" fmla="*/ 16 h 398"/>
              <a:gd name="T32" fmla="*/ 240 w 327"/>
              <a:gd name="T33" fmla="*/ 389 h 398"/>
              <a:gd name="T34" fmla="*/ 249 w 327"/>
              <a:gd name="T35" fmla="*/ 382 h 398"/>
              <a:gd name="T36" fmla="*/ 318 w 327"/>
              <a:gd name="T37" fmla="*/ 85 h 398"/>
              <a:gd name="T38" fmla="*/ 50 w 327"/>
              <a:gd name="T39" fmla="*/ 175 h 398"/>
              <a:gd name="T40" fmla="*/ 197 w 327"/>
              <a:gd name="T41" fmla="*/ 175 h 398"/>
              <a:gd name="T42" fmla="*/ 202 w 327"/>
              <a:gd name="T43" fmla="*/ 111 h 398"/>
              <a:gd name="T44" fmla="*/ 200 w 327"/>
              <a:gd name="T45" fmla="*/ 49 h 398"/>
              <a:gd name="T46" fmla="*/ 50 w 327"/>
              <a:gd name="T47" fmla="*/ 51 h 398"/>
              <a:gd name="T48" fmla="*/ 45 w 327"/>
              <a:gd name="T49" fmla="*/ 113 h 398"/>
              <a:gd name="T50" fmla="*/ 46 w 327"/>
              <a:gd name="T51" fmla="*/ 174 h 398"/>
              <a:gd name="T52" fmla="*/ 54 w 327"/>
              <a:gd name="T53" fmla="*/ 60 h 398"/>
              <a:gd name="T54" fmla="*/ 192 w 327"/>
              <a:gd name="T55" fmla="*/ 107 h 398"/>
              <a:gd name="T56" fmla="*/ 54 w 327"/>
              <a:gd name="T57" fmla="*/ 60 h 398"/>
              <a:gd name="T58" fmla="*/ 192 w 327"/>
              <a:gd name="T59" fmla="*/ 116 h 398"/>
              <a:gd name="T60" fmla="*/ 54 w 327"/>
              <a:gd name="T61" fmla="*/ 166 h 398"/>
              <a:gd name="T62" fmla="*/ 123 w 327"/>
              <a:gd name="T63" fmla="*/ 224 h 398"/>
              <a:gd name="T64" fmla="*/ 123 w 327"/>
              <a:gd name="T65" fmla="*/ 278 h 398"/>
              <a:gd name="T66" fmla="*/ 150 w 327"/>
              <a:gd name="T67" fmla="*/ 251 h 398"/>
              <a:gd name="T68" fmla="*/ 123 w 327"/>
              <a:gd name="T69" fmla="*/ 269 h 398"/>
              <a:gd name="T70" fmla="*/ 123 w 327"/>
              <a:gd name="T71" fmla="*/ 269 h 398"/>
              <a:gd name="T72" fmla="*/ 123 w 327"/>
              <a:gd name="T73" fmla="*/ 233 h 398"/>
              <a:gd name="T74" fmla="*/ 123 w 327"/>
              <a:gd name="T75" fmla="*/ 269 h 398"/>
              <a:gd name="T76" fmla="*/ 122 w 327"/>
              <a:gd name="T77" fmla="*/ 288 h 398"/>
              <a:gd name="T78" fmla="*/ 123 w 327"/>
              <a:gd name="T79" fmla="*/ 342 h 398"/>
              <a:gd name="T80" fmla="*/ 150 w 327"/>
              <a:gd name="T81" fmla="*/ 315 h 398"/>
              <a:gd name="T82" fmla="*/ 123 w 327"/>
              <a:gd name="T83" fmla="*/ 332 h 398"/>
              <a:gd name="T84" fmla="*/ 105 w 327"/>
              <a:gd name="T85" fmla="*/ 314 h 398"/>
              <a:gd name="T86" fmla="*/ 123 w 327"/>
              <a:gd name="T87" fmla="*/ 297 h 398"/>
              <a:gd name="T88" fmla="*/ 123 w 327"/>
              <a:gd name="T89" fmla="*/ 33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7" h="398">
                <a:moveTo>
                  <a:pt x="326" y="80"/>
                </a:moveTo>
                <a:cubicBezTo>
                  <a:pt x="248" y="2"/>
                  <a:pt x="248" y="2"/>
                  <a:pt x="248" y="2"/>
                </a:cubicBezTo>
                <a:cubicBezTo>
                  <a:pt x="248" y="2"/>
                  <a:pt x="248" y="2"/>
                  <a:pt x="248" y="2"/>
                </a:cubicBezTo>
                <a:cubicBezTo>
                  <a:pt x="248" y="2"/>
                  <a:pt x="248" y="2"/>
                  <a:pt x="248" y="2"/>
                </a:cubicBezTo>
                <a:cubicBezTo>
                  <a:pt x="248" y="1"/>
                  <a:pt x="247" y="1"/>
                  <a:pt x="247" y="1"/>
                </a:cubicBezTo>
                <a:cubicBezTo>
                  <a:pt x="247" y="1"/>
                  <a:pt x="247" y="1"/>
                  <a:pt x="247" y="1"/>
                </a:cubicBezTo>
                <a:cubicBezTo>
                  <a:pt x="246" y="1"/>
                  <a:pt x="246" y="0"/>
                  <a:pt x="246" y="0"/>
                </a:cubicBezTo>
                <a:cubicBezTo>
                  <a:pt x="246" y="0"/>
                  <a:pt x="246" y="0"/>
                  <a:pt x="246" y="0"/>
                </a:cubicBezTo>
                <a:cubicBezTo>
                  <a:pt x="245" y="0"/>
                  <a:pt x="245" y="0"/>
                  <a:pt x="244" y="0"/>
                </a:cubicBezTo>
                <a:cubicBezTo>
                  <a:pt x="5" y="7"/>
                  <a:pt x="5" y="7"/>
                  <a:pt x="5" y="7"/>
                </a:cubicBezTo>
                <a:cubicBezTo>
                  <a:pt x="2" y="7"/>
                  <a:pt x="0" y="9"/>
                  <a:pt x="0" y="12"/>
                </a:cubicBezTo>
                <a:cubicBezTo>
                  <a:pt x="0" y="387"/>
                  <a:pt x="0" y="387"/>
                  <a:pt x="0" y="387"/>
                </a:cubicBezTo>
                <a:cubicBezTo>
                  <a:pt x="0" y="389"/>
                  <a:pt x="2" y="392"/>
                  <a:pt x="5" y="392"/>
                </a:cubicBezTo>
                <a:cubicBezTo>
                  <a:pt x="244" y="398"/>
                  <a:pt x="244" y="398"/>
                  <a:pt x="244" y="398"/>
                </a:cubicBezTo>
                <a:cubicBezTo>
                  <a:pt x="245" y="398"/>
                  <a:pt x="245" y="398"/>
                  <a:pt x="245" y="398"/>
                </a:cubicBezTo>
                <a:cubicBezTo>
                  <a:pt x="245" y="398"/>
                  <a:pt x="245" y="398"/>
                  <a:pt x="245" y="398"/>
                </a:cubicBezTo>
                <a:cubicBezTo>
                  <a:pt x="245" y="398"/>
                  <a:pt x="245" y="398"/>
                  <a:pt x="246" y="398"/>
                </a:cubicBezTo>
                <a:cubicBezTo>
                  <a:pt x="246" y="398"/>
                  <a:pt x="246" y="398"/>
                  <a:pt x="246" y="398"/>
                </a:cubicBezTo>
                <a:cubicBezTo>
                  <a:pt x="246" y="398"/>
                  <a:pt x="246" y="398"/>
                  <a:pt x="246" y="398"/>
                </a:cubicBezTo>
                <a:cubicBezTo>
                  <a:pt x="246" y="398"/>
                  <a:pt x="247" y="398"/>
                  <a:pt x="247" y="398"/>
                </a:cubicBezTo>
                <a:cubicBezTo>
                  <a:pt x="247" y="398"/>
                  <a:pt x="247" y="398"/>
                  <a:pt x="247" y="398"/>
                </a:cubicBezTo>
                <a:cubicBezTo>
                  <a:pt x="247" y="398"/>
                  <a:pt x="247" y="398"/>
                  <a:pt x="247" y="397"/>
                </a:cubicBezTo>
                <a:cubicBezTo>
                  <a:pt x="248" y="397"/>
                  <a:pt x="248" y="397"/>
                  <a:pt x="248" y="397"/>
                </a:cubicBezTo>
                <a:cubicBezTo>
                  <a:pt x="248" y="397"/>
                  <a:pt x="248" y="397"/>
                  <a:pt x="248" y="397"/>
                </a:cubicBezTo>
                <a:cubicBezTo>
                  <a:pt x="248" y="397"/>
                  <a:pt x="248" y="397"/>
                  <a:pt x="248" y="397"/>
                </a:cubicBezTo>
                <a:cubicBezTo>
                  <a:pt x="326" y="319"/>
                  <a:pt x="326" y="319"/>
                  <a:pt x="326" y="319"/>
                </a:cubicBezTo>
                <a:cubicBezTo>
                  <a:pt x="327" y="318"/>
                  <a:pt x="327" y="317"/>
                  <a:pt x="327" y="315"/>
                </a:cubicBezTo>
                <a:cubicBezTo>
                  <a:pt x="327" y="83"/>
                  <a:pt x="327" y="83"/>
                  <a:pt x="327" y="83"/>
                </a:cubicBezTo>
                <a:cubicBezTo>
                  <a:pt x="327" y="82"/>
                  <a:pt x="327" y="81"/>
                  <a:pt x="326" y="80"/>
                </a:cubicBezTo>
                <a:close/>
                <a:moveTo>
                  <a:pt x="240" y="389"/>
                </a:moveTo>
                <a:cubicBezTo>
                  <a:pt x="10" y="382"/>
                  <a:pt x="10" y="382"/>
                  <a:pt x="10" y="382"/>
                </a:cubicBezTo>
                <a:cubicBezTo>
                  <a:pt x="10" y="16"/>
                  <a:pt x="10" y="16"/>
                  <a:pt x="10" y="16"/>
                </a:cubicBezTo>
                <a:cubicBezTo>
                  <a:pt x="240" y="10"/>
                  <a:pt x="240" y="10"/>
                  <a:pt x="240" y="10"/>
                </a:cubicBezTo>
                <a:lnTo>
                  <a:pt x="240" y="389"/>
                </a:lnTo>
                <a:close/>
                <a:moveTo>
                  <a:pt x="318" y="313"/>
                </a:moveTo>
                <a:cubicBezTo>
                  <a:pt x="249" y="382"/>
                  <a:pt x="249" y="382"/>
                  <a:pt x="249" y="382"/>
                </a:cubicBezTo>
                <a:cubicBezTo>
                  <a:pt x="249" y="16"/>
                  <a:pt x="249" y="16"/>
                  <a:pt x="249" y="16"/>
                </a:cubicBezTo>
                <a:cubicBezTo>
                  <a:pt x="318" y="85"/>
                  <a:pt x="318" y="85"/>
                  <a:pt x="318" y="85"/>
                </a:cubicBezTo>
                <a:lnTo>
                  <a:pt x="318" y="313"/>
                </a:lnTo>
                <a:close/>
                <a:moveTo>
                  <a:pt x="50" y="175"/>
                </a:moveTo>
                <a:cubicBezTo>
                  <a:pt x="50" y="175"/>
                  <a:pt x="50" y="175"/>
                  <a:pt x="50" y="175"/>
                </a:cubicBezTo>
                <a:cubicBezTo>
                  <a:pt x="197" y="175"/>
                  <a:pt x="197" y="175"/>
                  <a:pt x="197" y="175"/>
                </a:cubicBezTo>
                <a:cubicBezTo>
                  <a:pt x="200" y="175"/>
                  <a:pt x="202" y="173"/>
                  <a:pt x="202" y="170"/>
                </a:cubicBezTo>
                <a:cubicBezTo>
                  <a:pt x="202" y="111"/>
                  <a:pt x="202" y="111"/>
                  <a:pt x="202" y="111"/>
                </a:cubicBezTo>
                <a:cubicBezTo>
                  <a:pt x="202" y="52"/>
                  <a:pt x="202" y="52"/>
                  <a:pt x="202" y="52"/>
                </a:cubicBezTo>
                <a:cubicBezTo>
                  <a:pt x="202" y="51"/>
                  <a:pt x="201" y="50"/>
                  <a:pt x="200" y="49"/>
                </a:cubicBezTo>
                <a:cubicBezTo>
                  <a:pt x="199" y="48"/>
                  <a:pt x="198" y="48"/>
                  <a:pt x="197" y="48"/>
                </a:cubicBezTo>
                <a:cubicBezTo>
                  <a:pt x="50" y="51"/>
                  <a:pt x="50" y="51"/>
                  <a:pt x="50" y="51"/>
                </a:cubicBezTo>
                <a:cubicBezTo>
                  <a:pt x="47" y="51"/>
                  <a:pt x="45" y="53"/>
                  <a:pt x="45" y="55"/>
                </a:cubicBezTo>
                <a:cubicBezTo>
                  <a:pt x="45" y="113"/>
                  <a:pt x="45" y="113"/>
                  <a:pt x="45" y="113"/>
                </a:cubicBezTo>
                <a:cubicBezTo>
                  <a:pt x="45" y="171"/>
                  <a:pt x="45" y="171"/>
                  <a:pt x="45" y="171"/>
                </a:cubicBezTo>
                <a:cubicBezTo>
                  <a:pt x="45" y="172"/>
                  <a:pt x="46" y="173"/>
                  <a:pt x="46" y="174"/>
                </a:cubicBezTo>
                <a:cubicBezTo>
                  <a:pt x="47" y="175"/>
                  <a:pt x="49" y="175"/>
                  <a:pt x="50" y="175"/>
                </a:cubicBezTo>
                <a:close/>
                <a:moveTo>
                  <a:pt x="54" y="60"/>
                </a:moveTo>
                <a:cubicBezTo>
                  <a:pt x="192" y="57"/>
                  <a:pt x="192" y="57"/>
                  <a:pt x="192" y="57"/>
                </a:cubicBezTo>
                <a:cubicBezTo>
                  <a:pt x="192" y="107"/>
                  <a:pt x="192" y="107"/>
                  <a:pt x="192" y="107"/>
                </a:cubicBezTo>
                <a:cubicBezTo>
                  <a:pt x="54" y="108"/>
                  <a:pt x="54" y="108"/>
                  <a:pt x="54" y="108"/>
                </a:cubicBezTo>
                <a:lnTo>
                  <a:pt x="54" y="60"/>
                </a:lnTo>
                <a:close/>
                <a:moveTo>
                  <a:pt x="54" y="118"/>
                </a:moveTo>
                <a:cubicBezTo>
                  <a:pt x="192" y="116"/>
                  <a:pt x="192" y="116"/>
                  <a:pt x="192" y="116"/>
                </a:cubicBezTo>
                <a:cubicBezTo>
                  <a:pt x="192" y="165"/>
                  <a:pt x="192" y="165"/>
                  <a:pt x="192" y="165"/>
                </a:cubicBezTo>
                <a:cubicBezTo>
                  <a:pt x="54" y="166"/>
                  <a:pt x="54" y="166"/>
                  <a:pt x="54" y="166"/>
                </a:cubicBezTo>
                <a:lnTo>
                  <a:pt x="54" y="118"/>
                </a:lnTo>
                <a:close/>
                <a:moveTo>
                  <a:pt x="123" y="224"/>
                </a:moveTo>
                <a:cubicBezTo>
                  <a:pt x="107" y="224"/>
                  <a:pt x="95" y="236"/>
                  <a:pt x="95" y="251"/>
                </a:cubicBezTo>
                <a:cubicBezTo>
                  <a:pt x="95" y="266"/>
                  <a:pt x="107" y="278"/>
                  <a:pt x="123" y="278"/>
                </a:cubicBezTo>
                <a:cubicBezTo>
                  <a:pt x="123" y="278"/>
                  <a:pt x="123" y="278"/>
                  <a:pt x="123" y="278"/>
                </a:cubicBezTo>
                <a:cubicBezTo>
                  <a:pt x="138" y="278"/>
                  <a:pt x="150" y="266"/>
                  <a:pt x="150" y="251"/>
                </a:cubicBezTo>
                <a:cubicBezTo>
                  <a:pt x="150" y="236"/>
                  <a:pt x="138" y="224"/>
                  <a:pt x="123" y="224"/>
                </a:cubicBezTo>
                <a:close/>
                <a:moveTo>
                  <a:pt x="123" y="269"/>
                </a:moveTo>
                <a:cubicBezTo>
                  <a:pt x="123" y="274"/>
                  <a:pt x="123" y="274"/>
                  <a:pt x="123" y="274"/>
                </a:cubicBezTo>
                <a:cubicBezTo>
                  <a:pt x="123" y="269"/>
                  <a:pt x="123" y="269"/>
                  <a:pt x="123" y="269"/>
                </a:cubicBezTo>
                <a:cubicBezTo>
                  <a:pt x="113" y="269"/>
                  <a:pt x="105" y="261"/>
                  <a:pt x="105" y="251"/>
                </a:cubicBezTo>
                <a:cubicBezTo>
                  <a:pt x="105" y="241"/>
                  <a:pt x="113" y="233"/>
                  <a:pt x="123" y="233"/>
                </a:cubicBezTo>
                <a:cubicBezTo>
                  <a:pt x="133" y="234"/>
                  <a:pt x="141" y="242"/>
                  <a:pt x="141" y="251"/>
                </a:cubicBezTo>
                <a:cubicBezTo>
                  <a:pt x="141" y="261"/>
                  <a:pt x="133" y="269"/>
                  <a:pt x="123" y="269"/>
                </a:cubicBezTo>
                <a:close/>
                <a:moveTo>
                  <a:pt x="123" y="288"/>
                </a:moveTo>
                <a:cubicBezTo>
                  <a:pt x="122" y="288"/>
                  <a:pt x="122" y="288"/>
                  <a:pt x="122" y="288"/>
                </a:cubicBezTo>
                <a:cubicBezTo>
                  <a:pt x="107" y="288"/>
                  <a:pt x="95" y="300"/>
                  <a:pt x="95" y="314"/>
                </a:cubicBezTo>
                <a:cubicBezTo>
                  <a:pt x="95" y="329"/>
                  <a:pt x="107" y="341"/>
                  <a:pt x="123" y="342"/>
                </a:cubicBezTo>
                <a:cubicBezTo>
                  <a:pt x="123" y="342"/>
                  <a:pt x="123" y="342"/>
                  <a:pt x="123" y="342"/>
                </a:cubicBezTo>
                <a:cubicBezTo>
                  <a:pt x="138" y="342"/>
                  <a:pt x="150" y="330"/>
                  <a:pt x="150" y="315"/>
                </a:cubicBezTo>
                <a:cubicBezTo>
                  <a:pt x="150" y="300"/>
                  <a:pt x="138" y="288"/>
                  <a:pt x="123" y="288"/>
                </a:cubicBezTo>
                <a:close/>
                <a:moveTo>
                  <a:pt x="123" y="332"/>
                </a:moveTo>
                <a:cubicBezTo>
                  <a:pt x="123" y="332"/>
                  <a:pt x="123" y="332"/>
                  <a:pt x="123" y="332"/>
                </a:cubicBezTo>
                <a:cubicBezTo>
                  <a:pt x="113" y="332"/>
                  <a:pt x="105" y="324"/>
                  <a:pt x="105" y="314"/>
                </a:cubicBezTo>
                <a:cubicBezTo>
                  <a:pt x="105" y="305"/>
                  <a:pt x="113" y="297"/>
                  <a:pt x="123" y="297"/>
                </a:cubicBezTo>
                <a:cubicBezTo>
                  <a:pt x="123" y="297"/>
                  <a:pt x="123" y="297"/>
                  <a:pt x="123" y="297"/>
                </a:cubicBezTo>
                <a:cubicBezTo>
                  <a:pt x="133" y="297"/>
                  <a:pt x="141" y="305"/>
                  <a:pt x="141" y="315"/>
                </a:cubicBezTo>
                <a:cubicBezTo>
                  <a:pt x="141" y="325"/>
                  <a:pt x="133" y="332"/>
                  <a:pt x="123" y="332"/>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6" name="Freeform 36">
            <a:extLst>
              <a:ext uri="{FF2B5EF4-FFF2-40B4-BE49-F238E27FC236}">
                <a16:creationId xmlns:a16="http://schemas.microsoft.com/office/drawing/2014/main" id="{127D643D-7FB7-43C6-AAEA-40CB1E80F383}"/>
              </a:ext>
            </a:extLst>
          </p:cNvPr>
          <p:cNvSpPr>
            <a:spLocks noEditPoints="1"/>
          </p:cNvSpPr>
          <p:nvPr/>
        </p:nvSpPr>
        <p:spPr bwMode="auto">
          <a:xfrm>
            <a:off x="8057115" y="2765423"/>
            <a:ext cx="418707" cy="405530"/>
          </a:xfrm>
          <a:custGeom>
            <a:avLst/>
            <a:gdLst>
              <a:gd name="T0" fmla="*/ 367 w 484"/>
              <a:gd name="T1" fmla="*/ 1 h 469"/>
              <a:gd name="T2" fmla="*/ 367 w 484"/>
              <a:gd name="T3" fmla="*/ 10 h 469"/>
              <a:gd name="T4" fmla="*/ 331 w 484"/>
              <a:gd name="T5" fmla="*/ 45 h 469"/>
              <a:gd name="T6" fmla="*/ 162 w 484"/>
              <a:gd name="T7" fmla="*/ 44 h 469"/>
              <a:gd name="T8" fmla="*/ 118 w 484"/>
              <a:gd name="T9" fmla="*/ 89 h 469"/>
              <a:gd name="T10" fmla="*/ 118 w 484"/>
              <a:gd name="T11" fmla="*/ 79 h 469"/>
              <a:gd name="T12" fmla="*/ 482 w 484"/>
              <a:gd name="T13" fmla="*/ 263 h 469"/>
              <a:gd name="T14" fmla="*/ 436 w 484"/>
              <a:gd name="T15" fmla="*/ 127 h 469"/>
              <a:gd name="T16" fmla="*/ 256 w 484"/>
              <a:gd name="T17" fmla="*/ 246 h 469"/>
              <a:gd name="T18" fmla="*/ 263 w 484"/>
              <a:gd name="T19" fmla="*/ 283 h 469"/>
              <a:gd name="T20" fmla="*/ 307 w 484"/>
              <a:gd name="T21" fmla="*/ 220 h 469"/>
              <a:gd name="T22" fmla="*/ 291 w 484"/>
              <a:gd name="T23" fmla="*/ 347 h 469"/>
              <a:gd name="T24" fmla="*/ 310 w 484"/>
              <a:gd name="T25" fmla="*/ 451 h 469"/>
              <a:gd name="T26" fmla="*/ 365 w 484"/>
              <a:gd name="T27" fmla="*/ 347 h 469"/>
              <a:gd name="T28" fmla="*/ 402 w 484"/>
              <a:gd name="T29" fmla="*/ 469 h 469"/>
              <a:gd name="T30" fmla="*/ 423 w 484"/>
              <a:gd name="T31" fmla="*/ 450 h 469"/>
              <a:gd name="T32" fmla="*/ 446 w 484"/>
              <a:gd name="T33" fmla="*/ 343 h 469"/>
              <a:gd name="T34" fmla="*/ 449 w 484"/>
              <a:gd name="T35" fmla="*/ 274 h 469"/>
              <a:gd name="T36" fmla="*/ 470 w 484"/>
              <a:gd name="T37" fmla="*/ 283 h 469"/>
              <a:gd name="T38" fmla="*/ 464 w 484"/>
              <a:gd name="T39" fmla="*/ 274 h 469"/>
              <a:gd name="T40" fmla="*/ 419 w 484"/>
              <a:gd name="T41" fmla="*/ 179 h 469"/>
              <a:gd name="T42" fmla="*/ 436 w 484"/>
              <a:gd name="T43" fmla="*/ 338 h 469"/>
              <a:gd name="T44" fmla="*/ 411 w 484"/>
              <a:gd name="T45" fmla="*/ 343 h 469"/>
              <a:gd name="T46" fmla="*/ 414 w 484"/>
              <a:gd name="T47" fmla="*/ 450 h 469"/>
              <a:gd name="T48" fmla="*/ 402 w 484"/>
              <a:gd name="T49" fmla="*/ 464 h 469"/>
              <a:gd name="T50" fmla="*/ 377 w 484"/>
              <a:gd name="T51" fmla="*/ 342 h 469"/>
              <a:gd name="T52" fmla="*/ 356 w 484"/>
              <a:gd name="T53" fmla="*/ 342 h 469"/>
              <a:gd name="T54" fmla="*/ 319 w 484"/>
              <a:gd name="T55" fmla="*/ 450 h 469"/>
              <a:gd name="T56" fmla="*/ 320 w 484"/>
              <a:gd name="T57" fmla="*/ 433 h 469"/>
              <a:gd name="T58" fmla="*/ 321 w 484"/>
              <a:gd name="T59" fmla="*/ 340 h 469"/>
              <a:gd name="T60" fmla="*/ 323 w 484"/>
              <a:gd name="T61" fmla="*/ 182 h 469"/>
              <a:gd name="T62" fmla="*/ 276 w 484"/>
              <a:gd name="T63" fmla="*/ 270 h 469"/>
              <a:gd name="T64" fmla="*/ 260 w 484"/>
              <a:gd name="T65" fmla="*/ 265 h 469"/>
              <a:gd name="T66" fmla="*/ 305 w 484"/>
              <a:gd name="T67" fmla="*/ 131 h 469"/>
              <a:gd name="T68" fmla="*/ 468 w 484"/>
              <a:gd name="T69" fmla="*/ 248 h 469"/>
              <a:gd name="T70" fmla="*/ 473 w 484"/>
              <a:gd name="T71" fmla="*/ 265 h 469"/>
              <a:gd name="T72" fmla="*/ 228 w 484"/>
              <a:gd name="T73" fmla="*/ 246 h 469"/>
              <a:gd name="T74" fmla="*/ 48 w 484"/>
              <a:gd name="T75" fmla="*/ 127 h 469"/>
              <a:gd name="T76" fmla="*/ 2 w 484"/>
              <a:gd name="T77" fmla="*/ 263 h 469"/>
              <a:gd name="T78" fmla="*/ 36 w 484"/>
              <a:gd name="T79" fmla="*/ 274 h 469"/>
              <a:gd name="T80" fmla="*/ 61 w 484"/>
              <a:gd name="T81" fmla="*/ 451 h 469"/>
              <a:gd name="T82" fmla="*/ 118 w 484"/>
              <a:gd name="T83" fmla="*/ 332 h 469"/>
              <a:gd name="T84" fmla="*/ 153 w 484"/>
              <a:gd name="T85" fmla="*/ 469 h 469"/>
              <a:gd name="T86" fmla="*/ 168 w 484"/>
              <a:gd name="T87" fmla="*/ 204 h 469"/>
              <a:gd name="T88" fmla="*/ 222 w 484"/>
              <a:gd name="T89" fmla="*/ 283 h 469"/>
              <a:gd name="T90" fmla="*/ 219 w 484"/>
              <a:gd name="T91" fmla="*/ 274 h 469"/>
              <a:gd name="T92" fmla="*/ 162 w 484"/>
              <a:gd name="T93" fmla="*/ 176 h 469"/>
              <a:gd name="T94" fmla="*/ 164 w 484"/>
              <a:gd name="T95" fmla="*/ 408 h 469"/>
              <a:gd name="T96" fmla="*/ 165 w 484"/>
              <a:gd name="T97" fmla="*/ 450 h 469"/>
              <a:gd name="T98" fmla="*/ 153 w 484"/>
              <a:gd name="T99" fmla="*/ 459 h 469"/>
              <a:gd name="T100" fmla="*/ 118 w 484"/>
              <a:gd name="T101" fmla="*/ 287 h 469"/>
              <a:gd name="T102" fmla="*/ 83 w 484"/>
              <a:gd name="T103" fmla="*/ 459 h 469"/>
              <a:gd name="T104" fmla="*/ 71 w 484"/>
              <a:gd name="T105" fmla="*/ 439 h 469"/>
              <a:gd name="T106" fmla="*/ 77 w 484"/>
              <a:gd name="T107" fmla="*/ 181 h 469"/>
              <a:gd name="T108" fmla="*/ 27 w 484"/>
              <a:gd name="T109" fmla="*/ 270 h 469"/>
              <a:gd name="T110" fmla="*/ 11 w 484"/>
              <a:gd name="T111" fmla="*/ 265 h 469"/>
              <a:gd name="T112" fmla="*/ 17 w 484"/>
              <a:gd name="T113" fmla="*/ 249 h 469"/>
              <a:gd name="T114" fmla="*/ 179 w 484"/>
              <a:gd name="T115" fmla="*/ 131 h 469"/>
              <a:gd name="T116" fmla="*/ 225 w 484"/>
              <a:gd name="T117" fmla="*/ 26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469">
                <a:moveTo>
                  <a:pt x="367" y="90"/>
                </a:moveTo>
                <a:cubicBezTo>
                  <a:pt x="391" y="90"/>
                  <a:pt x="411" y="70"/>
                  <a:pt x="411" y="45"/>
                </a:cubicBezTo>
                <a:cubicBezTo>
                  <a:pt x="411" y="21"/>
                  <a:pt x="391" y="1"/>
                  <a:pt x="367" y="1"/>
                </a:cubicBezTo>
                <a:cubicBezTo>
                  <a:pt x="342" y="1"/>
                  <a:pt x="322" y="21"/>
                  <a:pt x="322" y="45"/>
                </a:cubicBezTo>
                <a:cubicBezTo>
                  <a:pt x="322" y="70"/>
                  <a:pt x="342" y="90"/>
                  <a:pt x="367" y="90"/>
                </a:cubicBezTo>
                <a:close/>
                <a:moveTo>
                  <a:pt x="367" y="10"/>
                </a:moveTo>
                <a:cubicBezTo>
                  <a:pt x="386" y="10"/>
                  <a:pt x="402" y="26"/>
                  <a:pt x="402" y="45"/>
                </a:cubicBezTo>
                <a:cubicBezTo>
                  <a:pt x="402" y="64"/>
                  <a:pt x="386" y="80"/>
                  <a:pt x="367" y="80"/>
                </a:cubicBezTo>
                <a:cubicBezTo>
                  <a:pt x="347" y="80"/>
                  <a:pt x="331" y="64"/>
                  <a:pt x="331" y="45"/>
                </a:cubicBezTo>
                <a:cubicBezTo>
                  <a:pt x="331" y="26"/>
                  <a:pt x="347" y="10"/>
                  <a:pt x="367" y="10"/>
                </a:cubicBezTo>
                <a:close/>
                <a:moveTo>
                  <a:pt x="118" y="89"/>
                </a:moveTo>
                <a:cubicBezTo>
                  <a:pt x="142" y="89"/>
                  <a:pt x="162" y="69"/>
                  <a:pt x="162" y="44"/>
                </a:cubicBezTo>
                <a:cubicBezTo>
                  <a:pt x="162" y="20"/>
                  <a:pt x="142" y="0"/>
                  <a:pt x="118" y="0"/>
                </a:cubicBezTo>
                <a:cubicBezTo>
                  <a:pt x="93" y="0"/>
                  <a:pt x="74" y="20"/>
                  <a:pt x="74" y="44"/>
                </a:cubicBezTo>
                <a:cubicBezTo>
                  <a:pt x="74" y="69"/>
                  <a:pt x="93" y="89"/>
                  <a:pt x="118" y="89"/>
                </a:cubicBezTo>
                <a:close/>
                <a:moveTo>
                  <a:pt x="118" y="9"/>
                </a:moveTo>
                <a:cubicBezTo>
                  <a:pt x="137" y="9"/>
                  <a:pt x="153" y="25"/>
                  <a:pt x="153" y="44"/>
                </a:cubicBezTo>
                <a:cubicBezTo>
                  <a:pt x="153" y="64"/>
                  <a:pt x="137" y="79"/>
                  <a:pt x="118" y="79"/>
                </a:cubicBezTo>
                <a:cubicBezTo>
                  <a:pt x="99" y="79"/>
                  <a:pt x="83" y="64"/>
                  <a:pt x="83" y="44"/>
                </a:cubicBezTo>
                <a:cubicBezTo>
                  <a:pt x="83" y="25"/>
                  <a:pt x="99" y="9"/>
                  <a:pt x="118" y="9"/>
                </a:cubicBezTo>
                <a:close/>
                <a:moveTo>
                  <a:pt x="482" y="263"/>
                </a:moveTo>
                <a:cubicBezTo>
                  <a:pt x="482" y="262"/>
                  <a:pt x="482" y="262"/>
                  <a:pt x="482" y="262"/>
                </a:cubicBezTo>
                <a:cubicBezTo>
                  <a:pt x="481" y="261"/>
                  <a:pt x="479" y="254"/>
                  <a:pt x="477" y="246"/>
                </a:cubicBezTo>
                <a:cubicBezTo>
                  <a:pt x="465" y="211"/>
                  <a:pt x="442" y="140"/>
                  <a:pt x="436" y="127"/>
                </a:cubicBezTo>
                <a:cubicBezTo>
                  <a:pt x="427" y="107"/>
                  <a:pt x="406" y="99"/>
                  <a:pt x="367" y="99"/>
                </a:cubicBezTo>
                <a:cubicBezTo>
                  <a:pt x="327" y="99"/>
                  <a:pt x="306" y="107"/>
                  <a:pt x="297" y="127"/>
                </a:cubicBezTo>
                <a:cubicBezTo>
                  <a:pt x="291" y="140"/>
                  <a:pt x="268" y="211"/>
                  <a:pt x="256" y="246"/>
                </a:cubicBezTo>
                <a:cubicBezTo>
                  <a:pt x="254" y="254"/>
                  <a:pt x="252" y="261"/>
                  <a:pt x="251" y="262"/>
                </a:cubicBezTo>
                <a:cubicBezTo>
                  <a:pt x="251" y="262"/>
                  <a:pt x="251" y="262"/>
                  <a:pt x="251" y="263"/>
                </a:cubicBezTo>
                <a:cubicBezTo>
                  <a:pt x="249" y="271"/>
                  <a:pt x="254" y="280"/>
                  <a:pt x="263" y="283"/>
                </a:cubicBezTo>
                <a:cubicBezTo>
                  <a:pt x="265" y="283"/>
                  <a:pt x="267" y="284"/>
                  <a:pt x="269" y="284"/>
                </a:cubicBezTo>
                <a:cubicBezTo>
                  <a:pt x="276" y="284"/>
                  <a:pt x="282" y="280"/>
                  <a:pt x="284" y="274"/>
                </a:cubicBezTo>
                <a:cubicBezTo>
                  <a:pt x="307" y="220"/>
                  <a:pt x="307" y="220"/>
                  <a:pt x="307" y="220"/>
                </a:cubicBezTo>
                <a:cubicBezTo>
                  <a:pt x="287" y="342"/>
                  <a:pt x="287" y="342"/>
                  <a:pt x="287" y="342"/>
                </a:cubicBezTo>
                <a:cubicBezTo>
                  <a:pt x="287" y="343"/>
                  <a:pt x="287" y="345"/>
                  <a:pt x="288" y="346"/>
                </a:cubicBezTo>
                <a:cubicBezTo>
                  <a:pt x="289" y="347"/>
                  <a:pt x="290" y="347"/>
                  <a:pt x="291" y="347"/>
                </a:cubicBezTo>
                <a:cubicBezTo>
                  <a:pt x="313" y="347"/>
                  <a:pt x="313" y="347"/>
                  <a:pt x="313" y="347"/>
                </a:cubicBezTo>
                <a:cubicBezTo>
                  <a:pt x="312" y="379"/>
                  <a:pt x="310" y="446"/>
                  <a:pt x="310" y="450"/>
                </a:cubicBezTo>
                <a:cubicBezTo>
                  <a:pt x="310" y="450"/>
                  <a:pt x="310" y="450"/>
                  <a:pt x="310" y="451"/>
                </a:cubicBezTo>
                <a:cubicBezTo>
                  <a:pt x="311" y="461"/>
                  <a:pt x="320" y="469"/>
                  <a:pt x="331" y="469"/>
                </a:cubicBezTo>
                <a:cubicBezTo>
                  <a:pt x="342" y="469"/>
                  <a:pt x="352" y="461"/>
                  <a:pt x="353" y="451"/>
                </a:cubicBezTo>
                <a:cubicBezTo>
                  <a:pt x="365" y="347"/>
                  <a:pt x="365" y="347"/>
                  <a:pt x="365" y="347"/>
                </a:cubicBezTo>
                <a:cubicBezTo>
                  <a:pt x="368" y="347"/>
                  <a:pt x="368" y="347"/>
                  <a:pt x="368" y="347"/>
                </a:cubicBezTo>
                <a:cubicBezTo>
                  <a:pt x="380" y="451"/>
                  <a:pt x="380" y="451"/>
                  <a:pt x="380" y="451"/>
                </a:cubicBezTo>
                <a:cubicBezTo>
                  <a:pt x="381" y="461"/>
                  <a:pt x="391" y="469"/>
                  <a:pt x="402" y="469"/>
                </a:cubicBezTo>
                <a:cubicBezTo>
                  <a:pt x="402" y="469"/>
                  <a:pt x="402" y="469"/>
                  <a:pt x="402" y="469"/>
                </a:cubicBezTo>
                <a:cubicBezTo>
                  <a:pt x="413" y="469"/>
                  <a:pt x="422" y="461"/>
                  <a:pt x="423" y="451"/>
                </a:cubicBezTo>
                <a:cubicBezTo>
                  <a:pt x="423" y="450"/>
                  <a:pt x="423" y="450"/>
                  <a:pt x="423" y="450"/>
                </a:cubicBezTo>
                <a:cubicBezTo>
                  <a:pt x="423" y="446"/>
                  <a:pt x="421" y="379"/>
                  <a:pt x="420" y="347"/>
                </a:cubicBezTo>
                <a:cubicBezTo>
                  <a:pt x="442" y="347"/>
                  <a:pt x="442" y="347"/>
                  <a:pt x="442" y="347"/>
                </a:cubicBezTo>
                <a:cubicBezTo>
                  <a:pt x="444" y="347"/>
                  <a:pt x="446" y="345"/>
                  <a:pt x="446" y="343"/>
                </a:cubicBezTo>
                <a:cubicBezTo>
                  <a:pt x="446" y="342"/>
                  <a:pt x="446" y="342"/>
                  <a:pt x="446" y="341"/>
                </a:cubicBezTo>
                <a:cubicBezTo>
                  <a:pt x="426" y="220"/>
                  <a:pt x="426" y="220"/>
                  <a:pt x="426" y="220"/>
                </a:cubicBezTo>
                <a:cubicBezTo>
                  <a:pt x="449" y="274"/>
                  <a:pt x="449" y="274"/>
                  <a:pt x="449" y="274"/>
                </a:cubicBezTo>
                <a:cubicBezTo>
                  <a:pt x="451" y="280"/>
                  <a:pt x="457" y="284"/>
                  <a:pt x="464" y="284"/>
                </a:cubicBezTo>
                <a:cubicBezTo>
                  <a:pt x="464" y="284"/>
                  <a:pt x="464" y="284"/>
                  <a:pt x="464" y="284"/>
                </a:cubicBezTo>
                <a:cubicBezTo>
                  <a:pt x="466" y="284"/>
                  <a:pt x="468" y="283"/>
                  <a:pt x="470" y="283"/>
                </a:cubicBezTo>
                <a:cubicBezTo>
                  <a:pt x="479" y="280"/>
                  <a:pt x="484" y="271"/>
                  <a:pt x="482" y="263"/>
                </a:cubicBezTo>
                <a:close/>
                <a:moveTo>
                  <a:pt x="467" y="274"/>
                </a:moveTo>
                <a:cubicBezTo>
                  <a:pt x="466" y="274"/>
                  <a:pt x="465" y="274"/>
                  <a:pt x="464" y="274"/>
                </a:cubicBezTo>
                <a:cubicBezTo>
                  <a:pt x="464" y="274"/>
                  <a:pt x="464" y="274"/>
                  <a:pt x="464" y="274"/>
                </a:cubicBezTo>
                <a:cubicBezTo>
                  <a:pt x="461" y="274"/>
                  <a:pt x="458" y="273"/>
                  <a:pt x="457" y="270"/>
                </a:cubicBezTo>
                <a:cubicBezTo>
                  <a:pt x="419" y="179"/>
                  <a:pt x="419" y="179"/>
                  <a:pt x="419" y="179"/>
                </a:cubicBezTo>
                <a:cubicBezTo>
                  <a:pt x="418" y="177"/>
                  <a:pt x="415" y="176"/>
                  <a:pt x="413" y="176"/>
                </a:cubicBezTo>
                <a:cubicBezTo>
                  <a:pt x="411" y="177"/>
                  <a:pt x="409" y="179"/>
                  <a:pt x="410" y="182"/>
                </a:cubicBezTo>
                <a:cubicBezTo>
                  <a:pt x="436" y="338"/>
                  <a:pt x="436" y="338"/>
                  <a:pt x="436" y="338"/>
                </a:cubicBezTo>
                <a:cubicBezTo>
                  <a:pt x="416" y="338"/>
                  <a:pt x="416" y="338"/>
                  <a:pt x="416" y="338"/>
                </a:cubicBezTo>
                <a:cubicBezTo>
                  <a:pt x="414" y="338"/>
                  <a:pt x="413" y="339"/>
                  <a:pt x="412" y="340"/>
                </a:cubicBezTo>
                <a:cubicBezTo>
                  <a:pt x="411" y="340"/>
                  <a:pt x="411" y="342"/>
                  <a:pt x="411" y="343"/>
                </a:cubicBezTo>
                <a:cubicBezTo>
                  <a:pt x="411" y="343"/>
                  <a:pt x="412" y="370"/>
                  <a:pt x="412" y="397"/>
                </a:cubicBezTo>
                <a:cubicBezTo>
                  <a:pt x="413" y="410"/>
                  <a:pt x="413" y="423"/>
                  <a:pt x="413" y="433"/>
                </a:cubicBezTo>
                <a:cubicBezTo>
                  <a:pt x="414" y="443"/>
                  <a:pt x="414" y="447"/>
                  <a:pt x="414" y="450"/>
                </a:cubicBezTo>
                <a:cubicBezTo>
                  <a:pt x="414" y="450"/>
                  <a:pt x="414" y="450"/>
                  <a:pt x="414" y="450"/>
                </a:cubicBezTo>
                <a:cubicBezTo>
                  <a:pt x="413" y="455"/>
                  <a:pt x="408" y="459"/>
                  <a:pt x="402" y="459"/>
                </a:cubicBezTo>
                <a:cubicBezTo>
                  <a:pt x="402" y="464"/>
                  <a:pt x="402" y="464"/>
                  <a:pt x="402" y="464"/>
                </a:cubicBezTo>
                <a:cubicBezTo>
                  <a:pt x="402" y="459"/>
                  <a:pt x="402" y="459"/>
                  <a:pt x="402" y="459"/>
                </a:cubicBezTo>
                <a:cubicBezTo>
                  <a:pt x="396" y="459"/>
                  <a:pt x="390" y="455"/>
                  <a:pt x="390" y="450"/>
                </a:cubicBezTo>
                <a:cubicBezTo>
                  <a:pt x="377" y="342"/>
                  <a:pt x="377" y="342"/>
                  <a:pt x="377" y="342"/>
                </a:cubicBezTo>
                <a:cubicBezTo>
                  <a:pt x="377" y="340"/>
                  <a:pt x="375" y="338"/>
                  <a:pt x="372" y="338"/>
                </a:cubicBezTo>
                <a:cubicBezTo>
                  <a:pt x="361" y="338"/>
                  <a:pt x="361" y="338"/>
                  <a:pt x="361" y="338"/>
                </a:cubicBezTo>
                <a:cubicBezTo>
                  <a:pt x="358" y="338"/>
                  <a:pt x="356" y="340"/>
                  <a:pt x="356" y="342"/>
                </a:cubicBezTo>
                <a:cubicBezTo>
                  <a:pt x="343" y="450"/>
                  <a:pt x="343" y="450"/>
                  <a:pt x="343" y="450"/>
                </a:cubicBezTo>
                <a:cubicBezTo>
                  <a:pt x="343" y="455"/>
                  <a:pt x="338" y="459"/>
                  <a:pt x="331" y="459"/>
                </a:cubicBezTo>
                <a:cubicBezTo>
                  <a:pt x="325" y="459"/>
                  <a:pt x="320" y="455"/>
                  <a:pt x="319" y="450"/>
                </a:cubicBezTo>
                <a:cubicBezTo>
                  <a:pt x="319" y="450"/>
                  <a:pt x="319" y="450"/>
                  <a:pt x="319" y="450"/>
                </a:cubicBezTo>
                <a:cubicBezTo>
                  <a:pt x="319" y="449"/>
                  <a:pt x="319" y="447"/>
                  <a:pt x="319" y="446"/>
                </a:cubicBezTo>
                <a:cubicBezTo>
                  <a:pt x="319" y="443"/>
                  <a:pt x="320" y="439"/>
                  <a:pt x="320" y="433"/>
                </a:cubicBezTo>
                <a:cubicBezTo>
                  <a:pt x="320" y="423"/>
                  <a:pt x="320" y="410"/>
                  <a:pt x="321" y="397"/>
                </a:cubicBezTo>
                <a:cubicBezTo>
                  <a:pt x="321" y="370"/>
                  <a:pt x="322" y="343"/>
                  <a:pt x="322" y="343"/>
                </a:cubicBezTo>
                <a:cubicBezTo>
                  <a:pt x="322" y="342"/>
                  <a:pt x="322" y="340"/>
                  <a:pt x="321" y="340"/>
                </a:cubicBezTo>
                <a:cubicBezTo>
                  <a:pt x="320" y="339"/>
                  <a:pt x="319" y="338"/>
                  <a:pt x="317" y="338"/>
                </a:cubicBezTo>
                <a:cubicBezTo>
                  <a:pt x="297" y="338"/>
                  <a:pt x="297" y="338"/>
                  <a:pt x="297" y="338"/>
                </a:cubicBezTo>
                <a:cubicBezTo>
                  <a:pt x="323" y="182"/>
                  <a:pt x="323" y="182"/>
                  <a:pt x="323" y="182"/>
                </a:cubicBezTo>
                <a:cubicBezTo>
                  <a:pt x="324" y="179"/>
                  <a:pt x="322" y="177"/>
                  <a:pt x="320" y="176"/>
                </a:cubicBezTo>
                <a:cubicBezTo>
                  <a:pt x="318" y="176"/>
                  <a:pt x="315" y="177"/>
                  <a:pt x="314" y="179"/>
                </a:cubicBezTo>
                <a:cubicBezTo>
                  <a:pt x="276" y="270"/>
                  <a:pt x="276" y="270"/>
                  <a:pt x="276" y="270"/>
                </a:cubicBezTo>
                <a:cubicBezTo>
                  <a:pt x="274" y="273"/>
                  <a:pt x="270" y="275"/>
                  <a:pt x="266" y="274"/>
                </a:cubicBezTo>
                <a:cubicBezTo>
                  <a:pt x="262" y="272"/>
                  <a:pt x="259" y="268"/>
                  <a:pt x="260" y="265"/>
                </a:cubicBezTo>
                <a:cubicBezTo>
                  <a:pt x="260" y="265"/>
                  <a:pt x="260" y="265"/>
                  <a:pt x="260" y="265"/>
                </a:cubicBezTo>
                <a:cubicBezTo>
                  <a:pt x="260" y="264"/>
                  <a:pt x="261" y="263"/>
                  <a:pt x="261" y="261"/>
                </a:cubicBezTo>
                <a:cubicBezTo>
                  <a:pt x="262" y="258"/>
                  <a:pt x="264" y="254"/>
                  <a:pt x="265" y="249"/>
                </a:cubicBezTo>
                <a:cubicBezTo>
                  <a:pt x="276" y="217"/>
                  <a:pt x="300" y="143"/>
                  <a:pt x="305" y="131"/>
                </a:cubicBezTo>
                <a:cubicBezTo>
                  <a:pt x="311" y="120"/>
                  <a:pt x="322" y="108"/>
                  <a:pt x="367" y="108"/>
                </a:cubicBezTo>
                <a:cubicBezTo>
                  <a:pt x="411" y="108"/>
                  <a:pt x="422" y="120"/>
                  <a:pt x="428" y="131"/>
                </a:cubicBezTo>
                <a:cubicBezTo>
                  <a:pt x="433" y="143"/>
                  <a:pt x="457" y="217"/>
                  <a:pt x="468" y="248"/>
                </a:cubicBezTo>
                <a:cubicBezTo>
                  <a:pt x="469" y="254"/>
                  <a:pt x="471" y="258"/>
                  <a:pt x="472" y="261"/>
                </a:cubicBezTo>
                <a:cubicBezTo>
                  <a:pt x="472" y="262"/>
                  <a:pt x="473" y="264"/>
                  <a:pt x="473" y="265"/>
                </a:cubicBezTo>
                <a:cubicBezTo>
                  <a:pt x="473" y="265"/>
                  <a:pt x="473" y="265"/>
                  <a:pt x="473" y="265"/>
                </a:cubicBezTo>
                <a:cubicBezTo>
                  <a:pt x="474" y="268"/>
                  <a:pt x="471" y="272"/>
                  <a:pt x="467" y="274"/>
                </a:cubicBezTo>
                <a:close/>
                <a:moveTo>
                  <a:pt x="233" y="262"/>
                </a:moveTo>
                <a:cubicBezTo>
                  <a:pt x="233" y="261"/>
                  <a:pt x="231" y="254"/>
                  <a:pt x="228" y="246"/>
                </a:cubicBezTo>
                <a:cubicBezTo>
                  <a:pt x="217" y="211"/>
                  <a:pt x="194" y="140"/>
                  <a:pt x="188" y="127"/>
                </a:cubicBezTo>
                <a:cubicBezTo>
                  <a:pt x="178" y="107"/>
                  <a:pt x="157" y="99"/>
                  <a:pt x="118" y="99"/>
                </a:cubicBezTo>
                <a:cubicBezTo>
                  <a:pt x="79" y="99"/>
                  <a:pt x="58" y="107"/>
                  <a:pt x="48" y="127"/>
                </a:cubicBezTo>
                <a:cubicBezTo>
                  <a:pt x="42" y="140"/>
                  <a:pt x="19" y="211"/>
                  <a:pt x="8" y="246"/>
                </a:cubicBezTo>
                <a:cubicBezTo>
                  <a:pt x="5" y="254"/>
                  <a:pt x="3" y="261"/>
                  <a:pt x="3" y="262"/>
                </a:cubicBezTo>
                <a:cubicBezTo>
                  <a:pt x="2" y="262"/>
                  <a:pt x="2" y="262"/>
                  <a:pt x="2" y="263"/>
                </a:cubicBezTo>
                <a:cubicBezTo>
                  <a:pt x="0" y="271"/>
                  <a:pt x="5" y="280"/>
                  <a:pt x="14" y="283"/>
                </a:cubicBezTo>
                <a:cubicBezTo>
                  <a:pt x="16" y="283"/>
                  <a:pt x="18" y="284"/>
                  <a:pt x="20" y="284"/>
                </a:cubicBezTo>
                <a:cubicBezTo>
                  <a:pt x="27" y="284"/>
                  <a:pt x="33" y="280"/>
                  <a:pt x="36" y="274"/>
                </a:cubicBezTo>
                <a:cubicBezTo>
                  <a:pt x="68" y="204"/>
                  <a:pt x="68" y="204"/>
                  <a:pt x="68" y="204"/>
                </a:cubicBezTo>
                <a:cubicBezTo>
                  <a:pt x="65" y="298"/>
                  <a:pt x="62" y="443"/>
                  <a:pt x="61" y="450"/>
                </a:cubicBezTo>
                <a:cubicBezTo>
                  <a:pt x="61" y="450"/>
                  <a:pt x="61" y="450"/>
                  <a:pt x="61" y="451"/>
                </a:cubicBezTo>
                <a:cubicBezTo>
                  <a:pt x="62" y="461"/>
                  <a:pt x="71" y="469"/>
                  <a:pt x="83" y="469"/>
                </a:cubicBezTo>
                <a:cubicBezTo>
                  <a:pt x="94" y="469"/>
                  <a:pt x="103" y="461"/>
                  <a:pt x="104" y="451"/>
                </a:cubicBezTo>
                <a:cubicBezTo>
                  <a:pt x="118" y="332"/>
                  <a:pt x="118" y="332"/>
                  <a:pt x="118" y="332"/>
                </a:cubicBezTo>
                <a:cubicBezTo>
                  <a:pt x="132" y="451"/>
                  <a:pt x="132" y="451"/>
                  <a:pt x="132" y="451"/>
                </a:cubicBezTo>
                <a:cubicBezTo>
                  <a:pt x="133" y="461"/>
                  <a:pt x="142" y="469"/>
                  <a:pt x="153" y="469"/>
                </a:cubicBezTo>
                <a:cubicBezTo>
                  <a:pt x="153" y="469"/>
                  <a:pt x="153" y="469"/>
                  <a:pt x="153" y="469"/>
                </a:cubicBezTo>
                <a:cubicBezTo>
                  <a:pt x="165" y="469"/>
                  <a:pt x="174" y="461"/>
                  <a:pt x="175" y="451"/>
                </a:cubicBezTo>
                <a:cubicBezTo>
                  <a:pt x="175" y="450"/>
                  <a:pt x="175" y="450"/>
                  <a:pt x="175" y="450"/>
                </a:cubicBezTo>
                <a:cubicBezTo>
                  <a:pt x="174" y="443"/>
                  <a:pt x="171" y="298"/>
                  <a:pt x="168" y="204"/>
                </a:cubicBezTo>
                <a:cubicBezTo>
                  <a:pt x="200" y="274"/>
                  <a:pt x="200" y="274"/>
                  <a:pt x="200" y="274"/>
                </a:cubicBezTo>
                <a:cubicBezTo>
                  <a:pt x="203" y="280"/>
                  <a:pt x="209" y="284"/>
                  <a:pt x="216" y="284"/>
                </a:cubicBezTo>
                <a:cubicBezTo>
                  <a:pt x="218" y="284"/>
                  <a:pt x="220" y="283"/>
                  <a:pt x="222" y="283"/>
                </a:cubicBezTo>
                <a:cubicBezTo>
                  <a:pt x="230" y="280"/>
                  <a:pt x="236" y="271"/>
                  <a:pt x="234" y="263"/>
                </a:cubicBezTo>
                <a:cubicBezTo>
                  <a:pt x="234" y="262"/>
                  <a:pt x="233" y="262"/>
                  <a:pt x="233" y="262"/>
                </a:cubicBezTo>
                <a:close/>
                <a:moveTo>
                  <a:pt x="219" y="274"/>
                </a:moveTo>
                <a:cubicBezTo>
                  <a:pt x="215" y="275"/>
                  <a:pt x="210" y="274"/>
                  <a:pt x="209" y="270"/>
                </a:cubicBezTo>
                <a:cubicBezTo>
                  <a:pt x="167" y="179"/>
                  <a:pt x="167" y="179"/>
                  <a:pt x="167" y="179"/>
                </a:cubicBezTo>
                <a:cubicBezTo>
                  <a:pt x="167" y="177"/>
                  <a:pt x="164" y="176"/>
                  <a:pt x="162" y="176"/>
                </a:cubicBezTo>
                <a:cubicBezTo>
                  <a:pt x="160" y="177"/>
                  <a:pt x="158" y="179"/>
                  <a:pt x="158" y="181"/>
                </a:cubicBezTo>
                <a:cubicBezTo>
                  <a:pt x="158" y="181"/>
                  <a:pt x="160" y="248"/>
                  <a:pt x="162" y="316"/>
                </a:cubicBezTo>
                <a:cubicBezTo>
                  <a:pt x="163" y="349"/>
                  <a:pt x="163" y="383"/>
                  <a:pt x="164" y="408"/>
                </a:cubicBezTo>
                <a:cubicBezTo>
                  <a:pt x="164" y="421"/>
                  <a:pt x="165" y="431"/>
                  <a:pt x="165" y="439"/>
                </a:cubicBezTo>
                <a:cubicBezTo>
                  <a:pt x="165" y="444"/>
                  <a:pt x="165" y="448"/>
                  <a:pt x="165" y="450"/>
                </a:cubicBezTo>
                <a:cubicBezTo>
                  <a:pt x="165" y="450"/>
                  <a:pt x="165" y="450"/>
                  <a:pt x="165" y="450"/>
                </a:cubicBezTo>
                <a:cubicBezTo>
                  <a:pt x="165" y="455"/>
                  <a:pt x="160" y="459"/>
                  <a:pt x="153" y="459"/>
                </a:cubicBezTo>
                <a:cubicBezTo>
                  <a:pt x="153" y="464"/>
                  <a:pt x="153" y="464"/>
                  <a:pt x="153" y="464"/>
                </a:cubicBezTo>
                <a:cubicBezTo>
                  <a:pt x="153" y="459"/>
                  <a:pt x="153" y="459"/>
                  <a:pt x="153" y="459"/>
                </a:cubicBezTo>
                <a:cubicBezTo>
                  <a:pt x="147" y="459"/>
                  <a:pt x="142" y="455"/>
                  <a:pt x="141" y="450"/>
                </a:cubicBezTo>
                <a:cubicBezTo>
                  <a:pt x="123" y="292"/>
                  <a:pt x="123" y="292"/>
                  <a:pt x="123" y="292"/>
                </a:cubicBezTo>
                <a:cubicBezTo>
                  <a:pt x="122" y="289"/>
                  <a:pt x="120" y="287"/>
                  <a:pt x="118" y="287"/>
                </a:cubicBezTo>
                <a:cubicBezTo>
                  <a:pt x="116" y="287"/>
                  <a:pt x="114" y="289"/>
                  <a:pt x="113" y="292"/>
                </a:cubicBezTo>
                <a:cubicBezTo>
                  <a:pt x="95" y="450"/>
                  <a:pt x="95" y="450"/>
                  <a:pt x="95" y="450"/>
                </a:cubicBezTo>
                <a:cubicBezTo>
                  <a:pt x="94" y="455"/>
                  <a:pt x="89" y="459"/>
                  <a:pt x="83" y="459"/>
                </a:cubicBezTo>
                <a:cubicBezTo>
                  <a:pt x="76" y="459"/>
                  <a:pt x="71" y="455"/>
                  <a:pt x="71" y="450"/>
                </a:cubicBezTo>
                <a:cubicBezTo>
                  <a:pt x="71" y="449"/>
                  <a:pt x="71" y="448"/>
                  <a:pt x="71" y="447"/>
                </a:cubicBezTo>
                <a:cubicBezTo>
                  <a:pt x="71" y="445"/>
                  <a:pt x="71" y="442"/>
                  <a:pt x="71" y="439"/>
                </a:cubicBezTo>
                <a:cubicBezTo>
                  <a:pt x="71" y="431"/>
                  <a:pt x="71" y="421"/>
                  <a:pt x="72" y="408"/>
                </a:cubicBezTo>
                <a:cubicBezTo>
                  <a:pt x="72" y="383"/>
                  <a:pt x="73" y="349"/>
                  <a:pt x="74" y="316"/>
                </a:cubicBezTo>
                <a:cubicBezTo>
                  <a:pt x="76" y="248"/>
                  <a:pt x="77" y="181"/>
                  <a:pt x="77" y="181"/>
                </a:cubicBezTo>
                <a:cubicBezTo>
                  <a:pt x="78" y="179"/>
                  <a:pt x="76" y="177"/>
                  <a:pt x="74" y="176"/>
                </a:cubicBezTo>
                <a:cubicBezTo>
                  <a:pt x="72" y="176"/>
                  <a:pt x="69" y="177"/>
                  <a:pt x="68" y="179"/>
                </a:cubicBezTo>
                <a:cubicBezTo>
                  <a:pt x="27" y="270"/>
                  <a:pt x="27" y="270"/>
                  <a:pt x="27" y="270"/>
                </a:cubicBezTo>
                <a:cubicBezTo>
                  <a:pt x="26" y="273"/>
                  <a:pt x="23" y="274"/>
                  <a:pt x="20" y="274"/>
                </a:cubicBezTo>
                <a:cubicBezTo>
                  <a:pt x="19" y="274"/>
                  <a:pt x="18" y="274"/>
                  <a:pt x="17" y="274"/>
                </a:cubicBezTo>
                <a:cubicBezTo>
                  <a:pt x="13" y="272"/>
                  <a:pt x="11" y="268"/>
                  <a:pt x="11" y="265"/>
                </a:cubicBezTo>
                <a:cubicBezTo>
                  <a:pt x="11" y="265"/>
                  <a:pt x="11" y="265"/>
                  <a:pt x="11" y="265"/>
                </a:cubicBezTo>
                <a:cubicBezTo>
                  <a:pt x="12" y="264"/>
                  <a:pt x="12" y="263"/>
                  <a:pt x="13" y="261"/>
                </a:cubicBezTo>
                <a:cubicBezTo>
                  <a:pt x="14" y="258"/>
                  <a:pt x="15" y="254"/>
                  <a:pt x="17" y="249"/>
                </a:cubicBezTo>
                <a:cubicBezTo>
                  <a:pt x="27" y="217"/>
                  <a:pt x="51" y="143"/>
                  <a:pt x="57" y="131"/>
                </a:cubicBezTo>
                <a:cubicBezTo>
                  <a:pt x="62" y="120"/>
                  <a:pt x="74" y="108"/>
                  <a:pt x="118" y="108"/>
                </a:cubicBezTo>
                <a:cubicBezTo>
                  <a:pt x="162" y="108"/>
                  <a:pt x="174" y="120"/>
                  <a:pt x="179" y="131"/>
                </a:cubicBezTo>
                <a:cubicBezTo>
                  <a:pt x="185" y="143"/>
                  <a:pt x="209" y="217"/>
                  <a:pt x="219" y="249"/>
                </a:cubicBezTo>
                <a:cubicBezTo>
                  <a:pt x="221" y="254"/>
                  <a:pt x="222" y="258"/>
                  <a:pt x="223" y="261"/>
                </a:cubicBezTo>
                <a:cubicBezTo>
                  <a:pt x="224" y="262"/>
                  <a:pt x="224" y="264"/>
                  <a:pt x="225" y="265"/>
                </a:cubicBezTo>
                <a:cubicBezTo>
                  <a:pt x="224" y="265"/>
                  <a:pt x="224" y="265"/>
                  <a:pt x="224" y="265"/>
                </a:cubicBezTo>
                <a:cubicBezTo>
                  <a:pt x="225" y="268"/>
                  <a:pt x="223" y="272"/>
                  <a:pt x="219" y="274"/>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67" name="Rectangle 41">
            <a:extLst>
              <a:ext uri="{FF2B5EF4-FFF2-40B4-BE49-F238E27FC236}">
                <a16:creationId xmlns:a16="http://schemas.microsoft.com/office/drawing/2014/main" id="{68484FB5-5D81-4A65-88ED-2629FCABF5AB}"/>
              </a:ext>
            </a:extLst>
          </p:cNvPr>
          <p:cNvSpPr/>
          <p:nvPr/>
        </p:nvSpPr>
        <p:spPr>
          <a:xfrm>
            <a:off x="8730226" y="3943130"/>
            <a:ext cx="2023814" cy="525913"/>
          </a:xfrm>
          <a:prstGeom prst="rect">
            <a:avLst/>
          </a:prstGeom>
        </p:spPr>
        <p:txBody>
          <a:bodyPr wrap="square" lIns="0" tIns="0" rIns="0" bIns="0">
            <a:spAutoFit/>
          </a:bodyPr>
          <a:lstStyle/>
          <a:p>
            <a:pPr defTabSz="1219170"/>
            <a:r>
              <a:rPr lang="de-DE" sz="1200" b="1" dirty="0">
                <a:solidFill>
                  <a:srgbClr val="BBE0E3">
                    <a:lumMod val="50000"/>
                  </a:srgbClr>
                </a:solidFill>
                <a:latin typeface="Open Sans Light"/>
                <a:ea typeface="ＭＳ Ｐゴシック"/>
              </a:rPr>
              <a:t>Akzeptanz</a:t>
            </a:r>
          </a:p>
          <a:p>
            <a:pPr defTabSz="1219170">
              <a:lnSpc>
                <a:spcPct val="130000"/>
              </a:lnSpc>
            </a:pPr>
            <a:r>
              <a:rPr lang="de-DE" sz="900" dirty="0">
                <a:solidFill>
                  <a:srgbClr val="000000"/>
                </a:solidFill>
                <a:latin typeface="Open Sans Light"/>
                <a:ea typeface="ＭＳ Ｐゴシック"/>
              </a:rPr>
              <a:t>Bedürfnisorientierter Einsatz </a:t>
            </a:r>
          </a:p>
          <a:p>
            <a:pPr defTabSz="1219170">
              <a:lnSpc>
                <a:spcPct val="130000"/>
              </a:lnSpc>
            </a:pPr>
            <a:r>
              <a:rPr lang="de-DE" sz="900" dirty="0">
                <a:solidFill>
                  <a:srgbClr val="000000"/>
                </a:solidFill>
                <a:latin typeface="Open Sans Light"/>
                <a:ea typeface="ＭＳ Ｐゴシック"/>
              </a:rPr>
              <a:t>von Technologien</a:t>
            </a:r>
          </a:p>
        </p:txBody>
      </p:sp>
      <p:sp>
        <p:nvSpPr>
          <p:cNvPr id="168" name="Rectangle 41">
            <a:extLst>
              <a:ext uri="{FF2B5EF4-FFF2-40B4-BE49-F238E27FC236}">
                <a16:creationId xmlns:a16="http://schemas.microsoft.com/office/drawing/2014/main" id="{464B34AC-82DF-48DD-8602-C4328C34D2FE}"/>
              </a:ext>
            </a:extLst>
          </p:cNvPr>
          <p:cNvSpPr/>
          <p:nvPr/>
        </p:nvSpPr>
        <p:spPr>
          <a:xfrm>
            <a:off x="8608690" y="5296532"/>
            <a:ext cx="2023814" cy="705962"/>
          </a:xfrm>
          <a:prstGeom prst="rect">
            <a:avLst/>
          </a:prstGeom>
        </p:spPr>
        <p:txBody>
          <a:bodyPr wrap="square" lIns="0" tIns="0" rIns="0" bIns="0">
            <a:spAutoFit/>
          </a:bodyPr>
          <a:lstStyle/>
          <a:p>
            <a:pPr defTabSz="1219170"/>
            <a:r>
              <a:rPr lang="de-DE" sz="1200" b="1" dirty="0">
                <a:solidFill>
                  <a:srgbClr val="BBE0E3">
                    <a:lumMod val="50000"/>
                  </a:srgbClr>
                </a:solidFill>
                <a:latin typeface="Open Sans Light"/>
                <a:ea typeface="ＭＳ Ｐゴシック"/>
              </a:rPr>
              <a:t>Nachhaltiger Erfolg</a:t>
            </a:r>
          </a:p>
          <a:p>
            <a:pPr defTabSz="1219170">
              <a:lnSpc>
                <a:spcPct val="130000"/>
              </a:lnSpc>
            </a:pPr>
            <a:r>
              <a:rPr lang="de-DE" sz="900" dirty="0">
                <a:solidFill>
                  <a:srgbClr val="000000"/>
                </a:solidFill>
                <a:latin typeface="Open Sans Light"/>
                <a:ea typeface="ＭＳ Ｐゴシック"/>
              </a:rPr>
              <a:t>Klimaneutraler, energieeffizienter und langfristig erfolgreicher Einsatz von Technologien</a:t>
            </a:r>
          </a:p>
        </p:txBody>
      </p:sp>
      <p:sp>
        <p:nvSpPr>
          <p:cNvPr id="169" name="Freeform 43">
            <a:extLst>
              <a:ext uri="{FF2B5EF4-FFF2-40B4-BE49-F238E27FC236}">
                <a16:creationId xmlns:a16="http://schemas.microsoft.com/office/drawing/2014/main" id="{4F10D402-4764-43F1-A21F-B35AFE4DA923}"/>
              </a:ext>
            </a:extLst>
          </p:cNvPr>
          <p:cNvSpPr>
            <a:spLocks noEditPoints="1"/>
          </p:cNvSpPr>
          <p:nvPr/>
        </p:nvSpPr>
        <p:spPr bwMode="auto">
          <a:xfrm>
            <a:off x="8093378" y="4039751"/>
            <a:ext cx="522902" cy="524369"/>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70" name="Freeform 28">
            <a:extLst>
              <a:ext uri="{FF2B5EF4-FFF2-40B4-BE49-F238E27FC236}">
                <a16:creationId xmlns:a16="http://schemas.microsoft.com/office/drawing/2014/main" id="{957CED05-1B2C-4BD1-AD9F-B23B0B2EE45F}"/>
              </a:ext>
            </a:extLst>
          </p:cNvPr>
          <p:cNvSpPr>
            <a:spLocks noEditPoints="1"/>
          </p:cNvSpPr>
          <p:nvPr/>
        </p:nvSpPr>
        <p:spPr bwMode="auto">
          <a:xfrm>
            <a:off x="7936873" y="5279710"/>
            <a:ext cx="501118" cy="522181"/>
          </a:xfrm>
          <a:custGeom>
            <a:avLst/>
            <a:gdLst>
              <a:gd name="T0" fmla="*/ 633 w 647"/>
              <a:gd name="T1" fmla="*/ 245 h 674"/>
              <a:gd name="T2" fmla="*/ 546 w 647"/>
              <a:gd name="T3" fmla="*/ 172 h 674"/>
              <a:gd name="T4" fmla="*/ 536 w 647"/>
              <a:gd name="T5" fmla="*/ 173 h 674"/>
              <a:gd name="T6" fmla="*/ 565 w 647"/>
              <a:gd name="T7" fmla="*/ 124 h 674"/>
              <a:gd name="T8" fmla="*/ 331 w 647"/>
              <a:gd name="T9" fmla="*/ 15 h 674"/>
              <a:gd name="T10" fmla="*/ 324 w 647"/>
              <a:gd name="T11" fmla="*/ 83 h 674"/>
              <a:gd name="T12" fmla="*/ 317 w 647"/>
              <a:gd name="T13" fmla="*/ 15 h 674"/>
              <a:gd name="T14" fmla="*/ 82 w 647"/>
              <a:gd name="T15" fmla="*/ 124 h 674"/>
              <a:gd name="T16" fmla="*/ 111 w 647"/>
              <a:gd name="T17" fmla="*/ 173 h 674"/>
              <a:gd name="T18" fmla="*/ 101 w 647"/>
              <a:gd name="T19" fmla="*/ 172 h 674"/>
              <a:gd name="T20" fmla="*/ 14 w 647"/>
              <a:gd name="T21" fmla="*/ 245 h 674"/>
              <a:gd name="T22" fmla="*/ 6 w 647"/>
              <a:gd name="T23" fmla="*/ 250 h 674"/>
              <a:gd name="T24" fmla="*/ 67 w 647"/>
              <a:gd name="T25" fmla="*/ 120 h 674"/>
              <a:gd name="T26" fmla="*/ 69 w 647"/>
              <a:gd name="T27" fmla="*/ 118 h 674"/>
              <a:gd name="T28" fmla="*/ 324 w 647"/>
              <a:gd name="T29" fmla="*/ 0 h 674"/>
              <a:gd name="T30" fmla="*/ 324 w 647"/>
              <a:gd name="T31" fmla="*/ 0 h 674"/>
              <a:gd name="T32" fmla="*/ 526 w 647"/>
              <a:gd name="T33" fmla="*/ 68 h 674"/>
              <a:gd name="T34" fmla="*/ 579 w 647"/>
              <a:gd name="T35" fmla="*/ 118 h 674"/>
              <a:gd name="T36" fmla="*/ 646 w 647"/>
              <a:gd name="T37" fmla="*/ 241 h 674"/>
              <a:gd name="T38" fmla="*/ 607 w 647"/>
              <a:gd name="T39" fmla="*/ 505 h 674"/>
              <a:gd name="T40" fmla="*/ 324 w 647"/>
              <a:gd name="T41" fmla="*/ 660 h 674"/>
              <a:gd name="T42" fmla="*/ 40 w 647"/>
              <a:gd name="T43" fmla="*/ 505 h 674"/>
              <a:gd name="T44" fmla="*/ 324 w 647"/>
              <a:gd name="T45" fmla="*/ 674 h 674"/>
              <a:gd name="T46" fmla="*/ 607 w 647"/>
              <a:gd name="T47" fmla="*/ 505 h 674"/>
              <a:gd name="T48" fmla="*/ 403 w 647"/>
              <a:gd name="T49" fmla="*/ 439 h 674"/>
              <a:gd name="T50" fmla="*/ 446 w 647"/>
              <a:gd name="T51" fmla="*/ 516 h 674"/>
              <a:gd name="T52" fmla="*/ 206 w 647"/>
              <a:gd name="T53" fmla="*/ 518 h 674"/>
              <a:gd name="T54" fmla="*/ 200 w 647"/>
              <a:gd name="T55" fmla="*/ 510 h 674"/>
              <a:gd name="T56" fmla="*/ 391 w 647"/>
              <a:gd name="T57" fmla="*/ 431 h 674"/>
              <a:gd name="T58" fmla="*/ 552 w 647"/>
              <a:gd name="T59" fmla="*/ 273 h 674"/>
              <a:gd name="T60" fmla="*/ 389 w 647"/>
              <a:gd name="T61" fmla="*/ 446 h 674"/>
              <a:gd name="T62" fmla="*/ 387 w 647"/>
              <a:gd name="T63" fmla="*/ 445 h 674"/>
              <a:gd name="T64" fmla="*/ 216 w 647"/>
              <a:gd name="T65" fmla="*/ 504 h 674"/>
              <a:gd name="T66" fmla="*/ 389 w 647"/>
              <a:gd name="T67" fmla="*/ 44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7" h="674">
                <a:moveTo>
                  <a:pt x="641" y="250"/>
                </a:moveTo>
                <a:cubicBezTo>
                  <a:pt x="638" y="251"/>
                  <a:pt x="634" y="249"/>
                  <a:pt x="633" y="245"/>
                </a:cubicBezTo>
                <a:cubicBezTo>
                  <a:pt x="621" y="205"/>
                  <a:pt x="601" y="167"/>
                  <a:pt x="574" y="135"/>
                </a:cubicBezTo>
                <a:cubicBezTo>
                  <a:pt x="546" y="172"/>
                  <a:pt x="546" y="172"/>
                  <a:pt x="546" y="172"/>
                </a:cubicBezTo>
                <a:cubicBezTo>
                  <a:pt x="544" y="174"/>
                  <a:pt x="542" y="174"/>
                  <a:pt x="540" y="174"/>
                </a:cubicBezTo>
                <a:cubicBezTo>
                  <a:pt x="539" y="174"/>
                  <a:pt x="537" y="174"/>
                  <a:pt x="536" y="173"/>
                </a:cubicBezTo>
                <a:cubicBezTo>
                  <a:pt x="533" y="171"/>
                  <a:pt x="532" y="166"/>
                  <a:pt x="535" y="163"/>
                </a:cubicBezTo>
                <a:cubicBezTo>
                  <a:pt x="565" y="124"/>
                  <a:pt x="565" y="124"/>
                  <a:pt x="565" y="124"/>
                </a:cubicBezTo>
                <a:cubicBezTo>
                  <a:pt x="551" y="107"/>
                  <a:pt x="535" y="93"/>
                  <a:pt x="518" y="80"/>
                </a:cubicBezTo>
                <a:cubicBezTo>
                  <a:pt x="464" y="38"/>
                  <a:pt x="399" y="16"/>
                  <a:pt x="331" y="15"/>
                </a:cubicBezTo>
                <a:cubicBezTo>
                  <a:pt x="331" y="76"/>
                  <a:pt x="331" y="76"/>
                  <a:pt x="331" y="76"/>
                </a:cubicBezTo>
                <a:cubicBezTo>
                  <a:pt x="331" y="79"/>
                  <a:pt x="327" y="83"/>
                  <a:pt x="324" y="83"/>
                </a:cubicBezTo>
                <a:cubicBezTo>
                  <a:pt x="320" y="83"/>
                  <a:pt x="317" y="79"/>
                  <a:pt x="317" y="76"/>
                </a:cubicBezTo>
                <a:cubicBezTo>
                  <a:pt x="317" y="15"/>
                  <a:pt x="317" y="15"/>
                  <a:pt x="317" y="15"/>
                </a:cubicBezTo>
                <a:cubicBezTo>
                  <a:pt x="248" y="16"/>
                  <a:pt x="184" y="38"/>
                  <a:pt x="129" y="80"/>
                </a:cubicBezTo>
                <a:cubicBezTo>
                  <a:pt x="112" y="93"/>
                  <a:pt x="96" y="107"/>
                  <a:pt x="82" y="124"/>
                </a:cubicBezTo>
                <a:cubicBezTo>
                  <a:pt x="112" y="163"/>
                  <a:pt x="112" y="163"/>
                  <a:pt x="112" y="163"/>
                </a:cubicBezTo>
                <a:cubicBezTo>
                  <a:pt x="115" y="166"/>
                  <a:pt x="114" y="171"/>
                  <a:pt x="111" y="173"/>
                </a:cubicBezTo>
                <a:cubicBezTo>
                  <a:pt x="110" y="174"/>
                  <a:pt x="108" y="174"/>
                  <a:pt x="107" y="174"/>
                </a:cubicBezTo>
                <a:cubicBezTo>
                  <a:pt x="105" y="174"/>
                  <a:pt x="103" y="174"/>
                  <a:pt x="101" y="172"/>
                </a:cubicBezTo>
                <a:cubicBezTo>
                  <a:pt x="73" y="135"/>
                  <a:pt x="73" y="135"/>
                  <a:pt x="73" y="135"/>
                </a:cubicBezTo>
                <a:cubicBezTo>
                  <a:pt x="46" y="167"/>
                  <a:pt x="26" y="205"/>
                  <a:pt x="14" y="245"/>
                </a:cubicBezTo>
                <a:cubicBezTo>
                  <a:pt x="14" y="248"/>
                  <a:pt x="11" y="250"/>
                  <a:pt x="8" y="250"/>
                </a:cubicBezTo>
                <a:cubicBezTo>
                  <a:pt x="7" y="250"/>
                  <a:pt x="6" y="250"/>
                  <a:pt x="6" y="250"/>
                </a:cubicBezTo>
                <a:cubicBezTo>
                  <a:pt x="2" y="248"/>
                  <a:pt x="0" y="245"/>
                  <a:pt x="1" y="241"/>
                </a:cubicBezTo>
                <a:cubicBezTo>
                  <a:pt x="14" y="197"/>
                  <a:pt x="37" y="155"/>
                  <a:pt x="67" y="120"/>
                </a:cubicBezTo>
                <a:cubicBezTo>
                  <a:pt x="67" y="119"/>
                  <a:pt x="68" y="118"/>
                  <a:pt x="68" y="118"/>
                </a:cubicBezTo>
                <a:cubicBezTo>
                  <a:pt x="68" y="118"/>
                  <a:pt x="69" y="118"/>
                  <a:pt x="69" y="118"/>
                </a:cubicBezTo>
                <a:cubicBezTo>
                  <a:pt x="84" y="99"/>
                  <a:pt x="102" y="83"/>
                  <a:pt x="121" y="68"/>
                </a:cubicBezTo>
                <a:cubicBezTo>
                  <a:pt x="179" y="24"/>
                  <a:pt x="250" y="0"/>
                  <a:pt x="324" y="0"/>
                </a:cubicBezTo>
                <a:cubicBezTo>
                  <a:pt x="324" y="0"/>
                  <a:pt x="324" y="0"/>
                  <a:pt x="324" y="0"/>
                </a:cubicBezTo>
                <a:cubicBezTo>
                  <a:pt x="324" y="0"/>
                  <a:pt x="324" y="0"/>
                  <a:pt x="324" y="0"/>
                </a:cubicBezTo>
                <a:cubicBezTo>
                  <a:pt x="324" y="0"/>
                  <a:pt x="324" y="0"/>
                  <a:pt x="324" y="0"/>
                </a:cubicBezTo>
                <a:cubicBezTo>
                  <a:pt x="398" y="0"/>
                  <a:pt x="468" y="24"/>
                  <a:pt x="526" y="68"/>
                </a:cubicBezTo>
                <a:cubicBezTo>
                  <a:pt x="546" y="83"/>
                  <a:pt x="563" y="99"/>
                  <a:pt x="579" y="118"/>
                </a:cubicBezTo>
                <a:cubicBezTo>
                  <a:pt x="579" y="118"/>
                  <a:pt x="579" y="118"/>
                  <a:pt x="579" y="118"/>
                </a:cubicBezTo>
                <a:cubicBezTo>
                  <a:pt x="579" y="118"/>
                  <a:pt x="580" y="119"/>
                  <a:pt x="581" y="120"/>
                </a:cubicBezTo>
                <a:cubicBezTo>
                  <a:pt x="610" y="155"/>
                  <a:pt x="633" y="197"/>
                  <a:pt x="646" y="241"/>
                </a:cubicBezTo>
                <a:cubicBezTo>
                  <a:pt x="647" y="245"/>
                  <a:pt x="645" y="248"/>
                  <a:pt x="641" y="250"/>
                </a:cubicBezTo>
                <a:close/>
                <a:moveTo>
                  <a:pt x="607" y="505"/>
                </a:moveTo>
                <a:cubicBezTo>
                  <a:pt x="603" y="503"/>
                  <a:pt x="599" y="504"/>
                  <a:pt x="597" y="508"/>
                </a:cubicBezTo>
                <a:cubicBezTo>
                  <a:pt x="537" y="603"/>
                  <a:pt x="435" y="660"/>
                  <a:pt x="324" y="660"/>
                </a:cubicBezTo>
                <a:cubicBezTo>
                  <a:pt x="212" y="660"/>
                  <a:pt x="110" y="603"/>
                  <a:pt x="50" y="508"/>
                </a:cubicBezTo>
                <a:cubicBezTo>
                  <a:pt x="48" y="504"/>
                  <a:pt x="44" y="503"/>
                  <a:pt x="40" y="505"/>
                </a:cubicBezTo>
                <a:cubicBezTo>
                  <a:pt x="37" y="507"/>
                  <a:pt x="36" y="512"/>
                  <a:pt x="38" y="515"/>
                </a:cubicBezTo>
                <a:cubicBezTo>
                  <a:pt x="100" y="614"/>
                  <a:pt x="207" y="674"/>
                  <a:pt x="324" y="674"/>
                </a:cubicBezTo>
                <a:cubicBezTo>
                  <a:pt x="440" y="674"/>
                  <a:pt x="547" y="614"/>
                  <a:pt x="609" y="515"/>
                </a:cubicBezTo>
                <a:cubicBezTo>
                  <a:pt x="611" y="512"/>
                  <a:pt x="610" y="507"/>
                  <a:pt x="607" y="505"/>
                </a:cubicBezTo>
                <a:close/>
                <a:moveTo>
                  <a:pt x="552" y="283"/>
                </a:moveTo>
                <a:cubicBezTo>
                  <a:pt x="403" y="439"/>
                  <a:pt x="403" y="439"/>
                  <a:pt x="403" y="439"/>
                </a:cubicBezTo>
                <a:cubicBezTo>
                  <a:pt x="425" y="456"/>
                  <a:pt x="441" y="481"/>
                  <a:pt x="447" y="510"/>
                </a:cubicBezTo>
                <a:cubicBezTo>
                  <a:pt x="448" y="512"/>
                  <a:pt x="447" y="514"/>
                  <a:pt x="446" y="516"/>
                </a:cubicBezTo>
                <a:cubicBezTo>
                  <a:pt x="445" y="517"/>
                  <a:pt x="443" y="518"/>
                  <a:pt x="441" y="518"/>
                </a:cubicBezTo>
                <a:cubicBezTo>
                  <a:pt x="206" y="518"/>
                  <a:pt x="206" y="518"/>
                  <a:pt x="206" y="518"/>
                </a:cubicBezTo>
                <a:cubicBezTo>
                  <a:pt x="204" y="518"/>
                  <a:pt x="202" y="517"/>
                  <a:pt x="201" y="516"/>
                </a:cubicBezTo>
                <a:cubicBezTo>
                  <a:pt x="200" y="514"/>
                  <a:pt x="199" y="512"/>
                  <a:pt x="200" y="510"/>
                </a:cubicBezTo>
                <a:cubicBezTo>
                  <a:pt x="213" y="452"/>
                  <a:pt x="264" y="411"/>
                  <a:pt x="324" y="411"/>
                </a:cubicBezTo>
                <a:cubicBezTo>
                  <a:pt x="348" y="411"/>
                  <a:pt x="371" y="418"/>
                  <a:pt x="391" y="431"/>
                </a:cubicBezTo>
                <a:cubicBezTo>
                  <a:pt x="542" y="273"/>
                  <a:pt x="542" y="273"/>
                  <a:pt x="542" y="273"/>
                </a:cubicBezTo>
                <a:cubicBezTo>
                  <a:pt x="545" y="270"/>
                  <a:pt x="549" y="270"/>
                  <a:pt x="552" y="273"/>
                </a:cubicBezTo>
                <a:cubicBezTo>
                  <a:pt x="555" y="275"/>
                  <a:pt x="555" y="280"/>
                  <a:pt x="552" y="283"/>
                </a:cubicBezTo>
                <a:close/>
                <a:moveTo>
                  <a:pt x="389" y="446"/>
                </a:moveTo>
                <a:cubicBezTo>
                  <a:pt x="388" y="446"/>
                  <a:pt x="388" y="445"/>
                  <a:pt x="387" y="445"/>
                </a:cubicBezTo>
                <a:cubicBezTo>
                  <a:pt x="387" y="445"/>
                  <a:pt x="387" y="445"/>
                  <a:pt x="387" y="445"/>
                </a:cubicBezTo>
                <a:cubicBezTo>
                  <a:pt x="369" y="432"/>
                  <a:pt x="347" y="425"/>
                  <a:pt x="324" y="425"/>
                </a:cubicBezTo>
                <a:cubicBezTo>
                  <a:pt x="274" y="425"/>
                  <a:pt x="230" y="457"/>
                  <a:pt x="216" y="504"/>
                </a:cubicBezTo>
                <a:cubicBezTo>
                  <a:pt x="431" y="504"/>
                  <a:pt x="431" y="504"/>
                  <a:pt x="431" y="504"/>
                </a:cubicBezTo>
                <a:cubicBezTo>
                  <a:pt x="424" y="480"/>
                  <a:pt x="409" y="460"/>
                  <a:pt x="389" y="446"/>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Tree>
    <p:extLst>
      <p:ext uri="{BB962C8B-B14F-4D97-AF65-F5344CB8AC3E}">
        <p14:creationId xmlns:p14="http://schemas.microsoft.com/office/powerpoint/2010/main" val="7591049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Oval 6">
            <a:extLst>
              <a:ext uri="{FF2B5EF4-FFF2-40B4-BE49-F238E27FC236}">
                <a16:creationId xmlns:a16="http://schemas.microsoft.com/office/drawing/2014/main" id="{2E5B2DA4-2155-4CE5-8F73-56AE3612EDA0}"/>
              </a:ext>
            </a:extLst>
          </p:cNvPr>
          <p:cNvSpPr/>
          <p:nvPr/>
        </p:nvSpPr>
        <p:spPr>
          <a:xfrm>
            <a:off x="3118315" y="2026778"/>
            <a:ext cx="1656156" cy="1656156"/>
          </a:xfrm>
          <a:prstGeom prst="ellipse">
            <a:avLst/>
          </a:prstGeom>
          <a:solidFill>
            <a:srgbClr val="97AEA0"/>
          </a:solidFill>
          <a:ln w="19050" cap="flat" cmpd="sng" algn="ctr">
            <a:solidFill>
              <a:srgbClr val="38739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9" name="Oval 16">
            <a:extLst>
              <a:ext uri="{FF2B5EF4-FFF2-40B4-BE49-F238E27FC236}">
                <a16:creationId xmlns:a16="http://schemas.microsoft.com/office/drawing/2014/main" id="{12CA9342-A4CC-46E9-B890-7AC540E4A4F1}"/>
              </a:ext>
            </a:extLst>
          </p:cNvPr>
          <p:cNvSpPr/>
          <p:nvPr/>
        </p:nvSpPr>
        <p:spPr>
          <a:xfrm>
            <a:off x="1750159" y="2569067"/>
            <a:ext cx="688196" cy="688199"/>
          </a:xfrm>
          <a:prstGeom prst="ellipse">
            <a:avLst/>
          </a:prstGeom>
          <a:solidFill>
            <a:srgbClr val="46768C">
              <a:alpha val="20000"/>
            </a:srgbClr>
          </a:solidFill>
          <a:ln w="19050" cap="flat" cmpd="sng" algn="ctr">
            <a:solidFill>
              <a:srgbClr val="2B2B2D">
                <a:lumMod val="50000"/>
                <a:lumOff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aphicFrame>
        <p:nvGraphicFramePr>
          <p:cNvPr id="4" name="Objek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6165"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BF3A61-8EB7-44D7-B9A9-B70350B1B7D9}"/>
              </a:ext>
            </a:extLst>
          </p:cNvPr>
          <p:cNvSpPr>
            <a:spLocks noGrp="1"/>
          </p:cNvSpPr>
          <p:nvPr>
            <p:ph type="title"/>
          </p:nvPr>
        </p:nvSpPr>
        <p:spPr>
          <a:xfrm>
            <a:off x="1776414" y="836712"/>
            <a:ext cx="7847979" cy="618654"/>
          </a:xfrm>
        </p:spPr>
        <p:txBody>
          <a:bodyPr/>
          <a:lstStyle/>
          <a:p>
            <a:r>
              <a:rPr lang="de-DE" sz="2600" dirty="0"/>
              <a:t>Gemeinsam mehr erreichen!</a:t>
            </a:r>
            <a:br>
              <a:rPr lang="de-DE" sz="2600" dirty="0"/>
            </a:br>
            <a:r>
              <a:rPr lang="de-DE" sz="2600" dirty="0"/>
              <a:t>Mit der Gesellschaft für Informatik </a:t>
            </a:r>
          </a:p>
        </p:txBody>
      </p:sp>
      <p:sp>
        <p:nvSpPr>
          <p:cNvPr id="6" name="Foliennummernplatzhalter 5"/>
          <p:cNvSpPr>
            <a:spLocks noGrp="1"/>
          </p:cNvSpPr>
          <p:nvPr>
            <p:ph type="sldNum" sz="quarter" idx="10"/>
          </p:nvPr>
        </p:nvSpPr>
        <p:spPr/>
        <p:txBody>
          <a:bodyPr/>
          <a:lstStyle/>
          <a:p>
            <a:pPr eaLnBrk="0" fontAlgn="base" hangingPunct="0">
              <a:spcBef>
                <a:spcPct val="0"/>
              </a:spcBef>
              <a:spcAft>
                <a:spcPct val="0"/>
              </a:spcAft>
            </a:pPr>
            <a:fld id="{CC3FCC64-6A69-A843-87C6-C6C37F73247D}" type="slidenum">
              <a:rPr lang="de-DE">
                <a:latin typeface="Arial"/>
                <a:ea typeface="ＭＳ Ｐゴシック" charset="0"/>
              </a:rPr>
              <a:pPr eaLnBrk="0" fontAlgn="base" hangingPunct="0">
                <a:spcBef>
                  <a:spcPct val="0"/>
                </a:spcBef>
                <a:spcAft>
                  <a:spcPct val="0"/>
                </a:spcAft>
              </a:pPr>
              <a:t>97</a:t>
            </a:fld>
            <a:r>
              <a:rPr lang="de-DE" dirty="0">
                <a:latin typeface="Arial"/>
                <a:ea typeface="ＭＳ Ｐゴシック" charset="0"/>
              </a:rPr>
              <a:t> |</a:t>
            </a:r>
          </a:p>
        </p:txBody>
      </p:sp>
      <p:sp>
        <p:nvSpPr>
          <p:cNvPr id="5" name="Fußzeilenplatzhalter 4"/>
          <p:cNvSpPr>
            <a:spLocks noGrp="1"/>
          </p:cNvSpPr>
          <p:nvPr>
            <p:ph type="ftr" sz="quarter" idx="11"/>
          </p:nvPr>
        </p:nvSpPr>
        <p:spPr/>
        <p:txBody>
          <a:bodyPr/>
          <a:lstStyle/>
          <a:p>
            <a:pPr eaLnBrk="0" fontAlgn="base" hangingPunct="0">
              <a:spcBef>
                <a:spcPct val="0"/>
              </a:spcBef>
              <a:spcAft>
                <a:spcPct val="0"/>
              </a:spcAft>
            </a:pPr>
            <a:r>
              <a:rPr lang="de-DE" dirty="0">
                <a:latin typeface="Arial"/>
                <a:ea typeface="ＭＳ Ｐゴシック" charset="0"/>
              </a:rPr>
              <a:t>© Gesellschaft für Informatik e.V. (GI)</a:t>
            </a:r>
          </a:p>
        </p:txBody>
      </p:sp>
      <p:sp>
        <p:nvSpPr>
          <p:cNvPr id="147" name="Oval 13">
            <a:extLst>
              <a:ext uri="{FF2B5EF4-FFF2-40B4-BE49-F238E27FC236}">
                <a16:creationId xmlns:a16="http://schemas.microsoft.com/office/drawing/2014/main" id="{C15C219F-D029-408E-9761-6DCA2281F973}"/>
              </a:ext>
            </a:extLst>
          </p:cNvPr>
          <p:cNvSpPr/>
          <p:nvPr/>
        </p:nvSpPr>
        <p:spPr>
          <a:xfrm>
            <a:off x="2720339" y="1628801"/>
            <a:ext cx="2452111" cy="2452111"/>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0" name="Oval 7">
            <a:extLst>
              <a:ext uri="{FF2B5EF4-FFF2-40B4-BE49-F238E27FC236}">
                <a16:creationId xmlns:a16="http://schemas.microsoft.com/office/drawing/2014/main" id="{652A9C03-6B40-40A0-802E-C1866FF63817}"/>
              </a:ext>
            </a:extLst>
          </p:cNvPr>
          <p:cNvSpPr/>
          <p:nvPr/>
        </p:nvSpPr>
        <p:spPr>
          <a:xfrm>
            <a:off x="2685643" y="4542961"/>
            <a:ext cx="1644151" cy="1644151"/>
          </a:xfrm>
          <a:prstGeom prst="ellipse">
            <a:avLst/>
          </a:prstGeom>
          <a:solidFill>
            <a:srgbClr val="5C818A"/>
          </a:solidFill>
          <a:ln w="19050" cap="flat" cmpd="sng" algn="ctr">
            <a:solidFill>
              <a:srgbClr val="7D989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1" name="Oval 9">
            <a:extLst>
              <a:ext uri="{FF2B5EF4-FFF2-40B4-BE49-F238E27FC236}">
                <a16:creationId xmlns:a16="http://schemas.microsoft.com/office/drawing/2014/main" id="{8D6FBA84-A26A-49CC-ACA7-502A47A154BF}"/>
              </a:ext>
            </a:extLst>
          </p:cNvPr>
          <p:cNvSpPr/>
          <p:nvPr/>
        </p:nvSpPr>
        <p:spPr>
          <a:xfrm>
            <a:off x="7704324" y="4605531"/>
            <a:ext cx="1976479" cy="1976480"/>
          </a:xfrm>
          <a:prstGeom prst="ellipse">
            <a:avLst/>
          </a:prstGeom>
          <a:solidFill>
            <a:srgbClr val="46768C"/>
          </a:solidFill>
          <a:ln w="19050" cap="flat" cmpd="sng" algn="ctr">
            <a:solidFill>
              <a:srgbClr val="97AEA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r>
              <a:rPr lang="de-DE" kern="0" dirty="0">
                <a:solidFill>
                  <a:srgbClr val="2B2B2D"/>
                </a:solidFill>
                <a:latin typeface="Open Sans Light"/>
                <a:ea typeface="ＭＳ Ｐゴシック"/>
              </a:rPr>
              <a:t> </a:t>
            </a:r>
          </a:p>
        </p:txBody>
      </p:sp>
      <p:sp>
        <p:nvSpPr>
          <p:cNvPr id="152" name="Oval 10">
            <a:extLst>
              <a:ext uri="{FF2B5EF4-FFF2-40B4-BE49-F238E27FC236}">
                <a16:creationId xmlns:a16="http://schemas.microsoft.com/office/drawing/2014/main" id="{A2B7B1C3-4564-4A44-B9F5-6A4FEA269D66}"/>
              </a:ext>
            </a:extLst>
          </p:cNvPr>
          <p:cNvSpPr/>
          <p:nvPr/>
        </p:nvSpPr>
        <p:spPr>
          <a:xfrm>
            <a:off x="4527423" y="3096368"/>
            <a:ext cx="3052084" cy="3052084"/>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3" name="Oval 11">
            <a:extLst>
              <a:ext uri="{FF2B5EF4-FFF2-40B4-BE49-F238E27FC236}">
                <a16:creationId xmlns:a16="http://schemas.microsoft.com/office/drawing/2014/main" id="{255E7822-6BF5-410D-B4AF-F517DB78B69A}"/>
              </a:ext>
            </a:extLst>
          </p:cNvPr>
          <p:cNvSpPr/>
          <p:nvPr/>
        </p:nvSpPr>
        <p:spPr>
          <a:xfrm>
            <a:off x="7413540" y="4314749"/>
            <a:ext cx="2558044" cy="2558045"/>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r>
              <a:rPr lang="de-DE" kern="0" dirty="0">
                <a:solidFill>
                  <a:srgbClr val="2B2B2D"/>
                </a:solidFill>
                <a:latin typeface="Open Sans Light"/>
                <a:ea typeface="ＭＳ Ｐゴシック"/>
              </a:rPr>
              <a:t> </a:t>
            </a:r>
          </a:p>
        </p:txBody>
      </p:sp>
      <p:grpSp>
        <p:nvGrpSpPr>
          <p:cNvPr id="154" name="Group 43">
            <a:extLst>
              <a:ext uri="{FF2B5EF4-FFF2-40B4-BE49-F238E27FC236}">
                <a16:creationId xmlns:a16="http://schemas.microsoft.com/office/drawing/2014/main" id="{AA523B55-1DFB-49AD-BE78-05428898FC02}"/>
              </a:ext>
            </a:extLst>
          </p:cNvPr>
          <p:cNvGrpSpPr/>
          <p:nvPr/>
        </p:nvGrpSpPr>
        <p:grpSpPr>
          <a:xfrm>
            <a:off x="6821542" y="1666247"/>
            <a:ext cx="2203241" cy="2203242"/>
            <a:chOff x="4959559" y="-41419"/>
            <a:chExt cx="1921265" cy="1921266"/>
          </a:xfrm>
        </p:grpSpPr>
        <p:sp>
          <p:nvSpPr>
            <p:cNvPr id="155" name="Oval 8">
              <a:extLst>
                <a:ext uri="{FF2B5EF4-FFF2-40B4-BE49-F238E27FC236}">
                  <a16:creationId xmlns:a16="http://schemas.microsoft.com/office/drawing/2014/main" id="{A53BED76-DAC9-4274-BFB2-C82F77FAADEF}"/>
                </a:ext>
              </a:extLst>
            </p:cNvPr>
            <p:cNvSpPr/>
            <p:nvPr/>
          </p:nvSpPr>
          <p:spPr>
            <a:xfrm>
              <a:off x="5238044" y="237066"/>
              <a:ext cx="1364295" cy="1364296"/>
            </a:xfrm>
            <a:prstGeom prst="ellipse">
              <a:avLst/>
            </a:prstGeom>
            <a:solidFill>
              <a:schemeClr val="bg1">
                <a:lumMod val="85000"/>
              </a:schemeClr>
            </a:solidFill>
            <a:ln w="19050" cap="flat" cmpd="sng" algn="ctr">
              <a:solidFill>
                <a:srgbClr val="2B2B2D">
                  <a:lumMod val="50000"/>
                  <a:lumOff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56" name="Oval 12">
              <a:extLst>
                <a:ext uri="{FF2B5EF4-FFF2-40B4-BE49-F238E27FC236}">
                  <a16:creationId xmlns:a16="http://schemas.microsoft.com/office/drawing/2014/main" id="{16889FFC-05CB-4677-814A-AB872C6AB9E8}"/>
                </a:ext>
              </a:extLst>
            </p:cNvPr>
            <p:cNvSpPr/>
            <p:nvPr/>
          </p:nvSpPr>
          <p:spPr>
            <a:xfrm>
              <a:off x="4959559" y="-41419"/>
              <a:ext cx="1921265" cy="1921266"/>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sp>
        <p:nvSpPr>
          <p:cNvPr id="157" name="Oval 14">
            <a:extLst>
              <a:ext uri="{FF2B5EF4-FFF2-40B4-BE49-F238E27FC236}">
                <a16:creationId xmlns:a16="http://schemas.microsoft.com/office/drawing/2014/main" id="{0854CF60-F966-406F-84F7-7CCDD51D5B28}"/>
              </a:ext>
            </a:extLst>
          </p:cNvPr>
          <p:cNvSpPr/>
          <p:nvPr/>
        </p:nvSpPr>
        <p:spPr>
          <a:xfrm>
            <a:off x="2395185" y="4252503"/>
            <a:ext cx="2225067" cy="2225067"/>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60" name="Oval 17">
            <a:extLst>
              <a:ext uri="{FF2B5EF4-FFF2-40B4-BE49-F238E27FC236}">
                <a16:creationId xmlns:a16="http://schemas.microsoft.com/office/drawing/2014/main" id="{920623AC-4A3B-4E7C-99A1-695578E0553E}"/>
              </a:ext>
            </a:extLst>
          </p:cNvPr>
          <p:cNvSpPr/>
          <p:nvPr/>
        </p:nvSpPr>
        <p:spPr>
          <a:xfrm>
            <a:off x="1488965" y="2307871"/>
            <a:ext cx="1210587" cy="1210588"/>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62" name="Oval 23">
            <a:extLst>
              <a:ext uri="{FF2B5EF4-FFF2-40B4-BE49-F238E27FC236}">
                <a16:creationId xmlns:a16="http://schemas.microsoft.com/office/drawing/2014/main" id="{B6ACDA49-F260-43D8-9C26-3B24EEEE6C34}"/>
              </a:ext>
            </a:extLst>
          </p:cNvPr>
          <p:cNvSpPr/>
          <p:nvPr/>
        </p:nvSpPr>
        <p:spPr>
          <a:xfrm>
            <a:off x="2559940" y="2866149"/>
            <a:ext cx="250308" cy="250308"/>
          </a:xfrm>
          <a:prstGeom prst="ellipse">
            <a:avLst/>
          </a:prstGeom>
          <a:solidFill>
            <a:srgbClr val="46768C"/>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nvGrpSpPr>
          <p:cNvPr id="163" name="Group 27">
            <a:extLst>
              <a:ext uri="{FF2B5EF4-FFF2-40B4-BE49-F238E27FC236}">
                <a16:creationId xmlns:a16="http://schemas.microsoft.com/office/drawing/2014/main" id="{2A55F283-9F69-4311-8F75-62155EBBDA9C}"/>
              </a:ext>
            </a:extLst>
          </p:cNvPr>
          <p:cNvGrpSpPr/>
          <p:nvPr/>
        </p:nvGrpSpPr>
        <p:grpSpPr>
          <a:xfrm>
            <a:off x="4663134" y="3441196"/>
            <a:ext cx="429993" cy="429993"/>
            <a:chOff x="3858203" y="2063591"/>
            <a:chExt cx="312530" cy="312530"/>
          </a:xfrm>
        </p:grpSpPr>
        <p:sp>
          <p:nvSpPr>
            <p:cNvPr id="164" name="Oval 24">
              <a:extLst>
                <a:ext uri="{FF2B5EF4-FFF2-40B4-BE49-F238E27FC236}">
                  <a16:creationId xmlns:a16="http://schemas.microsoft.com/office/drawing/2014/main" id="{03C0BAF6-5DCD-4F5E-8222-42941E822D71}"/>
                </a:ext>
              </a:extLst>
            </p:cNvPr>
            <p:cNvSpPr/>
            <p:nvPr/>
          </p:nvSpPr>
          <p:spPr>
            <a:xfrm>
              <a:off x="3923503" y="2128891"/>
              <a:ext cx="181930" cy="181930"/>
            </a:xfrm>
            <a:prstGeom prst="ellipse">
              <a:avLst/>
            </a:prstGeom>
            <a:solidFill>
              <a:srgbClr val="387390"/>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65" name="Oval 26">
              <a:extLst>
                <a:ext uri="{FF2B5EF4-FFF2-40B4-BE49-F238E27FC236}">
                  <a16:creationId xmlns:a16="http://schemas.microsoft.com/office/drawing/2014/main" id="{37F84294-8426-4D11-8017-CB55C2CB69C5}"/>
                </a:ext>
              </a:extLst>
            </p:cNvPr>
            <p:cNvSpPr/>
            <p:nvPr/>
          </p:nvSpPr>
          <p:spPr>
            <a:xfrm>
              <a:off x="3858203" y="2063591"/>
              <a:ext cx="312530" cy="312530"/>
            </a:xfrm>
            <a:prstGeom prst="ellipse">
              <a:avLst/>
            </a:prstGeom>
            <a:noFill/>
            <a:ln w="19050" cap="flat" cmpd="sng" algn="ctr">
              <a:solidFill>
                <a:srgbClr val="38739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grpSp>
        <p:nvGrpSpPr>
          <p:cNvPr id="166" name="Group 28">
            <a:extLst>
              <a:ext uri="{FF2B5EF4-FFF2-40B4-BE49-F238E27FC236}">
                <a16:creationId xmlns:a16="http://schemas.microsoft.com/office/drawing/2014/main" id="{2637997D-B94B-41D3-9C2F-066C79DA24AB}"/>
              </a:ext>
            </a:extLst>
          </p:cNvPr>
          <p:cNvGrpSpPr/>
          <p:nvPr/>
        </p:nvGrpSpPr>
        <p:grpSpPr>
          <a:xfrm>
            <a:off x="4342791" y="4831776"/>
            <a:ext cx="429993" cy="429993"/>
            <a:chOff x="3858203" y="2063591"/>
            <a:chExt cx="312530" cy="312530"/>
          </a:xfrm>
        </p:grpSpPr>
        <p:sp>
          <p:nvSpPr>
            <p:cNvPr id="167" name="Oval 29">
              <a:extLst>
                <a:ext uri="{FF2B5EF4-FFF2-40B4-BE49-F238E27FC236}">
                  <a16:creationId xmlns:a16="http://schemas.microsoft.com/office/drawing/2014/main" id="{48BECD3A-43C8-4380-9257-E6DBA1231202}"/>
                </a:ext>
              </a:extLst>
            </p:cNvPr>
            <p:cNvSpPr/>
            <p:nvPr/>
          </p:nvSpPr>
          <p:spPr>
            <a:xfrm>
              <a:off x="3923503" y="2128891"/>
              <a:ext cx="181930" cy="181930"/>
            </a:xfrm>
            <a:prstGeom prst="ellipse">
              <a:avLst/>
            </a:prstGeom>
            <a:solidFill>
              <a:srgbClr val="7D9892"/>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68" name="Oval 30">
              <a:extLst>
                <a:ext uri="{FF2B5EF4-FFF2-40B4-BE49-F238E27FC236}">
                  <a16:creationId xmlns:a16="http://schemas.microsoft.com/office/drawing/2014/main" id="{2B91F4EC-CF1E-42B2-BCD2-02A7CB66AADC}"/>
                </a:ext>
              </a:extLst>
            </p:cNvPr>
            <p:cNvSpPr/>
            <p:nvPr/>
          </p:nvSpPr>
          <p:spPr>
            <a:xfrm>
              <a:off x="3858203" y="2063591"/>
              <a:ext cx="312530" cy="312530"/>
            </a:xfrm>
            <a:prstGeom prst="ellipse">
              <a:avLst/>
            </a:prstGeom>
            <a:noFill/>
            <a:ln w="19050" cap="flat" cmpd="sng" algn="ctr">
              <a:solidFill>
                <a:srgbClr val="7D989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grpSp>
        <p:nvGrpSpPr>
          <p:cNvPr id="169" name="Group 31">
            <a:extLst>
              <a:ext uri="{FF2B5EF4-FFF2-40B4-BE49-F238E27FC236}">
                <a16:creationId xmlns:a16="http://schemas.microsoft.com/office/drawing/2014/main" id="{B12ECBF8-D21D-40D3-AA3E-6F821872A104}"/>
              </a:ext>
            </a:extLst>
          </p:cNvPr>
          <p:cNvGrpSpPr/>
          <p:nvPr/>
        </p:nvGrpSpPr>
        <p:grpSpPr>
          <a:xfrm>
            <a:off x="6918390" y="3332712"/>
            <a:ext cx="429993" cy="429993"/>
            <a:chOff x="3858203" y="2063591"/>
            <a:chExt cx="312530" cy="312530"/>
          </a:xfrm>
        </p:grpSpPr>
        <p:sp>
          <p:nvSpPr>
            <p:cNvPr id="170" name="Oval 32">
              <a:extLst>
                <a:ext uri="{FF2B5EF4-FFF2-40B4-BE49-F238E27FC236}">
                  <a16:creationId xmlns:a16="http://schemas.microsoft.com/office/drawing/2014/main" id="{962936B5-6A50-4E03-9399-B1B4ACFC2690}"/>
                </a:ext>
              </a:extLst>
            </p:cNvPr>
            <p:cNvSpPr/>
            <p:nvPr/>
          </p:nvSpPr>
          <p:spPr>
            <a:xfrm>
              <a:off x="3923503" y="2128891"/>
              <a:ext cx="181930" cy="181930"/>
            </a:xfrm>
            <a:prstGeom prst="ellipse">
              <a:avLst/>
            </a:prstGeom>
            <a:solidFill>
              <a:srgbClr val="567C8A"/>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71" name="Oval 33">
              <a:extLst>
                <a:ext uri="{FF2B5EF4-FFF2-40B4-BE49-F238E27FC236}">
                  <a16:creationId xmlns:a16="http://schemas.microsoft.com/office/drawing/2014/main" id="{A2A37D77-6DBB-4084-A3B3-CCB15E03DBD5}"/>
                </a:ext>
              </a:extLst>
            </p:cNvPr>
            <p:cNvSpPr/>
            <p:nvPr/>
          </p:nvSpPr>
          <p:spPr>
            <a:xfrm>
              <a:off x="3858203" y="2063591"/>
              <a:ext cx="312530" cy="312530"/>
            </a:xfrm>
            <a:prstGeom prst="ellipse">
              <a:avLst/>
            </a:prstGeom>
            <a:noFill/>
            <a:ln w="19050" cap="flat" cmpd="sng" algn="ctr">
              <a:solidFill>
                <a:srgbClr val="567C8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grpSp>
        <p:nvGrpSpPr>
          <p:cNvPr id="172" name="Group 34">
            <a:extLst>
              <a:ext uri="{FF2B5EF4-FFF2-40B4-BE49-F238E27FC236}">
                <a16:creationId xmlns:a16="http://schemas.microsoft.com/office/drawing/2014/main" id="{FB4EDE44-D543-4DF7-9346-EA66DDE185BD}"/>
              </a:ext>
            </a:extLst>
          </p:cNvPr>
          <p:cNvGrpSpPr/>
          <p:nvPr/>
        </p:nvGrpSpPr>
        <p:grpSpPr>
          <a:xfrm>
            <a:off x="7276841" y="4911862"/>
            <a:ext cx="429993" cy="429993"/>
            <a:chOff x="3858203" y="2063591"/>
            <a:chExt cx="312530" cy="312530"/>
          </a:xfrm>
        </p:grpSpPr>
        <p:sp>
          <p:nvSpPr>
            <p:cNvPr id="173" name="Oval 35">
              <a:extLst>
                <a:ext uri="{FF2B5EF4-FFF2-40B4-BE49-F238E27FC236}">
                  <a16:creationId xmlns:a16="http://schemas.microsoft.com/office/drawing/2014/main" id="{6818CFD1-5C00-4F8A-A81A-DC15B8DAE6EE}"/>
                </a:ext>
              </a:extLst>
            </p:cNvPr>
            <p:cNvSpPr/>
            <p:nvPr/>
          </p:nvSpPr>
          <p:spPr>
            <a:xfrm>
              <a:off x="3923503" y="2128891"/>
              <a:ext cx="181930" cy="181930"/>
            </a:xfrm>
            <a:prstGeom prst="ellipse">
              <a:avLst/>
            </a:prstGeom>
            <a:solidFill>
              <a:srgbClr val="7D9892"/>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74" name="Oval 36">
              <a:extLst>
                <a:ext uri="{FF2B5EF4-FFF2-40B4-BE49-F238E27FC236}">
                  <a16:creationId xmlns:a16="http://schemas.microsoft.com/office/drawing/2014/main" id="{D1A415B1-7DC6-4157-B207-0CA88FCEE0E9}"/>
                </a:ext>
              </a:extLst>
            </p:cNvPr>
            <p:cNvSpPr/>
            <p:nvPr/>
          </p:nvSpPr>
          <p:spPr>
            <a:xfrm>
              <a:off x="3858203" y="2063591"/>
              <a:ext cx="312530" cy="312530"/>
            </a:xfrm>
            <a:prstGeom prst="ellipse">
              <a:avLst/>
            </a:prstGeom>
            <a:noFill/>
            <a:ln w="19050" cap="flat" cmpd="sng" algn="ctr">
              <a:solidFill>
                <a:srgbClr val="7D989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grpSp>
        <p:nvGrpSpPr>
          <p:cNvPr id="175" name="Group 38">
            <a:extLst>
              <a:ext uri="{FF2B5EF4-FFF2-40B4-BE49-F238E27FC236}">
                <a16:creationId xmlns:a16="http://schemas.microsoft.com/office/drawing/2014/main" id="{621CE265-9C91-4F52-B878-573E94DB0064}"/>
              </a:ext>
            </a:extLst>
          </p:cNvPr>
          <p:cNvGrpSpPr/>
          <p:nvPr/>
        </p:nvGrpSpPr>
        <p:grpSpPr>
          <a:xfrm>
            <a:off x="9493926" y="3737501"/>
            <a:ext cx="1210587" cy="1210588"/>
            <a:chOff x="1312261" y="1239862"/>
            <a:chExt cx="1396424" cy="1396425"/>
          </a:xfrm>
        </p:grpSpPr>
        <p:sp>
          <p:nvSpPr>
            <p:cNvPr id="176" name="Oval 39">
              <a:extLst>
                <a:ext uri="{FF2B5EF4-FFF2-40B4-BE49-F238E27FC236}">
                  <a16:creationId xmlns:a16="http://schemas.microsoft.com/office/drawing/2014/main" id="{AF1376FF-D15D-4A6A-B98D-C017BBA29C30}"/>
                </a:ext>
              </a:extLst>
            </p:cNvPr>
            <p:cNvSpPr/>
            <p:nvPr/>
          </p:nvSpPr>
          <p:spPr>
            <a:xfrm>
              <a:off x="1613552" y="1541153"/>
              <a:ext cx="793841" cy="793844"/>
            </a:xfrm>
            <a:prstGeom prst="ellipse">
              <a:avLst/>
            </a:prstGeom>
            <a:solidFill>
              <a:srgbClr val="97AEA0">
                <a:alpha val="20000"/>
              </a:srgbClr>
            </a:solidFill>
            <a:ln w="19050" cap="flat" cmpd="sng" algn="ctr">
              <a:solidFill>
                <a:srgbClr val="2B2B2D">
                  <a:lumMod val="50000"/>
                  <a:lumOff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77" name="Oval 40">
              <a:extLst>
                <a:ext uri="{FF2B5EF4-FFF2-40B4-BE49-F238E27FC236}">
                  <a16:creationId xmlns:a16="http://schemas.microsoft.com/office/drawing/2014/main" id="{C24F5AFB-8664-4ECE-B334-8763C2648DD9}"/>
                </a:ext>
              </a:extLst>
            </p:cNvPr>
            <p:cNvSpPr/>
            <p:nvPr/>
          </p:nvSpPr>
          <p:spPr>
            <a:xfrm>
              <a:off x="1312261" y="1239862"/>
              <a:ext cx="1396424" cy="1396425"/>
            </a:xfrm>
            <a:prstGeom prst="ellipse">
              <a:avLst/>
            </a:prstGeom>
            <a:noFill/>
            <a:ln w="25400" cap="rnd" cmpd="sng" algn="ctr">
              <a:solidFill>
                <a:srgbClr val="2B2B2D">
                  <a:lumMod val="50000"/>
                  <a:lumOff val="50000"/>
                </a:srgbClr>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grpSp>
      <p:sp>
        <p:nvSpPr>
          <p:cNvPr id="179" name="Freeform 29">
            <a:extLst>
              <a:ext uri="{FF2B5EF4-FFF2-40B4-BE49-F238E27FC236}">
                <a16:creationId xmlns:a16="http://schemas.microsoft.com/office/drawing/2014/main" id="{D5D7BE02-31F9-4A42-9138-D7041230D0C4}"/>
              </a:ext>
            </a:extLst>
          </p:cNvPr>
          <p:cNvSpPr>
            <a:spLocks noEditPoints="1"/>
          </p:cNvSpPr>
          <p:nvPr/>
        </p:nvSpPr>
        <p:spPr bwMode="auto">
          <a:xfrm>
            <a:off x="7638420" y="2160792"/>
            <a:ext cx="567514" cy="567514"/>
          </a:xfrm>
          <a:custGeom>
            <a:avLst/>
            <a:gdLst>
              <a:gd name="T0" fmla="*/ 400 w 800"/>
              <a:gd name="T1" fmla="*/ 566 h 800"/>
              <a:gd name="T2" fmla="*/ 400 w 800"/>
              <a:gd name="T3" fmla="*/ 533 h 800"/>
              <a:gd name="T4" fmla="*/ 533 w 800"/>
              <a:gd name="T5" fmla="*/ 400 h 800"/>
              <a:gd name="T6" fmla="*/ 688 w 800"/>
              <a:gd name="T7" fmla="*/ 316 h 800"/>
              <a:gd name="T8" fmla="*/ 721 w 800"/>
              <a:gd name="T9" fmla="*/ 176 h 800"/>
              <a:gd name="T10" fmla="*/ 588 w 800"/>
              <a:gd name="T11" fmla="*/ 93 h 800"/>
              <a:gd name="T12" fmla="*/ 483 w 800"/>
              <a:gd name="T13" fmla="*/ 50 h 800"/>
              <a:gd name="T14" fmla="*/ 316 w 800"/>
              <a:gd name="T15" fmla="*/ 50 h 800"/>
              <a:gd name="T16" fmla="*/ 211 w 800"/>
              <a:gd name="T17" fmla="*/ 93 h 800"/>
              <a:gd name="T18" fmla="*/ 93 w 800"/>
              <a:gd name="T19" fmla="*/ 211 h 800"/>
              <a:gd name="T20" fmla="*/ 50 w 800"/>
              <a:gd name="T21" fmla="*/ 316 h 800"/>
              <a:gd name="T22" fmla="*/ 0 w 800"/>
              <a:gd name="T23" fmla="*/ 433 h 800"/>
              <a:gd name="T24" fmla="*/ 137 w 800"/>
              <a:gd name="T25" fmla="*/ 544 h 800"/>
              <a:gd name="T26" fmla="*/ 93 w 800"/>
              <a:gd name="T27" fmla="*/ 659 h 800"/>
              <a:gd name="T28" fmla="*/ 255 w 800"/>
              <a:gd name="T29" fmla="*/ 662 h 800"/>
              <a:gd name="T30" fmla="*/ 366 w 800"/>
              <a:gd name="T31" fmla="*/ 800 h 800"/>
              <a:gd name="T32" fmla="*/ 483 w 800"/>
              <a:gd name="T33" fmla="*/ 688 h 800"/>
              <a:gd name="T34" fmla="*/ 659 w 800"/>
              <a:gd name="T35" fmla="*/ 706 h 800"/>
              <a:gd name="T36" fmla="*/ 662 w 800"/>
              <a:gd name="T37" fmla="*/ 544 h 800"/>
              <a:gd name="T38" fmla="*/ 785 w 800"/>
              <a:gd name="T39" fmla="*/ 468 h 800"/>
              <a:gd name="T40" fmla="*/ 750 w 800"/>
              <a:gd name="T41" fmla="*/ 316 h 800"/>
              <a:gd name="T42" fmla="*/ 750 w 800"/>
              <a:gd name="T43" fmla="*/ 450 h 800"/>
              <a:gd name="T44" fmla="*/ 627 w 800"/>
              <a:gd name="T45" fmla="*/ 538 h 800"/>
              <a:gd name="T46" fmla="*/ 683 w 800"/>
              <a:gd name="T47" fmla="*/ 635 h 800"/>
              <a:gd name="T48" fmla="*/ 559 w 800"/>
              <a:gd name="T49" fmla="*/ 630 h 800"/>
              <a:gd name="T50" fmla="*/ 450 w 800"/>
              <a:gd name="T51" fmla="*/ 675 h 800"/>
              <a:gd name="T52" fmla="*/ 366 w 800"/>
              <a:gd name="T53" fmla="*/ 766 h 800"/>
              <a:gd name="T54" fmla="*/ 337 w 800"/>
              <a:gd name="T55" fmla="*/ 659 h 800"/>
              <a:gd name="T56" fmla="*/ 241 w 800"/>
              <a:gd name="T57" fmla="*/ 630 h 800"/>
              <a:gd name="T58" fmla="*/ 117 w 800"/>
              <a:gd name="T59" fmla="*/ 635 h 800"/>
              <a:gd name="T60" fmla="*/ 170 w 800"/>
              <a:gd name="T61" fmla="*/ 559 h 800"/>
              <a:gd name="T62" fmla="*/ 125 w 800"/>
              <a:gd name="T63" fmla="*/ 450 h 800"/>
              <a:gd name="T64" fmla="*/ 33 w 800"/>
              <a:gd name="T65" fmla="*/ 366 h 800"/>
              <a:gd name="T66" fmla="*/ 125 w 800"/>
              <a:gd name="T67" fmla="*/ 350 h 800"/>
              <a:gd name="T68" fmla="*/ 170 w 800"/>
              <a:gd name="T69" fmla="*/ 240 h 800"/>
              <a:gd name="T70" fmla="*/ 164 w 800"/>
              <a:gd name="T71" fmla="*/ 117 h 800"/>
              <a:gd name="T72" fmla="*/ 261 w 800"/>
              <a:gd name="T73" fmla="*/ 172 h 800"/>
              <a:gd name="T74" fmla="*/ 350 w 800"/>
              <a:gd name="T75" fmla="*/ 50 h 800"/>
              <a:gd name="T76" fmla="*/ 450 w 800"/>
              <a:gd name="T77" fmla="*/ 50 h 800"/>
              <a:gd name="T78" fmla="*/ 538 w 800"/>
              <a:gd name="T79" fmla="*/ 172 h 800"/>
              <a:gd name="T80" fmla="*/ 635 w 800"/>
              <a:gd name="T81" fmla="*/ 117 h 800"/>
              <a:gd name="T82" fmla="*/ 683 w 800"/>
              <a:gd name="T83" fmla="*/ 187 h 800"/>
              <a:gd name="T84" fmla="*/ 659 w 800"/>
              <a:gd name="T85" fmla="*/ 337 h 800"/>
              <a:gd name="T86" fmla="*/ 766 w 800"/>
              <a:gd name="T87" fmla="*/ 36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0" h="800">
                <a:moveTo>
                  <a:pt x="400" y="233"/>
                </a:moveTo>
                <a:cubicBezTo>
                  <a:pt x="308" y="233"/>
                  <a:pt x="233" y="308"/>
                  <a:pt x="233" y="400"/>
                </a:cubicBezTo>
                <a:cubicBezTo>
                  <a:pt x="233" y="492"/>
                  <a:pt x="308" y="566"/>
                  <a:pt x="400" y="566"/>
                </a:cubicBezTo>
                <a:cubicBezTo>
                  <a:pt x="492" y="566"/>
                  <a:pt x="566" y="492"/>
                  <a:pt x="566" y="400"/>
                </a:cubicBezTo>
                <a:cubicBezTo>
                  <a:pt x="566" y="308"/>
                  <a:pt x="492" y="233"/>
                  <a:pt x="400" y="233"/>
                </a:cubicBezTo>
                <a:close/>
                <a:moveTo>
                  <a:pt x="400" y="533"/>
                </a:moveTo>
                <a:cubicBezTo>
                  <a:pt x="326" y="533"/>
                  <a:pt x="266" y="473"/>
                  <a:pt x="266" y="400"/>
                </a:cubicBezTo>
                <a:cubicBezTo>
                  <a:pt x="266" y="326"/>
                  <a:pt x="326" y="266"/>
                  <a:pt x="400" y="266"/>
                </a:cubicBezTo>
                <a:cubicBezTo>
                  <a:pt x="473" y="266"/>
                  <a:pt x="533" y="326"/>
                  <a:pt x="533" y="400"/>
                </a:cubicBezTo>
                <a:cubicBezTo>
                  <a:pt x="533" y="473"/>
                  <a:pt x="473" y="533"/>
                  <a:pt x="400" y="533"/>
                </a:cubicBezTo>
                <a:close/>
                <a:moveTo>
                  <a:pt x="750" y="316"/>
                </a:moveTo>
                <a:cubicBezTo>
                  <a:pt x="688" y="316"/>
                  <a:pt x="688" y="316"/>
                  <a:pt x="688" y="316"/>
                </a:cubicBezTo>
                <a:cubicBezTo>
                  <a:pt x="681" y="295"/>
                  <a:pt x="673" y="274"/>
                  <a:pt x="662" y="255"/>
                </a:cubicBezTo>
                <a:cubicBezTo>
                  <a:pt x="706" y="211"/>
                  <a:pt x="706" y="211"/>
                  <a:pt x="706" y="211"/>
                </a:cubicBezTo>
                <a:cubicBezTo>
                  <a:pt x="716" y="202"/>
                  <a:pt x="721" y="189"/>
                  <a:pt x="721" y="176"/>
                </a:cubicBezTo>
                <a:cubicBezTo>
                  <a:pt x="721" y="162"/>
                  <a:pt x="716" y="150"/>
                  <a:pt x="706" y="140"/>
                </a:cubicBezTo>
                <a:cubicBezTo>
                  <a:pt x="659" y="93"/>
                  <a:pt x="659" y="93"/>
                  <a:pt x="659" y="93"/>
                </a:cubicBezTo>
                <a:cubicBezTo>
                  <a:pt x="640" y="74"/>
                  <a:pt x="607" y="74"/>
                  <a:pt x="588" y="93"/>
                </a:cubicBezTo>
                <a:cubicBezTo>
                  <a:pt x="544" y="137"/>
                  <a:pt x="544" y="137"/>
                  <a:pt x="544" y="137"/>
                </a:cubicBezTo>
                <a:cubicBezTo>
                  <a:pt x="525" y="126"/>
                  <a:pt x="504" y="118"/>
                  <a:pt x="483" y="112"/>
                </a:cubicBezTo>
                <a:cubicBezTo>
                  <a:pt x="483" y="50"/>
                  <a:pt x="483" y="50"/>
                  <a:pt x="483" y="50"/>
                </a:cubicBezTo>
                <a:cubicBezTo>
                  <a:pt x="483" y="22"/>
                  <a:pt x="461" y="0"/>
                  <a:pt x="433" y="0"/>
                </a:cubicBezTo>
                <a:cubicBezTo>
                  <a:pt x="366" y="0"/>
                  <a:pt x="366" y="0"/>
                  <a:pt x="366" y="0"/>
                </a:cubicBezTo>
                <a:cubicBezTo>
                  <a:pt x="339" y="0"/>
                  <a:pt x="316" y="22"/>
                  <a:pt x="316" y="50"/>
                </a:cubicBezTo>
                <a:cubicBezTo>
                  <a:pt x="316" y="112"/>
                  <a:pt x="316" y="112"/>
                  <a:pt x="316" y="112"/>
                </a:cubicBezTo>
                <a:cubicBezTo>
                  <a:pt x="295" y="118"/>
                  <a:pt x="275" y="126"/>
                  <a:pt x="255" y="137"/>
                </a:cubicBezTo>
                <a:cubicBezTo>
                  <a:pt x="211" y="93"/>
                  <a:pt x="211" y="93"/>
                  <a:pt x="211" y="93"/>
                </a:cubicBezTo>
                <a:cubicBezTo>
                  <a:pt x="192" y="74"/>
                  <a:pt x="159" y="74"/>
                  <a:pt x="140" y="93"/>
                </a:cubicBezTo>
                <a:cubicBezTo>
                  <a:pt x="93" y="140"/>
                  <a:pt x="93" y="140"/>
                  <a:pt x="93" y="140"/>
                </a:cubicBezTo>
                <a:cubicBezTo>
                  <a:pt x="74" y="160"/>
                  <a:pt x="74" y="192"/>
                  <a:pt x="93" y="211"/>
                </a:cubicBezTo>
                <a:cubicBezTo>
                  <a:pt x="137" y="255"/>
                  <a:pt x="137" y="255"/>
                  <a:pt x="137" y="255"/>
                </a:cubicBezTo>
                <a:cubicBezTo>
                  <a:pt x="126" y="274"/>
                  <a:pt x="118" y="295"/>
                  <a:pt x="112" y="316"/>
                </a:cubicBezTo>
                <a:cubicBezTo>
                  <a:pt x="50" y="316"/>
                  <a:pt x="50" y="316"/>
                  <a:pt x="50" y="316"/>
                </a:cubicBezTo>
                <a:cubicBezTo>
                  <a:pt x="36" y="316"/>
                  <a:pt x="24" y="322"/>
                  <a:pt x="14" y="331"/>
                </a:cubicBezTo>
                <a:cubicBezTo>
                  <a:pt x="5" y="340"/>
                  <a:pt x="0" y="353"/>
                  <a:pt x="0" y="366"/>
                </a:cubicBezTo>
                <a:cubicBezTo>
                  <a:pt x="0" y="433"/>
                  <a:pt x="0" y="433"/>
                  <a:pt x="0" y="433"/>
                </a:cubicBezTo>
                <a:cubicBezTo>
                  <a:pt x="0" y="461"/>
                  <a:pt x="22" y="483"/>
                  <a:pt x="50" y="483"/>
                </a:cubicBezTo>
                <a:cubicBezTo>
                  <a:pt x="112" y="483"/>
                  <a:pt x="112" y="483"/>
                  <a:pt x="112" y="483"/>
                </a:cubicBezTo>
                <a:cubicBezTo>
                  <a:pt x="118" y="504"/>
                  <a:pt x="126" y="525"/>
                  <a:pt x="137" y="544"/>
                </a:cubicBezTo>
                <a:cubicBezTo>
                  <a:pt x="93" y="588"/>
                  <a:pt x="93" y="588"/>
                  <a:pt x="93" y="588"/>
                </a:cubicBezTo>
                <a:cubicBezTo>
                  <a:pt x="84" y="598"/>
                  <a:pt x="79" y="610"/>
                  <a:pt x="79" y="624"/>
                </a:cubicBezTo>
                <a:cubicBezTo>
                  <a:pt x="79" y="637"/>
                  <a:pt x="84" y="649"/>
                  <a:pt x="93" y="659"/>
                </a:cubicBezTo>
                <a:cubicBezTo>
                  <a:pt x="140" y="706"/>
                  <a:pt x="140" y="706"/>
                  <a:pt x="140" y="706"/>
                </a:cubicBezTo>
                <a:cubicBezTo>
                  <a:pt x="159" y="725"/>
                  <a:pt x="192" y="725"/>
                  <a:pt x="211" y="706"/>
                </a:cubicBezTo>
                <a:cubicBezTo>
                  <a:pt x="255" y="662"/>
                  <a:pt x="255" y="662"/>
                  <a:pt x="255" y="662"/>
                </a:cubicBezTo>
                <a:cubicBezTo>
                  <a:pt x="274" y="673"/>
                  <a:pt x="295" y="681"/>
                  <a:pt x="316" y="688"/>
                </a:cubicBezTo>
                <a:cubicBezTo>
                  <a:pt x="316" y="750"/>
                  <a:pt x="316" y="750"/>
                  <a:pt x="316" y="750"/>
                </a:cubicBezTo>
                <a:cubicBezTo>
                  <a:pt x="316" y="777"/>
                  <a:pt x="339" y="800"/>
                  <a:pt x="366" y="800"/>
                </a:cubicBezTo>
                <a:cubicBezTo>
                  <a:pt x="433" y="800"/>
                  <a:pt x="433" y="800"/>
                  <a:pt x="433" y="800"/>
                </a:cubicBezTo>
                <a:cubicBezTo>
                  <a:pt x="461" y="800"/>
                  <a:pt x="483" y="777"/>
                  <a:pt x="483" y="750"/>
                </a:cubicBezTo>
                <a:cubicBezTo>
                  <a:pt x="483" y="688"/>
                  <a:pt x="483" y="688"/>
                  <a:pt x="483" y="688"/>
                </a:cubicBezTo>
                <a:cubicBezTo>
                  <a:pt x="504" y="681"/>
                  <a:pt x="525" y="673"/>
                  <a:pt x="544" y="662"/>
                </a:cubicBezTo>
                <a:cubicBezTo>
                  <a:pt x="588" y="706"/>
                  <a:pt x="588" y="706"/>
                  <a:pt x="588" y="706"/>
                </a:cubicBezTo>
                <a:cubicBezTo>
                  <a:pt x="607" y="725"/>
                  <a:pt x="640" y="725"/>
                  <a:pt x="659" y="706"/>
                </a:cubicBezTo>
                <a:cubicBezTo>
                  <a:pt x="706" y="659"/>
                  <a:pt x="706" y="659"/>
                  <a:pt x="706" y="659"/>
                </a:cubicBezTo>
                <a:cubicBezTo>
                  <a:pt x="726" y="639"/>
                  <a:pt x="726" y="608"/>
                  <a:pt x="706" y="588"/>
                </a:cubicBezTo>
                <a:cubicBezTo>
                  <a:pt x="662" y="544"/>
                  <a:pt x="662" y="544"/>
                  <a:pt x="662" y="544"/>
                </a:cubicBezTo>
                <a:cubicBezTo>
                  <a:pt x="673" y="525"/>
                  <a:pt x="681" y="504"/>
                  <a:pt x="688" y="483"/>
                </a:cubicBezTo>
                <a:cubicBezTo>
                  <a:pt x="750" y="483"/>
                  <a:pt x="750" y="483"/>
                  <a:pt x="750" y="483"/>
                </a:cubicBezTo>
                <a:cubicBezTo>
                  <a:pt x="763" y="483"/>
                  <a:pt x="776" y="478"/>
                  <a:pt x="785" y="468"/>
                </a:cubicBezTo>
                <a:cubicBezTo>
                  <a:pt x="794" y="459"/>
                  <a:pt x="800" y="446"/>
                  <a:pt x="800" y="433"/>
                </a:cubicBezTo>
                <a:cubicBezTo>
                  <a:pt x="800" y="366"/>
                  <a:pt x="800" y="366"/>
                  <a:pt x="800" y="366"/>
                </a:cubicBezTo>
                <a:cubicBezTo>
                  <a:pt x="800" y="339"/>
                  <a:pt x="777" y="316"/>
                  <a:pt x="750" y="316"/>
                </a:cubicBezTo>
                <a:close/>
                <a:moveTo>
                  <a:pt x="766" y="433"/>
                </a:moveTo>
                <a:cubicBezTo>
                  <a:pt x="766" y="437"/>
                  <a:pt x="765" y="442"/>
                  <a:pt x="761" y="445"/>
                </a:cubicBezTo>
                <a:cubicBezTo>
                  <a:pt x="758" y="448"/>
                  <a:pt x="754" y="450"/>
                  <a:pt x="750" y="450"/>
                </a:cubicBezTo>
                <a:cubicBezTo>
                  <a:pt x="675" y="450"/>
                  <a:pt x="675" y="450"/>
                  <a:pt x="675" y="450"/>
                </a:cubicBezTo>
                <a:cubicBezTo>
                  <a:pt x="667" y="450"/>
                  <a:pt x="660" y="455"/>
                  <a:pt x="659" y="462"/>
                </a:cubicBezTo>
                <a:cubicBezTo>
                  <a:pt x="652" y="489"/>
                  <a:pt x="642" y="515"/>
                  <a:pt x="627" y="538"/>
                </a:cubicBezTo>
                <a:cubicBezTo>
                  <a:pt x="623" y="545"/>
                  <a:pt x="624" y="553"/>
                  <a:pt x="630" y="559"/>
                </a:cubicBezTo>
                <a:cubicBezTo>
                  <a:pt x="683" y="612"/>
                  <a:pt x="683" y="612"/>
                  <a:pt x="683" y="612"/>
                </a:cubicBezTo>
                <a:cubicBezTo>
                  <a:pt x="689" y="618"/>
                  <a:pt x="689" y="629"/>
                  <a:pt x="683" y="635"/>
                </a:cubicBezTo>
                <a:cubicBezTo>
                  <a:pt x="635" y="682"/>
                  <a:pt x="635" y="682"/>
                  <a:pt x="635" y="682"/>
                </a:cubicBezTo>
                <a:cubicBezTo>
                  <a:pt x="629" y="689"/>
                  <a:pt x="618" y="689"/>
                  <a:pt x="612" y="682"/>
                </a:cubicBezTo>
                <a:cubicBezTo>
                  <a:pt x="559" y="630"/>
                  <a:pt x="559" y="630"/>
                  <a:pt x="559" y="630"/>
                </a:cubicBezTo>
                <a:cubicBezTo>
                  <a:pt x="553" y="624"/>
                  <a:pt x="545" y="623"/>
                  <a:pt x="538" y="627"/>
                </a:cubicBezTo>
                <a:cubicBezTo>
                  <a:pt x="515" y="642"/>
                  <a:pt x="489" y="652"/>
                  <a:pt x="462" y="659"/>
                </a:cubicBezTo>
                <a:cubicBezTo>
                  <a:pt x="455" y="660"/>
                  <a:pt x="450" y="667"/>
                  <a:pt x="450" y="675"/>
                </a:cubicBezTo>
                <a:cubicBezTo>
                  <a:pt x="450" y="750"/>
                  <a:pt x="450" y="750"/>
                  <a:pt x="450" y="750"/>
                </a:cubicBezTo>
                <a:cubicBezTo>
                  <a:pt x="450" y="759"/>
                  <a:pt x="442" y="766"/>
                  <a:pt x="433" y="766"/>
                </a:cubicBezTo>
                <a:cubicBezTo>
                  <a:pt x="366" y="766"/>
                  <a:pt x="366" y="766"/>
                  <a:pt x="366" y="766"/>
                </a:cubicBezTo>
                <a:cubicBezTo>
                  <a:pt x="357" y="766"/>
                  <a:pt x="350" y="759"/>
                  <a:pt x="350" y="750"/>
                </a:cubicBezTo>
                <a:cubicBezTo>
                  <a:pt x="350" y="675"/>
                  <a:pt x="350" y="675"/>
                  <a:pt x="350" y="675"/>
                </a:cubicBezTo>
                <a:cubicBezTo>
                  <a:pt x="350" y="667"/>
                  <a:pt x="344" y="660"/>
                  <a:pt x="337" y="659"/>
                </a:cubicBezTo>
                <a:cubicBezTo>
                  <a:pt x="310" y="652"/>
                  <a:pt x="285" y="641"/>
                  <a:pt x="261" y="627"/>
                </a:cubicBezTo>
                <a:cubicBezTo>
                  <a:pt x="258" y="625"/>
                  <a:pt x="255" y="625"/>
                  <a:pt x="252" y="625"/>
                </a:cubicBezTo>
                <a:cubicBezTo>
                  <a:pt x="248" y="625"/>
                  <a:pt x="244" y="626"/>
                  <a:pt x="241" y="630"/>
                </a:cubicBezTo>
                <a:cubicBezTo>
                  <a:pt x="188" y="683"/>
                  <a:pt x="188" y="683"/>
                  <a:pt x="188" y="683"/>
                </a:cubicBezTo>
                <a:cubicBezTo>
                  <a:pt x="181" y="689"/>
                  <a:pt x="170" y="689"/>
                  <a:pt x="164" y="683"/>
                </a:cubicBezTo>
                <a:cubicBezTo>
                  <a:pt x="117" y="635"/>
                  <a:pt x="117" y="635"/>
                  <a:pt x="117" y="635"/>
                </a:cubicBezTo>
                <a:cubicBezTo>
                  <a:pt x="114" y="632"/>
                  <a:pt x="112" y="628"/>
                  <a:pt x="112" y="624"/>
                </a:cubicBezTo>
                <a:cubicBezTo>
                  <a:pt x="112" y="619"/>
                  <a:pt x="114" y="615"/>
                  <a:pt x="117" y="612"/>
                </a:cubicBezTo>
                <a:cubicBezTo>
                  <a:pt x="170" y="559"/>
                  <a:pt x="170" y="559"/>
                  <a:pt x="170" y="559"/>
                </a:cubicBezTo>
                <a:cubicBezTo>
                  <a:pt x="175" y="553"/>
                  <a:pt x="176" y="545"/>
                  <a:pt x="172" y="538"/>
                </a:cubicBezTo>
                <a:cubicBezTo>
                  <a:pt x="158" y="515"/>
                  <a:pt x="147" y="489"/>
                  <a:pt x="141" y="462"/>
                </a:cubicBezTo>
                <a:cubicBezTo>
                  <a:pt x="139" y="455"/>
                  <a:pt x="132" y="450"/>
                  <a:pt x="125" y="450"/>
                </a:cubicBezTo>
                <a:cubicBezTo>
                  <a:pt x="50" y="450"/>
                  <a:pt x="50" y="450"/>
                  <a:pt x="50" y="450"/>
                </a:cubicBezTo>
                <a:cubicBezTo>
                  <a:pt x="40" y="450"/>
                  <a:pt x="33" y="442"/>
                  <a:pt x="33" y="433"/>
                </a:cubicBezTo>
                <a:cubicBezTo>
                  <a:pt x="33" y="366"/>
                  <a:pt x="33" y="366"/>
                  <a:pt x="33" y="366"/>
                </a:cubicBezTo>
                <a:cubicBezTo>
                  <a:pt x="33" y="362"/>
                  <a:pt x="35" y="358"/>
                  <a:pt x="38" y="355"/>
                </a:cubicBezTo>
                <a:cubicBezTo>
                  <a:pt x="41" y="351"/>
                  <a:pt x="45" y="350"/>
                  <a:pt x="50" y="350"/>
                </a:cubicBezTo>
                <a:cubicBezTo>
                  <a:pt x="125" y="350"/>
                  <a:pt x="125" y="350"/>
                  <a:pt x="125" y="350"/>
                </a:cubicBezTo>
                <a:cubicBezTo>
                  <a:pt x="132" y="350"/>
                  <a:pt x="139" y="344"/>
                  <a:pt x="141" y="337"/>
                </a:cubicBezTo>
                <a:cubicBezTo>
                  <a:pt x="147" y="310"/>
                  <a:pt x="158" y="285"/>
                  <a:pt x="172" y="261"/>
                </a:cubicBezTo>
                <a:cubicBezTo>
                  <a:pt x="176" y="254"/>
                  <a:pt x="175" y="246"/>
                  <a:pt x="170" y="240"/>
                </a:cubicBezTo>
                <a:cubicBezTo>
                  <a:pt x="117" y="188"/>
                  <a:pt x="117" y="188"/>
                  <a:pt x="117" y="188"/>
                </a:cubicBezTo>
                <a:cubicBezTo>
                  <a:pt x="110" y="181"/>
                  <a:pt x="110" y="170"/>
                  <a:pt x="117" y="164"/>
                </a:cubicBezTo>
                <a:cubicBezTo>
                  <a:pt x="164" y="117"/>
                  <a:pt x="164" y="117"/>
                  <a:pt x="164" y="117"/>
                </a:cubicBezTo>
                <a:cubicBezTo>
                  <a:pt x="170" y="111"/>
                  <a:pt x="181" y="111"/>
                  <a:pt x="188" y="117"/>
                </a:cubicBezTo>
                <a:cubicBezTo>
                  <a:pt x="241" y="170"/>
                  <a:pt x="241" y="170"/>
                  <a:pt x="241" y="170"/>
                </a:cubicBezTo>
                <a:cubicBezTo>
                  <a:pt x="246" y="175"/>
                  <a:pt x="254" y="176"/>
                  <a:pt x="261" y="172"/>
                </a:cubicBezTo>
                <a:cubicBezTo>
                  <a:pt x="285" y="158"/>
                  <a:pt x="310" y="147"/>
                  <a:pt x="337" y="141"/>
                </a:cubicBezTo>
                <a:cubicBezTo>
                  <a:pt x="344" y="139"/>
                  <a:pt x="350" y="132"/>
                  <a:pt x="350" y="125"/>
                </a:cubicBezTo>
                <a:cubicBezTo>
                  <a:pt x="350" y="50"/>
                  <a:pt x="350" y="50"/>
                  <a:pt x="350" y="50"/>
                </a:cubicBezTo>
                <a:cubicBezTo>
                  <a:pt x="350" y="40"/>
                  <a:pt x="357" y="33"/>
                  <a:pt x="366" y="33"/>
                </a:cubicBezTo>
                <a:cubicBezTo>
                  <a:pt x="433" y="33"/>
                  <a:pt x="433" y="33"/>
                  <a:pt x="433" y="33"/>
                </a:cubicBezTo>
                <a:cubicBezTo>
                  <a:pt x="442" y="33"/>
                  <a:pt x="450" y="40"/>
                  <a:pt x="450" y="50"/>
                </a:cubicBezTo>
                <a:cubicBezTo>
                  <a:pt x="450" y="125"/>
                  <a:pt x="450" y="125"/>
                  <a:pt x="450" y="125"/>
                </a:cubicBezTo>
                <a:cubicBezTo>
                  <a:pt x="450" y="132"/>
                  <a:pt x="455" y="139"/>
                  <a:pt x="462" y="141"/>
                </a:cubicBezTo>
                <a:cubicBezTo>
                  <a:pt x="489" y="147"/>
                  <a:pt x="515" y="158"/>
                  <a:pt x="538" y="172"/>
                </a:cubicBezTo>
                <a:cubicBezTo>
                  <a:pt x="545" y="176"/>
                  <a:pt x="553" y="175"/>
                  <a:pt x="559" y="170"/>
                </a:cubicBezTo>
                <a:cubicBezTo>
                  <a:pt x="612" y="117"/>
                  <a:pt x="612" y="117"/>
                  <a:pt x="612" y="117"/>
                </a:cubicBezTo>
                <a:cubicBezTo>
                  <a:pt x="618" y="110"/>
                  <a:pt x="629" y="110"/>
                  <a:pt x="635" y="117"/>
                </a:cubicBezTo>
                <a:cubicBezTo>
                  <a:pt x="683" y="164"/>
                  <a:pt x="683" y="164"/>
                  <a:pt x="683" y="164"/>
                </a:cubicBezTo>
                <a:cubicBezTo>
                  <a:pt x="686" y="167"/>
                  <a:pt x="687" y="171"/>
                  <a:pt x="687" y="176"/>
                </a:cubicBezTo>
                <a:cubicBezTo>
                  <a:pt x="687" y="180"/>
                  <a:pt x="686" y="184"/>
                  <a:pt x="683" y="187"/>
                </a:cubicBezTo>
                <a:cubicBezTo>
                  <a:pt x="630" y="240"/>
                  <a:pt x="630" y="240"/>
                  <a:pt x="630" y="240"/>
                </a:cubicBezTo>
                <a:cubicBezTo>
                  <a:pt x="624" y="246"/>
                  <a:pt x="623" y="254"/>
                  <a:pt x="627" y="261"/>
                </a:cubicBezTo>
                <a:cubicBezTo>
                  <a:pt x="642" y="285"/>
                  <a:pt x="652" y="310"/>
                  <a:pt x="659" y="337"/>
                </a:cubicBezTo>
                <a:cubicBezTo>
                  <a:pt x="660" y="344"/>
                  <a:pt x="667" y="350"/>
                  <a:pt x="675" y="350"/>
                </a:cubicBezTo>
                <a:cubicBezTo>
                  <a:pt x="750" y="350"/>
                  <a:pt x="750" y="350"/>
                  <a:pt x="750" y="350"/>
                </a:cubicBezTo>
                <a:cubicBezTo>
                  <a:pt x="759" y="350"/>
                  <a:pt x="766" y="357"/>
                  <a:pt x="766" y="366"/>
                </a:cubicBezTo>
                <a:lnTo>
                  <a:pt x="766" y="433"/>
                </a:lnTo>
                <a:close/>
              </a:path>
            </a:pathLst>
          </a:custGeom>
          <a:solidFill>
            <a:srgbClr val="567C8A"/>
          </a:solidFill>
          <a:ln>
            <a:noFill/>
          </a:ln>
        </p:spPr>
        <p:txBody>
          <a:bodyPr vert="horz" wrap="square" lIns="91440" tIns="45720" rIns="91440" bIns="45720" numCol="1" anchor="t" anchorCtr="0" compatLnSpc="1">
            <a:prstTxWarp prst="textNoShape">
              <a:avLst/>
            </a:prstTxWarp>
          </a:bodyPr>
          <a:lstStyle/>
          <a:p>
            <a:pPr defTabSz="1219170">
              <a:defRPr/>
            </a:pPr>
            <a:endParaRPr lang="de-DE" kern="0" dirty="0">
              <a:solidFill>
                <a:srgbClr val="FFFFFF"/>
              </a:solidFill>
              <a:latin typeface="Open Sans Light"/>
              <a:ea typeface="ＭＳ Ｐゴシック"/>
            </a:endParaRPr>
          </a:p>
        </p:txBody>
      </p:sp>
      <p:sp>
        <p:nvSpPr>
          <p:cNvPr id="180" name="Oval 37">
            <a:extLst>
              <a:ext uri="{FF2B5EF4-FFF2-40B4-BE49-F238E27FC236}">
                <a16:creationId xmlns:a16="http://schemas.microsoft.com/office/drawing/2014/main" id="{4B3FEDF5-F3D9-4443-AF9F-E84B6CE59A6A}"/>
              </a:ext>
            </a:extLst>
          </p:cNvPr>
          <p:cNvSpPr/>
          <p:nvPr/>
        </p:nvSpPr>
        <p:spPr>
          <a:xfrm>
            <a:off x="9505917" y="4592294"/>
            <a:ext cx="250308" cy="250308"/>
          </a:xfrm>
          <a:prstGeom prst="ellipse">
            <a:avLst/>
          </a:prstGeom>
          <a:solidFill>
            <a:srgbClr val="7D9892"/>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83" name="TextBox 46">
            <a:extLst>
              <a:ext uri="{FF2B5EF4-FFF2-40B4-BE49-F238E27FC236}">
                <a16:creationId xmlns:a16="http://schemas.microsoft.com/office/drawing/2014/main" id="{EACAB0F1-9ED7-420A-ACB1-A0EC24F867F3}"/>
              </a:ext>
            </a:extLst>
          </p:cNvPr>
          <p:cNvSpPr txBox="1"/>
          <p:nvPr/>
        </p:nvSpPr>
        <p:spPr>
          <a:xfrm>
            <a:off x="7865356" y="5524490"/>
            <a:ext cx="1628571" cy="784830"/>
          </a:xfrm>
          <a:prstGeom prst="rect">
            <a:avLst/>
          </a:prstGeom>
          <a:noFill/>
        </p:spPr>
        <p:txBody>
          <a:bodyPr wrap="square" lIns="0" rIns="0" rtlCol="0">
            <a:spAutoFit/>
          </a:bodyPr>
          <a:lstStyle/>
          <a:p>
            <a:pPr algn="ctr" defTabSz="1219170">
              <a:spcAft>
                <a:spcPts val="200"/>
              </a:spcAft>
            </a:pPr>
            <a:r>
              <a:rPr lang="de-DE" sz="1500" dirty="0">
                <a:solidFill>
                  <a:srgbClr val="FFFFFF"/>
                </a:solidFill>
                <a:latin typeface="Open Sans Light"/>
                <a:ea typeface="ＭＳ Ｐゴシック"/>
              </a:rPr>
              <a:t>Veranstaltungen, Konferenzen und Exkursionen</a:t>
            </a:r>
            <a:endParaRPr lang="de-DE" sz="1200" dirty="0">
              <a:solidFill>
                <a:srgbClr val="FFFFFF"/>
              </a:solidFill>
              <a:latin typeface="Open Sans Light"/>
              <a:ea typeface="ＭＳ Ｐゴシック"/>
            </a:endParaRPr>
          </a:p>
        </p:txBody>
      </p:sp>
      <p:sp>
        <p:nvSpPr>
          <p:cNvPr id="184" name="TextBox 47">
            <a:extLst>
              <a:ext uri="{FF2B5EF4-FFF2-40B4-BE49-F238E27FC236}">
                <a16:creationId xmlns:a16="http://schemas.microsoft.com/office/drawing/2014/main" id="{C4683454-59DC-45CC-ADBD-177720E59C89}"/>
              </a:ext>
            </a:extLst>
          </p:cNvPr>
          <p:cNvSpPr txBox="1"/>
          <p:nvPr/>
        </p:nvSpPr>
        <p:spPr>
          <a:xfrm>
            <a:off x="2658058" y="5482100"/>
            <a:ext cx="1691933" cy="323165"/>
          </a:xfrm>
          <a:prstGeom prst="rect">
            <a:avLst/>
          </a:prstGeom>
          <a:noFill/>
        </p:spPr>
        <p:txBody>
          <a:bodyPr wrap="square" lIns="0" rIns="0" rtlCol="0">
            <a:spAutoFit/>
          </a:bodyPr>
          <a:lstStyle/>
          <a:p>
            <a:pPr algn="ctr" defTabSz="1219170">
              <a:spcAft>
                <a:spcPts val="200"/>
              </a:spcAft>
            </a:pPr>
            <a:r>
              <a:rPr lang="de-DE" sz="1500" dirty="0">
                <a:solidFill>
                  <a:srgbClr val="FFFFFF"/>
                </a:solidFill>
                <a:latin typeface="Open Sans Light"/>
                <a:ea typeface="ＭＳ Ｐゴシック"/>
              </a:rPr>
              <a:t>Digital Library</a:t>
            </a:r>
            <a:endParaRPr lang="de-DE" sz="1200" dirty="0">
              <a:solidFill>
                <a:srgbClr val="FFFFFF"/>
              </a:solidFill>
              <a:latin typeface="Open Sans Light"/>
              <a:ea typeface="ＭＳ Ｐゴシック"/>
            </a:endParaRPr>
          </a:p>
        </p:txBody>
      </p:sp>
      <p:sp>
        <p:nvSpPr>
          <p:cNvPr id="185" name="TextBox 48">
            <a:extLst>
              <a:ext uri="{FF2B5EF4-FFF2-40B4-BE49-F238E27FC236}">
                <a16:creationId xmlns:a16="http://schemas.microsoft.com/office/drawing/2014/main" id="{54D50EDD-040F-4A01-9529-AEDEB92BAC63}"/>
              </a:ext>
            </a:extLst>
          </p:cNvPr>
          <p:cNvSpPr txBox="1"/>
          <p:nvPr/>
        </p:nvSpPr>
        <p:spPr>
          <a:xfrm>
            <a:off x="7092056" y="2777346"/>
            <a:ext cx="1596233" cy="579646"/>
          </a:xfrm>
          <a:prstGeom prst="rect">
            <a:avLst/>
          </a:prstGeom>
          <a:noFill/>
        </p:spPr>
        <p:txBody>
          <a:bodyPr wrap="square" lIns="0" rIns="0" rtlCol="0">
            <a:spAutoFit/>
          </a:bodyPr>
          <a:lstStyle/>
          <a:p>
            <a:pPr algn="ctr" defTabSz="1219170">
              <a:spcAft>
                <a:spcPts val="200"/>
              </a:spcAft>
            </a:pPr>
            <a:r>
              <a:rPr lang="de-DE" sz="1500" dirty="0">
                <a:solidFill>
                  <a:srgbClr val="46768C"/>
                </a:solidFill>
                <a:latin typeface="Open Sans Light"/>
                <a:ea typeface="ＭＳ Ｐゴシック"/>
              </a:rPr>
              <a:t>DevCamps, </a:t>
            </a:r>
          </a:p>
          <a:p>
            <a:pPr algn="ctr" defTabSz="1219170">
              <a:spcAft>
                <a:spcPts val="200"/>
              </a:spcAft>
            </a:pPr>
            <a:r>
              <a:rPr lang="de-DE" sz="1500" dirty="0">
                <a:solidFill>
                  <a:srgbClr val="46768C"/>
                </a:solidFill>
                <a:latin typeface="Open Sans Light"/>
                <a:ea typeface="ＭＳ Ｐゴシック"/>
              </a:rPr>
              <a:t>Turing-Bus</a:t>
            </a:r>
            <a:endParaRPr lang="de-DE" sz="1200" dirty="0">
              <a:solidFill>
                <a:srgbClr val="46768C"/>
              </a:solidFill>
              <a:latin typeface="Open Sans Light"/>
              <a:ea typeface="ＭＳ Ｐゴシック"/>
            </a:endParaRPr>
          </a:p>
        </p:txBody>
      </p:sp>
      <p:sp>
        <p:nvSpPr>
          <p:cNvPr id="186" name="TextBox 50">
            <a:extLst>
              <a:ext uri="{FF2B5EF4-FFF2-40B4-BE49-F238E27FC236}">
                <a16:creationId xmlns:a16="http://schemas.microsoft.com/office/drawing/2014/main" id="{024BEE83-4B86-4493-8F8A-C2CEDBA67859}"/>
              </a:ext>
            </a:extLst>
          </p:cNvPr>
          <p:cNvSpPr txBox="1"/>
          <p:nvPr/>
        </p:nvSpPr>
        <p:spPr>
          <a:xfrm>
            <a:off x="3233901" y="2834352"/>
            <a:ext cx="1386351" cy="738664"/>
          </a:xfrm>
          <a:prstGeom prst="rect">
            <a:avLst/>
          </a:prstGeom>
          <a:noFill/>
        </p:spPr>
        <p:txBody>
          <a:bodyPr wrap="square" lIns="0" rIns="0" rtlCol="0">
            <a:spAutoFit/>
          </a:bodyPr>
          <a:lstStyle/>
          <a:p>
            <a:pPr algn="ctr" defTabSz="1219170">
              <a:spcAft>
                <a:spcPts val="200"/>
              </a:spcAft>
            </a:pPr>
            <a:r>
              <a:rPr lang="de-DE" sz="1400" dirty="0">
                <a:solidFill>
                  <a:srgbClr val="FFFFFF"/>
                </a:solidFill>
                <a:latin typeface="Open Sans Light"/>
                <a:ea typeface="ＭＳ Ｐゴシック"/>
              </a:rPr>
              <a:t>Sprachrohr in der Öffentlichkeit und Politik </a:t>
            </a:r>
          </a:p>
        </p:txBody>
      </p:sp>
      <p:sp>
        <p:nvSpPr>
          <p:cNvPr id="187" name="Oval 44">
            <a:extLst>
              <a:ext uri="{FF2B5EF4-FFF2-40B4-BE49-F238E27FC236}">
                <a16:creationId xmlns:a16="http://schemas.microsoft.com/office/drawing/2014/main" id="{3A0F5432-6038-459D-8977-99AEAC4E3BA7}"/>
              </a:ext>
            </a:extLst>
          </p:cNvPr>
          <p:cNvSpPr/>
          <p:nvPr/>
        </p:nvSpPr>
        <p:spPr>
          <a:xfrm>
            <a:off x="8737129" y="4274357"/>
            <a:ext cx="86084" cy="86084"/>
          </a:xfrm>
          <a:prstGeom prst="ellipse">
            <a:avLst/>
          </a:prstGeom>
          <a:solidFill>
            <a:srgbClr val="7D9892"/>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88" name="Oval 52">
            <a:extLst>
              <a:ext uri="{FF2B5EF4-FFF2-40B4-BE49-F238E27FC236}">
                <a16:creationId xmlns:a16="http://schemas.microsoft.com/office/drawing/2014/main" id="{19FD57A1-442C-4A5A-8CF3-1579FA927B7F}"/>
              </a:ext>
            </a:extLst>
          </p:cNvPr>
          <p:cNvSpPr/>
          <p:nvPr/>
        </p:nvSpPr>
        <p:spPr>
          <a:xfrm>
            <a:off x="6517972" y="6012252"/>
            <a:ext cx="86084" cy="86084"/>
          </a:xfrm>
          <a:prstGeom prst="ellipse">
            <a:avLst/>
          </a:prstGeom>
          <a:solidFill>
            <a:srgbClr val="688687"/>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89" name="Oval 53">
            <a:extLst>
              <a:ext uri="{FF2B5EF4-FFF2-40B4-BE49-F238E27FC236}">
                <a16:creationId xmlns:a16="http://schemas.microsoft.com/office/drawing/2014/main" id="{F3FB256D-12A6-4025-B7A8-17FC2E470E16}"/>
              </a:ext>
            </a:extLst>
          </p:cNvPr>
          <p:cNvSpPr/>
          <p:nvPr/>
        </p:nvSpPr>
        <p:spPr>
          <a:xfrm>
            <a:off x="2814919" y="4408042"/>
            <a:ext cx="86084" cy="86084"/>
          </a:xfrm>
          <a:prstGeom prst="ellipse">
            <a:avLst/>
          </a:prstGeom>
          <a:solidFill>
            <a:srgbClr val="5C818A"/>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90" name="Oval 54">
            <a:extLst>
              <a:ext uri="{FF2B5EF4-FFF2-40B4-BE49-F238E27FC236}">
                <a16:creationId xmlns:a16="http://schemas.microsoft.com/office/drawing/2014/main" id="{2C08F819-0DFE-4D93-90A9-D8C9B0990CDB}"/>
              </a:ext>
            </a:extLst>
          </p:cNvPr>
          <p:cNvSpPr/>
          <p:nvPr/>
        </p:nvSpPr>
        <p:spPr>
          <a:xfrm>
            <a:off x="7413655" y="3993621"/>
            <a:ext cx="86084" cy="86084"/>
          </a:xfrm>
          <a:prstGeom prst="ellipse">
            <a:avLst/>
          </a:prstGeom>
          <a:solidFill>
            <a:srgbClr val="5C818A"/>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91" name="Freeform 91">
            <a:extLst>
              <a:ext uri="{FF2B5EF4-FFF2-40B4-BE49-F238E27FC236}">
                <a16:creationId xmlns:a16="http://schemas.microsoft.com/office/drawing/2014/main" id="{1CD16557-E996-47B6-80BF-F880D4D4FC5F}"/>
              </a:ext>
            </a:extLst>
          </p:cNvPr>
          <p:cNvSpPr>
            <a:spLocks noEditPoints="1"/>
          </p:cNvSpPr>
          <p:nvPr/>
        </p:nvSpPr>
        <p:spPr bwMode="auto">
          <a:xfrm>
            <a:off x="9886181" y="4173972"/>
            <a:ext cx="426076" cy="337646"/>
          </a:xfrm>
          <a:custGeom>
            <a:avLst/>
            <a:gdLst>
              <a:gd name="T0" fmla="*/ 133 w 800"/>
              <a:gd name="T1" fmla="*/ 67 h 634"/>
              <a:gd name="T2" fmla="*/ 100 w 800"/>
              <a:gd name="T3" fmla="*/ 100 h 634"/>
              <a:gd name="T4" fmla="*/ 133 w 800"/>
              <a:gd name="T5" fmla="*/ 134 h 634"/>
              <a:gd name="T6" fmla="*/ 166 w 800"/>
              <a:gd name="T7" fmla="*/ 100 h 634"/>
              <a:gd name="T8" fmla="*/ 133 w 800"/>
              <a:gd name="T9" fmla="*/ 67 h 634"/>
              <a:gd name="T10" fmla="*/ 716 w 800"/>
              <a:gd name="T11" fmla="*/ 0 h 634"/>
              <a:gd name="T12" fmla="*/ 83 w 800"/>
              <a:gd name="T13" fmla="*/ 0 h 634"/>
              <a:gd name="T14" fmla="*/ 0 w 800"/>
              <a:gd name="T15" fmla="*/ 84 h 634"/>
              <a:gd name="T16" fmla="*/ 0 w 800"/>
              <a:gd name="T17" fmla="*/ 550 h 634"/>
              <a:gd name="T18" fmla="*/ 83 w 800"/>
              <a:gd name="T19" fmla="*/ 634 h 634"/>
              <a:gd name="T20" fmla="*/ 716 w 800"/>
              <a:gd name="T21" fmla="*/ 634 h 634"/>
              <a:gd name="T22" fmla="*/ 800 w 800"/>
              <a:gd name="T23" fmla="*/ 550 h 634"/>
              <a:gd name="T24" fmla="*/ 800 w 800"/>
              <a:gd name="T25" fmla="*/ 84 h 634"/>
              <a:gd name="T26" fmla="*/ 716 w 800"/>
              <a:gd name="T27" fmla="*/ 0 h 634"/>
              <a:gd name="T28" fmla="*/ 766 w 800"/>
              <a:gd name="T29" fmla="*/ 550 h 634"/>
              <a:gd name="T30" fmla="*/ 716 w 800"/>
              <a:gd name="T31" fmla="*/ 600 h 634"/>
              <a:gd name="T32" fmla="*/ 83 w 800"/>
              <a:gd name="T33" fmla="*/ 600 h 634"/>
              <a:gd name="T34" fmla="*/ 33 w 800"/>
              <a:gd name="T35" fmla="*/ 550 h 634"/>
              <a:gd name="T36" fmla="*/ 33 w 800"/>
              <a:gd name="T37" fmla="*/ 200 h 634"/>
              <a:gd name="T38" fmla="*/ 766 w 800"/>
              <a:gd name="T39" fmla="*/ 200 h 634"/>
              <a:gd name="T40" fmla="*/ 766 w 800"/>
              <a:gd name="T41" fmla="*/ 550 h 634"/>
              <a:gd name="T42" fmla="*/ 766 w 800"/>
              <a:gd name="T43" fmla="*/ 167 h 634"/>
              <a:gd name="T44" fmla="*/ 33 w 800"/>
              <a:gd name="T45" fmla="*/ 167 h 634"/>
              <a:gd name="T46" fmla="*/ 33 w 800"/>
              <a:gd name="T47" fmla="*/ 84 h 634"/>
              <a:gd name="T48" fmla="*/ 83 w 800"/>
              <a:gd name="T49" fmla="*/ 34 h 634"/>
              <a:gd name="T50" fmla="*/ 716 w 800"/>
              <a:gd name="T51" fmla="*/ 34 h 634"/>
              <a:gd name="T52" fmla="*/ 766 w 800"/>
              <a:gd name="T53" fmla="*/ 84 h 634"/>
              <a:gd name="T54" fmla="*/ 766 w 800"/>
              <a:gd name="T55" fmla="*/ 167 h 634"/>
              <a:gd name="T56" fmla="*/ 233 w 800"/>
              <a:gd name="T57" fmla="*/ 67 h 634"/>
              <a:gd name="T58" fmla="*/ 200 w 800"/>
              <a:gd name="T59" fmla="*/ 100 h 634"/>
              <a:gd name="T60" fmla="*/ 233 w 800"/>
              <a:gd name="T61" fmla="*/ 134 h 634"/>
              <a:gd name="T62" fmla="*/ 266 w 800"/>
              <a:gd name="T63" fmla="*/ 100 h 634"/>
              <a:gd name="T64" fmla="*/ 233 w 800"/>
              <a:gd name="T65" fmla="*/ 67 h 634"/>
              <a:gd name="T66" fmla="*/ 333 w 800"/>
              <a:gd name="T67" fmla="*/ 67 h 634"/>
              <a:gd name="T68" fmla="*/ 300 w 800"/>
              <a:gd name="T69" fmla="*/ 100 h 634"/>
              <a:gd name="T70" fmla="*/ 333 w 800"/>
              <a:gd name="T71" fmla="*/ 134 h 634"/>
              <a:gd name="T72" fmla="*/ 366 w 800"/>
              <a:gd name="T73" fmla="*/ 100 h 634"/>
              <a:gd name="T74" fmla="*/ 333 w 800"/>
              <a:gd name="T75" fmla="*/ 67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0" h="634">
                <a:moveTo>
                  <a:pt x="133" y="67"/>
                </a:moveTo>
                <a:cubicBezTo>
                  <a:pt x="115" y="67"/>
                  <a:pt x="100" y="82"/>
                  <a:pt x="100" y="100"/>
                </a:cubicBezTo>
                <a:cubicBezTo>
                  <a:pt x="100" y="119"/>
                  <a:pt x="115" y="134"/>
                  <a:pt x="133" y="134"/>
                </a:cubicBezTo>
                <a:cubicBezTo>
                  <a:pt x="151" y="134"/>
                  <a:pt x="166" y="119"/>
                  <a:pt x="166" y="100"/>
                </a:cubicBezTo>
                <a:cubicBezTo>
                  <a:pt x="166" y="82"/>
                  <a:pt x="151" y="67"/>
                  <a:pt x="133" y="67"/>
                </a:cubicBezTo>
                <a:close/>
                <a:moveTo>
                  <a:pt x="716" y="0"/>
                </a:moveTo>
                <a:cubicBezTo>
                  <a:pt x="83" y="0"/>
                  <a:pt x="83" y="0"/>
                  <a:pt x="83" y="0"/>
                </a:cubicBezTo>
                <a:cubicBezTo>
                  <a:pt x="37" y="0"/>
                  <a:pt x="0" y="38"/>
                  <a:pt x="0" y="84"/>
                </a:cubicBezTo>
                <a:cubicBezTo>
                  <a:pt x="0" y="550"/>
                  <a:pt x="0" y="550"/>
                  <a:pt x="0" y="550"/>
                </a:cubicBezTo>
                <a:cubicBezTo>
                  <a:pt x="0" y="596"/>
                  <a:pt x="37" y="634"/>
                  <a:pt x="83" y="634"/>
                </a:cubicBezTo>
                <a:cubicBezTo>
                  <a:pt x="716" y="634"/>
                  <a:pt x="716" y="634"/>
                  <a:pt x="716" y="634"/>
                </a:cubicBezTo>
                <a:cubicBezTo>
                  <a:pt x="762" y="634"/>
                  <a:pt x="800" y="596"/>
                  <a:pt x="800" y="550"/>
                </a:cubicBezTo>
                <a:cubicBezTo>
                  <a:pt x="800" y="84"/>
                  <a:pt x="800" y="84"/>
                  <a:pt x="800" y="84"/>
                </a:cubicBezTo>
                <a:cubicBezTo>
                  <a:pt x="800" y="38"/>
                  <a:pt x="762" y="0"/>
                  <a:pt x="716" y="0"/>
                </a:cubicBezTo>
                <a:close/>
                <a:moveTo>
                  <a:pt x="766" y="550"/>
                </a:moveTo>
                <a:cubicBezTo>
                  <a:pt x="766" y="578"/>
                  <a:pt x="744" y="600"/>
                  <a:pt x="716" y="600"/>
                </a:cubicBezTo>
                <a:cubicBezTo>
                  <a:pt x="83" y="600"/>
                  <a:pt x="83" y="600"/>
                  <a:pt x="83" y="600"/>
                </a:cubicBezTo>
                <a:cubicBezTo>
                  <a:pt x="55" y="600"/>
                  <a:pt x="33" y="578"/>
                  <a:pt x="33" y="550"/>
                </a:cubicBezTo>
                <a:cubicBezTo>
                  <a:pt x="33" y="200"/>
                  <a:pt x="33" y="200"/>
                  <a:pt x="33" y="200"/>
                </a:cubicBezTo>
                <a:cubicBezTo>
                  <a:pt x="766" y="200"/>
                  <a:pt x="766" y="200"/>
                  <a:pt x="766" y="200"/>
                </a:cubicBezTo>
                <a:lnTo>
                  <a:pt x="766" y="550"/>
                </a:lnTo>
                <a:close/>
                <a:moveTo>
                  <a:pt x="766" y="167"/>
                </a:moveTo>
                <a:cubicBezTo>
                  <a:pt x="33" y="167"/>
                  <a:pt x="33" y="167"/>
                  <a:pt x="33" y="167"/>
                </a:cubicBezTo>
                <a:cubicBezTo>
                  <a:pt x="33" y="84"/>
                  <a:pt x="33" y="84"/>
                  <a:pt x="33" y="84"/>
                </a:cubicBezTo>
                <a:cubicBezTo>
                  <a:pt x="33" y="56"/>
                  <a:pt x="55" y="34"/>
                  <a:pt x="83" y="34"/>
                </a:cubicBezTo>
                <a:cubicBezTo>
                  <a:pt x="716" y="34"/>
                  <a:pt x="716" y="34"/>
                  <a:pt x="716" y="34"/>
                </a:cubicBezTo>
                <a:cubicBezTo>
                  <a:pt x="744" y="34"/>
                  <a:pt x="766" y="56"/>
                  <a:pt x="766" y="84"/>
                </a:cubicBezTo>
                <a:lnTo>
                  <a:pt x="766" y="167"/>
                </a:lnTo>
                <a:close/>
                <a:moveTo>
                  <a:pt x="233" y="67"/>
                </a:moveTo>
                <a:cubicBezTo>
                  <a:pt x="215" y="67"/>
                  <a:pt x="200" y="82"/>
                  <a:pt x="200" y="100"/>
                </a:cubicBezTo>
                <a:cubicBezTo>
                  <a:pt x="200" y="119"/>
                  <a:pt x="215" y="134"/>
                  <a:pt x="233" y="134"/>
                </a:cubicBezTo>
                <a:cubicBezTo>
                  <a:pt x="251" y="134"/>
                  <a:pt x="266" y="119"/>
                  <a:pt x="266" y="100"/>
                </a:cubicBezTo>
                <a:cubicBezTo>
                  <a:pt x="266" y="82"/>
                  <a:pt x="251" y="67"/>
                  <a:pt x="233" y="67"/>
                </a:cubicBezTo>
                <a:close/>
                <a:moveTo>
                  <a:pt x="333" y="67"/>
                </a:moveTo>
                <a:cubicBezTo>
                  <a:pt x="315" y="67"/>
                  <a:pt x="300" y="82"/>
                  <a:pt x="300" y="100"/>
                </a:cubicBezTo>
                <a:cubicBezTo>
                  <a:pt x="300" y="119"/>
                  <a:pt x="315" y="134"/>
                  <a:pt x="333" y="134"/>
                </a:cubicBezTo>
                <a:cubicBezTo>
                  <a:pt x="351" y="134"/>
                  <a:pt x="366" y="119"/>
                  <a:pt x="366" y="100"/>
                </a:cubicBezTo>
                <a:cubicBezTo>
                  <a:pt x="366" y="82"/>
                  <a:pt x="351" y="67"/>
                  <a:pt x="333" y="67"/>
                </a:cubicBezTo>
                <a:close/>
              </a:path>
            </a:pathLst>
          </a:custGeom>
          <a:solidFill>
            <a:srgbClr val="97AEA0"/>
          </a:solidFill>
          <a:ln>
            <a:noFill/>
          </a:ln>
        </p:spPr>
        <p:txBody>
          <a:bodyPr vert="horz" wrap="square" lIns="91440" tIns="45720" rIns="91440" bIns="45720" numCol="1" anchor="t" anchorCtr="0" compatLnSpc="1">
            <a:prstTxWarp prst="textNoShape">
              <a:avLst/>
            </a:prstTxWarp>
          </a:bodyPr>
          <a:lstStyle/>
          <a:p>
            <a:pPr defTabSz="1219170">
              <a:defRPr/>
            </a:pPr>
            <a:endParaRPr lang="de-DE" kern="0" dirty="0">
              <a:solidFill>
                <a:srgbClr val="FFFFFF"/>
              </a:solidFill>
              <a:latin typeface="Open Sans Light"/>
              <a:ea typeface="ＭＳ Ｐゴシック"/>
            </a:endParaRPr>
          </a:p>
        </p:txBody>
      </p:sp>
      <p:sp>
        <p:nvSpPr>
          <p:cNvPr id="193" name="Oval 58">
            <a:extLst>
              <a:ext uri="{FF2B5EF4-FFF2-40B4-BE49-F238E27FC236}">
                <a16:creationId xmlns:a16="http://schemas.microsoft.com/office/drawing/2014/main" id="{DB1FC012-F138-4438-882A-491546F71CB6}"/>
              </a:ext>
            </a:extLst>
          </p:cNvPr>
          <p:cNvSpPr/>
          <p:nvPr/>
        </p:nvSpPr>
        <p:spPr>
          <a:xfrm>
            <a:off x="4934616" y="2144501"/>
            <a:ext cx="86084" cy="86084"/>
          </a:xfrm>
          <a:prstGeom prst="ellipse">
            <a:avLst/>
          </a:prstGeom>
          <a:solidFill>
            <a:srgbClr val="387390"/>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94" name="Oval 59">
            <a:extLst>
              <a:ext uri="{FF2B5EF4-FFF2-40B4-BE49-F238E27FC236}">
                <a16:creationId xmlns:a16="http://schemas.microsoft.com/office/drawing/2014/main" id="{3745936D-3709-45A7-8949-56129832CA6D}"/>
              </a:ext>
            </a:extLst>
          </p:cNvPr>
          <p:cNvSpPr/>
          <p:nvPr/>
        </p:nvSpPr>
        <p:spPr>
          <a:xfrm>
            <a:off x="2140615" y="3475461"/>
            <a:ext cx="86084" cy="86084"/>
          </a:xfrm>
          <a:prstGeom prst="ellipse">
            <a:avLst/>
          </a:prstGeom>
          <a:solidFill>
            <a:srgbClr val="46768C"/>
          </a:solidFill>
          <a:ln w="190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pic>
        <p:nvPicPr>
          <p:cNvPr id="196" name="Bild 6" descr="Logo 2012 deutsch.png">
            <a:extLst>
              <a:ext uri="{FF2B5EF4-FFF2-40B4-BE49-F238E27FC236}">
                <a16:creationId xmlns:a16="http://schemas.microsoft.com/office/drawing/2014/main" id="{E1B5F141-6BDE-4F7A-A383-B25798CF1D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8698" y="4077073"/>
            <a:ext cx="2234060" cy="918295"/>
          </a:xfrm>
          <a:prstGeom prst="rect">
            <a:avLst/>
          </a:prstGeom>
        </p:spPr>
      </p:pic>
      <p:sp>
        <p:nvSpPr>
          <p:cNvPr id="197" name="Freeform 126">
            <a:extLst>
              <a:ext uri="{FF2B5EF4-FFF2-40B4-BE49-F238E27FC236}">
                <a16:creationId xmlns:a16="http://schemas.microsoft.com/office/drawing/2014/main" id="{B3E66513-D00C-456C-B94C-65A8A0453644}"/>
              </a:ext>
            </a:extLst>
          </p:cNvPr>
          <p:cNvSpPr>
            <a:spLocks noEditPoints="1"/>
          </p:cNvSpPr>
          <p:nvPr/>
        </p:nvSpPr>
        <p:spPr bwMode="auto">
          <a:xfrm>
            <a:off x="3679924" y="2230798"/>
            <a:ext cx="543869" cy="550131"/>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98" name="Freeform 21">
            <a:extLst>
              <a:ext uri="{FF2B5EF4-FFF2-40B4-BE49-F238E27FC236}">
                <a16:creationId xmlns:a16="http://schemas.microsoft.com/office/drawing/2014/main" id="{44B630D2-71B3-497A-BDE3-9F0414BF3145}"/>
              </a:ext>
            </a:extLst>
          </p:cNvPr>
          <p:cNvSpPr>
            <a:spLocks noEditPoints="1"/>
          </p:cNvSpPr>
          <p:nvPr/>
        </p:nvSpPr>
        <p:spPr bwMode="auto">
          <a:xfrm>
            <a:off x="3232392" y="4869160"/>
            <a:ext cx="570906" cy="553606"/>
          </a:xfrm>
          <a:custGeom>
            <a:avLst/>
            <a:gdLst>
              <a:gd name="T0" fmla="*/ 537 w 587"/>
              <a:gd name="T1" fmla="*/ 74 h 569"/>
              <a:gd name="T2" fmla="*/ 530 w 587"/>
              <a:gd name="T3" fmla="*/ 0 h 569"/>
              <a:gd name="T4" fmla="*/ 293 w 587"/>
              <a:gd name="T5" fmla="*/ 71 h 569"/>
              <a:gd name="T6" fmla="*/ 56 w 587"/>
              <a:gd name="T7" fmla="*/ 0 h 569"/>
              <a:gd name="T8" fmla="*/ 49 w 587"/>
              <a:gd name="T9" fmla="*/ 74 h 569"/>
              <a:gd name="T10" fmla="*/ 0 w 587"/>
              <a:gd name="T11" fmla="*/ 102 h 569"/>
              <a:gd name="T12" fmla="*/ 28 w 587"/>
              <a:gd name="T13" fmla="*/ 537 h 569"/>
              <a:gd name="T14" fmla="*/ 293 w 587"/>
              <a:gd name="T15" fmla="*/ 569 h 569"/>
              <a:gd name="T16" fmla="*/ 558 w 587"/>
              <a:gd name="T17" fmla="*/ 537 h 569"/>
              <a:gd name="T18" fmla="*/ 587 w 587"/>
              <a:gd name="T19" fmla="*/ 102 h 569"/>
              <a:gd name="T20" fmla="*/ 523 w 587"/>
              <a:gd name="T21" fmla="*/ 14 h 569"/>
              <a:gd name="T22" fmla="*/ 516 w 587"/>
              <a:gd name="T23" fmla="*/ 439 h 569"/>
              <a:gd name="T24" fmla="*/ 300 w 587"/>
              <a:gd name="T25" fmla="*/ 83 h 569"/>
              <a:gd name="T26" fmla="*/ 523 w 587"/>
              <a:gd name="T27" fmla="*/ 14 h 569"/>
              <a:gd name="T28" fmla="*/ 71 w 587"/>
              <a:gd name="T29" fmla="*/ 14 h 569"/>
              <a:gd name="T30" fmla="*/ 286 w 587"/>
              <a:gd name="T31" fmla="*/ 479 h 569"/>
              <a:gd name="T32" fmla="*/ 63 w 587"/>
              <a:gd name="T33" fmla="*/ 439 h 569"/>
              <a:gd name="T34" fmla="*/ 573 w 587"/>
              <a:gd name="T35" fmla="*/ 508 h 569"/>
              <a:gd name="T36" fmla="*/ 353 w 587"/>
              <a:gd name="T37" fmla="*/ 523 h 569"/>
              <a:gd name="T38" fmla="*/ 293 w 587"/>
              <a:gd name="T39" fmla="*/ 555 h 569"/>
              <a:gd name="T40" fmla="*/ 234 w 587"/>
              <a:gd name="T41" fmla="*/ 523 h 569"/>
              <a:gd name="T42" fmla="*/ 14 w 587"/>
              <a:gd name="T43" fmla="*/ 508 h 569"/>
              <a:gd name="T44" fmla="*/ 28 w 587"/>
              <a:gd name="T45" fmla="*/ 88 h 569"/>
              <a:gd name="T46" fmla="*/ 49 w 587"/>
              <a:gd name="T47" fmla="*/ 446 h 569"/>
              <a:gd name="T48" fmla="*/ 71 w 587"/>
              <a:gd name="T49" fmla="*/ 453 h 569"/>
              <a:gd name="T50" fmla="*/ 289 w 587"/>
              <a:gd name="T51" fmla="*/ 498 h 569"/>
              <a:gd name="T52" fmla="*/ 291 w 587"/>
              <a:gd name="T53" fmla="*/ 498 h 569"/>
              <a:gd name="T54" fmla="*/ 293 w 587"/>
              <a:gd name="T55" fmla="*/ 499 h 569"/>
              <a:gd name="T56" fmla="*/ 296 w 587"/>
              <a:gd name="T57" fmla="*/ 498 h 569"/>
              <a:gd name="T58" fmla="*/ 297 w 587"/>
              <a:gd name="T59" fmla="*/ 498 h 569"/>
              <a:gd name="T60" fmla="*/ 516 w 587"/>
              <a:gd name="T61" fmla="*/ 453 h 569"/>
              <a:gd name="T62" fmla="*/ 537 w 587"/>
              <a:gd name="T63" fmla="*/ 446 h 569"/>
              <a:gd name="T64" fmla="*/ 558 w 587"/>
              <a:gd name="T65" fmla="*/ 88 h 569"/>
              <a:gd name="T66" fmla="*/ 573 w 587"/>
              <a:gd name="T67" fmla="*/ 50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7" h="569">
                <a:moveTo>
                  <a:pt x="558" y="74"/>
                </a:moveTo>
                <a:cubicBezTo>
                  <a:pt x="537" y="74"/>
                  <a:pt x="537" y="74"/>
                  <a:pt x="537" y="74"/>
                </a:cubicBezTo>
                <a:cubicBezTo>
                  <a:pt x="537" y="7"/>
                  <a:pt x="537" y="7"/>
                  <a:pt x="537" y="7"/>
                </a:cubicBezTo>
                <a:cubicBezTo>
                  <a:pt x="537" y="3"/>
                  <a:pt x="534" y="0"/>
                  <a:pt x="530" y="0"/>
                </a:cubicBezTo>
                <a:cubicBezTo>
                  <a:pt x="516" y="0"/>
                  <a:pt x="516" y="0"/>
                  <a:pt x="516" y="0"/>
                </a:cubicBezTo>
                <a:cubicBezTo>
                  <a:pt x="462" y="0"/>
                  <a:pt x="364" y="0"/>
                  <a:pt x="293" y="71"/>
                </a:cubicBezTo>
                <a:cubicBezTo>
                  <a:pt x="222" y="0"/>
                  <a:pt x="124" y="0"/>
                  <a:pt x="71" y="0"/>
                </a:cubicBezTo>
                <a:cubicBezTo>
                  <a:pt x="56" y="0"/>
                  <a:pt x="56" y="0"/>
                  <a:pt x="56" y="0"/>
                </a:cubicBezTo>
                <a:cubicBezTo>
                  <a:pt x="52" y="0"/>
                  <a:pt x="49" y="3"/>
                  <a:pt x="49" y="7"/>
                </a:cubicBezTo>
                <a:cubicBezTo>
                  <a:pt x="49" y="74"/>
                  <a:pt x="49" y="74"/>
                  <a:pt x="49" y="74"/>
                </a:cubicBezTo>
                <a:cubicBezTo>
                  <a:pt x="28" y="74"/>
                  <a:pt x="28" y="74"/>
                  <a:pt x="28" y="74"/>
                </a:cubicBezTo>
                <a:cubicBezTo>
                  <a:pt x="12" y="74"/>
                  <a:pt x="0" y="86"/>
                  <a:pt x="0" y="102"/>
                </a:cubicBezTo>
                <a:cubicBezTo>
                  <a:pt x="0" y="508"/>
                  <a:pt x="0" y="508"/>
                  <a:pt x="0" y="508"/>
                </a:cubicBezTo>
                <a:cubicBezTo>
                  <a:pt x="0" y="524"/>
                  <a:pt x="12" y="537"/>
                  <a:pt x="28" y="537"/>
                </a:cubicBezTo>
                <a:cubicBezTo>
                  <a:pt x="230" y="537"/>
                  <a:pt x="230" y="537"/>
                  <a:pt x="230" y="537"/>
                </a:cubicBezTo>
                <a:cubicBezTo>
                  <a:pt x="242" y="556"/>
                  <a:pt x="267" y="569"/>
                  <a:pt x="293" y="569"/>
                </a:cubicBezTo>
                <a:cubicBezTo>
                  <a:pt x="320" y="569"/>
                  <a:pt x="344" y="556"/>
                  <a:pt x="357" y="537"/>
                </a:cubicBezTo>
                <a:cubicBezTo>
                  <a:pt x="558" y="537"/>
                  <a:pt x="558" y="537"/>
                  <a:pt x="558" y="537"/>
                </a:cubicBezTo>
                <a:cubicBezTo>
                  <a:pt x="574" y="537"/>
                  <a:pt x="587" y="524"/>
                  <a:pt x="587" y="508"/>
                </a:cubicBezTo>
                <a:cubicBezTo>
                  <a:pt x="587" y="102"/>
                  <a:pt x="587" y="102"/>
                  <a:pt x="587" y="102"/>
                </a:cubicBezTo>
                <a:cubicBezTo>
                  <a:pt x="587" y="86"/>
                  <a:pt x="574" y="74"/>
                  <a:pt x="558" y="74"/>
                </a:cubicBezTo>
                <a:close/>
                <a:moveTo>
                  <a:pt x="523" y="14"/>
                </a:moveTo>
                <a:cubicBezTo>
                  <a:pt x="523" y="439"/>
                  <a:pt x="523" y="439"/>
                  <a:pt x="523" y="439"/>
                </a:cubicBezTo>
                <a:cubicBezTo>
                  <a:pt x="516" y="439"/>
                  <a:pt x="516" y="439"/>
                  <a:pt x="516" y="439"/>
                </a:cubicBezTo>
                <a:cubicBezTo>
                  <a:pt x="464" y="439"/>
                  <a:pt x="370" y="439"/>
                  <a:pt x="300" y="479"/>
                </a:cubicBezTo>
                <a:cubicBezTo>
                  <a:pt x="300" y="83"/>
                  <a:pt x="300" y="83"/>
                  <a:pt x="300" y="83"/>
                </a:cubicBezTo>
                <a:cubicBezTo>
                  <a:pt x="367" y="14"/>
                  <a:pt x="463" y="14"/>
                  <a:pt x="516" y="14"/>
                </a:cubicBezTo>
                <a:lnTo>
                  <a:pt x="523" y="14"/>
                </a:lnTo>
                <a:close/>
                <a:moveTo>
                  <a:pt x="63" y="14"/>
                </a:moveTo>
                <a:cubicBezTo>
                  <a:pt x="71" y="14"/>
                  <a:pt x="71" y="14"/>
                  <a:pt x="71" y="14"/>
                </a:cubicBezTo>
                <a:cubicBezTo>
                  <a:pt x="123" y="14"/>
                  <a:pt x="219" y="14"/>
                  <a:pt x="286" y="83"/>
                </a:cubicBezTo>
                <a:cubicBezTo>
                  <a:pt x="286" y="479"/>
                  <a:pt x="286" y="479"/>
                  <a:pt x="286" y="479"/>
                </a:cubicBezTo>
                <a:cubicBezTo>
                  <a:pt x="216" y="439"/>
                  <a:pt x="122" y="439"/>
                  <a:pt x="71" y="439"/>
                </a:cubicBezTo>
                <a:cubicBezTo>
                  <a:pt x="63" y="439"/>
                  <a:pt x="63" y="439"/>
                  <a:pt x="63" y="439"/>
                </a:cubicBezTo>
                <a:lnTo>
                  <a:pt x="63" y="14"/>
                </a:lnTo>
                <a:close/>
                <a:moveTo>
                  <a:pt x="573" y="508"/>
                </a:moveTo>
                <a:cubicBezTo>
                  <a:pt x="573" y="516"/>
                  <a:pt x="566" y="523"/>
                  <a:pt x="558" y="523"/>
                </a:cubicBezTo>
                <a:cubicBezTo>
                  <a:pt x="353" y="523"/>
                  <a:pt x="353" y="523"/>
                  <a:pt x="353" y="523"/>
                </a:cubicBezTo>
                <a:cubicBezTo>
                  <a:pt x="350" y="523"/>
                  <a:pt x="348" y="524"/>
                  <a:pt x="346" y="526"/>
                </a:cubicBezTo>
                <a:cubicBezTo>
                  <a:pt x="337" y="544"/>
                  <a:pt x="316" y="555"/>
                  <a:pt x="293" y="555"/>
                </a:cubicBezTo>
                <a:cubicBezTo>
                  <a:pt x="270" y="555"/>
                  <a:pt x="249" y="544"/>
                  <a:pt x="240" y="526"/>
                </a:cubicBezTo>
                <a:cubicBezTo>
                  <a:pt x="239" y="524"/>
                  <a:pt x="236" y="523"/>
                  <a:pt x="234" y="523"/>
                </a:cubicBezTo>
                <a:cubicBezTo>
                  <a:pt x="28" y="523"/>
                  <a:pt x="28" y="523"/>
                  <a:pt x="28" y="523"/>
                </a:cubicBezTo>
                <a:cubicBezTo>
                  <a:pt x="20" y="523"/>
                  <a:pt x="14" y="516"/>
                  <a:pt x="14" y="508"/>
                </a:cubicBezTo>
                <a:cubicBezTo>
                  <a:pt x="14" y="102"/>
                  <a:pt x="14" y="102"/>
                  <a:pt x="14" y="102"/>
                </a:cubicBezTo>
                <a:cubicBezTo>
                  <a:pt x="14" y="94"/>
                  <a:pt x="20" y="88"/>
                  <a:pt x="28" y="88"/>
                </a:cubicBezTo>
                <a:cubicBezTo>
                  <a:pt x="49" y="88"/>
                  <a:pt x="49" y="88"/>
                  <a:pt x="49" y="88"/>
                </a:cubicBezTo>
                <a:cubicBezTo>
                  <a:pt x="49" y="446"/>
                  <a:pt x="49" y="446"/>
                  <a:pt x="49" y="446"/>
                </a:cubicBezTo>
                <a:cubicBezTo>
                  <a:pt x="49" y="450"/>
                  <a:pt x="52" y="453"/>
                  <a:pt x="56" y="453"/>
                </a:cubicBezTo>
                <a:cubicBezTo>
                  <a:pt x="71" y="453"/>
                  <a:pt x="71" y="453"/>
                  <a:pt x="71" y="453"/>
                </a:cubicBezTo>
                <a:cubicBezTo>
                  <a:pt x="123" y="453"/>
                  <a:pt x="222" y="453"/>
                  <a:pt x="289" y="498"/>
                </a:cubicBezTo>
                <a:cubicBezTo>
                  <a:pt x="289" y="498"/>
                  <a:pt x="289" y="498"/>
                  <a:pt x="289" y="498"/>
                </a:cubicBezTo>
                <a:cubicBezTo>
                  <a:pt x="290" y="498"/>
                  <a:pt x="290" y="498"/>
                  <a:pt x="290" y="498"/>
                </a:cubicBezTo>
                <a:cubicBezTo>
                  <a:pt x="290" y="498"/>
                  <a:pt x="290" y="498"/>
                  <a:pt x="291" y="498"/>
                </a:cubicBezTo>
                <a:cubicBezTo>
                  <a:pt x="291" y="498"/>
                  <a:pt x="291" y="499"/>
                  <a:pt x="291" y="499"/>
                </a:cubicBezTo>
                <a:cubicBezTo>
                  <a:pt x="292" y="499"/>
                  <a:pt x="292" y="499"/>
                  <a:pt x="293" y="499"/>
                </a:cubicBezTo>
                <a:cubicBezTo>
                  <a:pt x="294" y="499"/>
                  <a:pt x="294" y="499"/>
                  <a:pt x="295" y="499"/>
                </a:cubicBezTo>
                <a:cubicBezTo>
                  <a:pt x="295" y="499"/>
                  <a:pt x="295" y="498"/>
                  <a:pt x="296" y="498"/>
                </a:cubicBezTo>
                <a:cubicBezTo>
                  <a:pt x="296" y="498"/>
                  <a:pt x="296" y="498"/>
                  <a:pt x="296" y="498"/>
                </a:cubicBezTo>
                <a:cubicBezTo>
                  <a:pt x="297" y="498"/>
                  <a:pt x="297" y="498"/>
                  <a:pt x="297" y="498"/>
                </a:cubicBezTo>
                <a:cubicBezTo>
                  <a:pt x="297" y="498"/>
                  <a:pt x="297" y="498"/>
                  <a:pt x="297" y="498"/>
                </a:cubicBezTo>
                <a:cubicBezTo>
                  <a:pt x="364" y="453"/>
                  <a:pt x="463" y="453"/>
                  <a:pt x="516" y="453"/>
                </a:cubicBezTo>
                <a:cubicBezTo>
                  <a:pt x="530" y="453"/>
                  <a:pt x="530" y="453"/>
                  <a:pt x="530" y="453"/>
                </a:cubicBezTo>
                <a:cubicBezTo>
                  <a:pt x="534" y="453"/>
                  <a:pt x="537" y="450"/>
                  <a:pt x="537" y="446"/>
                </a:cubicBezTo>
                <a:cubicBezTo>
                  <a:pt x="537" y="88"/>
                  <a:pt x="537" y="88"/>
                  <a:pt x="537" y="88"/>
                </a:cubicBezTo>
                <a:cubicBezTo>
                  <a:pt x="558" y="88"/>
                  <a:pt x="558" y="88"/>
                  <a:pt x="558" y="88"/>
                </a:cubicBezTo>
                <a:cubicBezTo>
                  <a:pt x="566" y="88"/>
                  <a:pt x="573" y="94"/>
                  <a:pt x="573" y="102"/>
                </a:cubicBezTo>
                <a:lnTo>
                  <a:pt x="573" y="508"/>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sp>
        <p:nvSpPr>
          <p:cNvPr id="149" name="Oval 4">
            <a:extLst>
              <a:ext uri="{FF2B5EF4-FFF2-40B4-BE49-F238E27FC236}">
                <a16:creationId xmlns:a16="http://schemas.microsoft.com/office/drawing/2014/main" id="{D9B7A3AD-C434-4F4E-BA43-E7C42721440A}"/>
              </a:ext>
            </a:extLst>
          </p:cNvPr>
          <p:cNvSpPr/>
          <p:nvPr/>
        </p:nvSpPr>
        <p:spPr>
          <a:xfrm>
            <a:off x="4806494" y="3406467"/>
            <a:ext cx="2427601" cy="2427602"/>
          </a:xfrm>
          <a:prstGeom prst="ellipse">
            <a:avLst/>
          </a:prstGeom>
          <a:noFill/>
          <a:ln w="19050" cap="flat" cmpd="sng" algn="ctr">
            <a:solidFill>
              <a:srgbClr val="5C818A"/>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9170">
              <a:defRPr/>
            </a:pPr>
            <a:endParaRPr lang="de-DE" kern="0" dirty="0">
              <a:solidFill>
                <a:srgbClr val="2B2B2D"/>
              </a:solidFill>
              <a:latin typeface="Open Sans Light"/>
              <a:ea typeface="ＭＳ Ｐゴシック"/>
            </a:endParaRPr>
          </a:p>
        </p:txBody>
      </p:sp>
      <p:sp>
        <p:nvSpPr>
          <p:cNvPr id="199" name="Freeform 43">
            <a:extLst>
              <a:ext uri="{FF2B5EF4-FFF2-40B4-BE49-F238E27FC236}">
                <a16:creationId xmlns:a16="http://schemas.microsoft.com/office/drawing/2014/main" id="{9B1CE24F-DE20-4801-B24A-C67778F0ACD7}"/>
              </a:ext>
            </a:extLst>
          </p:cNvPr>
          <p:cNvSpPr>
            <a:spLocks noEditPoints="1"/>
          </p:cNvSpPr>
          <p:nvPr/>
        </p:nvSpPr>
        <p:spPr bwMode="auto">
          <a:xfrm>
            <a:off x="8384632" y="4797153"/>
            <a:ext cx="663697" cy="665559"/>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eaLnBrk="0" fontAlgn="base" hangingPunct="0">
              <a:spcBef>
                <a:spcPct val="0"/>
              </a:spcBef>
              <a:spcAft>
                <a:spcPct val="0"/>
              </a:spcAft>
            </a:pPr>
            <a:endParaRPr lang="en-US" dirty="0">
              <a:solidFill>
                <a:srgbClr val="000000"/>
              </a:solidFill>
              <a:latin typeface="Times" charset="0"/>
              <a:ea typeface="ＭＳ Ｐゴシック" charset="0"/>
            </a:endParaRPr>
          </a:p>
        </p:txBody>
      </p:sp>
      <p:pic>
        <p:nvPicPr>
          <p:cNvPr id="10" name="Grafik 9" descr="Straßenbahn">
            <a:extLst>
              <a:ext uri="{FF2B5EF4-FFF2-40B4-BE49-F238E27FC236}">
                <a16:creationId xmlns:a16="http://schemas.microsoft.com/office/drawing/2014/main" id="{0414C2AB-4CAB-4B16-81B2-693D421430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212" y="2569067"/>
            <a:ext cx="688199" cy="688199"/>
          </a:xfrm>
          <a:prstGeom prst="rect">
            <a:avLst/>
          </a:prstGeom>
        </p:spPr>
      </p:pic>
      <p:sp>
        <p:nvSpPr>
          <p:cNvPr id="11" name="Textfeld 10">
            <a:extLst>
              <a:ext uri="{FF2B5EF4-FFF2-40B4-BE49-F238E27FC236}">
                <a16:creationId xmlns:a16="http://schemas.microsoft.com/office/drawing/2014/main" id="{973BB94B-CFD9-4608-A7A1-89F7F96C9400}"/>
              </a:ext>
            </a:extLst>
          </p:cNvPr>
          <p:cNvSpPr txBox="1"/>
          <p:nvPr/>
        </p:nvSpPr>
        <p:spPr>
          <a:xfrm>
            <a:off x="5002876" y="5013176"/>
            <a:ext cx="2005357" cy="400110"/>
          </a:xfrm>
          <a:prstGeom prst="rect">
            <a:avLst/>
          </a:prstGeom>
          <a:noFill/>
        </p:spPr>
        <p:txBody>
          <a:bodyPr wrap="none" rtlCol="0">
            <a:spAutoFit/>
          </a:bodyPr>
          <a:lstStyle/>
          <a:p>
            <a:pPr eaLnBrk="0" fontAlgn="base" hangingPunct="0">
              <a:spcBef>
                <a:spcPct val="0"/>
              </a:spcBef>
              <a:spcAft>
                <a:spcPct val="0"/>
              </a:spcAft>
            </a:pPr>
            <a:r>
              <a:rPr lang="de-DE" sz="2000" dirty="0">
                <a:solidFill>
                  <a:srgbClr val="5C818A"/>
                </a:solidFill>
                <a:latin typeface="Open Sans Light" panose="020B0306030504020204"/>
                <a:ea typeface="ＭＳ Ｐゴシック" charset="0"/>
              </a:rPr>
              <a:t>Werde Mitglied!</a:t>
            </a:r>
          </a:p>
        </p:txBody>
      </p:sp>
    </p:spTree>
    <p:extLst>
      <p:ext uri="{BB962C8B-B14F-4D97-AF65-F5344CB8AC3E}">
        <p14:creationId xmlns:p14="http://schemas.microsoft.com/office/powerpoint/2010/main" val="1077814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7BAD20-F76C-40CD-92F3-D2D87904ED5A}"/>
              </a:ext>
            </a:extLst>
          </p:cNvPr>
          <p:cNvSpPr>
            <a:spLocks noGrp="1"/>
          </p:cNvSpPr>
          <p:nvPr>
            <p:ph type="title"/>
          </p:nvPr>
        </p:nvSpPr>
        <p:spPr>
          <a:xfrm>
            <a:off x="1776414" y="866130"/>
            <a:ext cx="7847979" cy="618654"/>
          </a:xfrm>
        </p:spPr>
        <p:txBody>
          <a:bodyPr/>
          <a:lstStyle/>
          <a:p>
            <a:r>
              <a:rPr lang="de-DE" sz="2600" dirty="0"/>
              <a:t>Und das beste: Die Mitgliedschaft ist für Sie als Studierende für drei Jahre </a:t>
            </a:r>
            <a:r>
              <a:rPr lang="de-DE" sz="2600" b="1" dirty="0"/>
              <a:t>komplett kostenlos</a:t>
            </a:r>
            <a:r>
              <a:rPr lang="de-DE" sz="2600" dirty="0"/>
              <a:t>! </a:t>
            </a:r>
            <a:endParaRPr lang="en-US" sz="2600" dirty="0"/>
          </a:p>
        </p:txBody>
      </p:sp>
      <p:sp>
        <p:nvSpPr>
          <p:cNvPr id="4" name="Foliennummernplatzhalter 3">
            <a:extLst>
              <a:ext uri="{FF2B5EF4-FFF2-40B4-BE49-F238E27FC236}">
                <a16:creationId xmlns:a16="http://schemas.microsoft.com/office/drawing/2014/main" id="{E2E06B26-2CB5-455E-A39D-5E9174E05DF0}"/>
              </a:ext>
            </a:extLst>
          </p:cNvPr>
          <p:cNvSpPr>
            <a:spLocks noGrp="1"/>
          </p:cNvSpPr>
          <p:nvPr>
            <p:ph type="sldNum" sz="quarter" idx="10"/>
          </p:nvPr>
        </p:nvSpPr>
        <p:spPr/>
        <p:txBody>
          <a:bodyPr/>
          <a:lstStyle/>
          <a:p>
            <a:pPr eaLnBrk="0" fontAlgn="base" hangingPunct="0">
              <a:spcBef>
                <a:spcPct val="0"/>
              </a:spcBef>
              <a:spcAft>
                <a:spcPct val="0"/>
              </a:spcAft>
            </a:pPr>
            <a:fld id="{F23D5F5B-2EBD-744B-A35D-41A983A9308F}" type="slidenum">
              <a:rPr lang="de-DE">
                <a:latin typeface="Arial"/>
                <a:ea typeface="ＭＳ Ｐゴシック" charset="0"/>
              </a:rPr>
              <a:pPr eaLnBrk="0" fontAlgn="base" hangingPunct="0">
                <a:spcBef>
                  <a:spcPct val="0"/>
                </a:spcBef>
                <a:spcAft>
                  <a:spcPct val="0"/>
                </a:spcAft>
              </a:pPr>
              <a:t>98</a:t>
            </a:fld>
            <a:r>
              <a:rPr lang="de-DE" b="0" dirty="0">
                <a:latin typeface="Arial"/>
                <a:ea typeface="ＭＳ Ｐゴシック" charset="0"/>
              </a:rPr>
              <a:t> |</a:t>
            </a:r>
            <a:endParaRPr lang="de-DE" dirty="0">
              <a:latin typeface="Arial"/>
              <a:ea typeface="ＭＳ Ｐゴシック" charset="0"/>
            </a:endParaRPr>
          </a:p>
        </p:txBody>
      </p:sp>
      <p:sp>
        <p:nvSpPr>
          <p:cNvPr id="5" name="Fußzeilenplatzhalter 4">
            <a:extLst>
              <a:ext uri="{FF2B5EF4-FFF2-40B4-BE49-F238E27FC236}">
                <a16:creationId xmlns:a16="http://schemas.microsoft.com/office/drawing/2014/main" id="{7CC3E187-8061-4FA8-99E7-801F0F05AE29}"/>
              </a:ext>
            </a:extLst>
          </p:cNvPr>
          <p:cNvSpPr>
            <a:spLocks noGrp="1"/>
          </p:cNvSpPr>
          <p:nvPr>
            <p:ph type="ftr" sz="quarter" idx="11"/>
          </p:nvPr>
        </p:nvSpPr>
        <p:spPr/>
        <p:txBody>
          <a:bodyPr/>
          <a:lstStyle/>
          <a:p>
            <a:pPr eaLnBrk="0" fontAlgn="base" hangingPunct="0">
              <a:spcBef>
                <a:spcPct val="0"/>
              </a:spcBef>
              <a:spcAft>
                <a:spcPct val="0"/>
              </a:spcAft>
            </a:pPr>
            <a:r>
              <a:rPr lang="de-DE">
                <a:latin typeface="Arial"/>
                <a:ea typeface="ＭＳ Ｐゴシック" charset="0"/>
              </a:rPr>
              <a:t>© Gesellschaft für Informatik e.V. (GI)</a:t>
            </a:r>
            <a:endParaRPr lang="de-DE" dirty="0">
              <a:latin typeface="Arial"/>
              <a:ea typeface="ＭＳ Ｐゴシック" charset="0"/>
            </a:endParaRPr>
          </a:p>
        </p:txBody>
      </p:sp>
      <p:pic>
        <p:nvPicPr>
          <p:cNvPr id="6" name="Grafik 5">
            <a:extLst>
              <a:ext uri="{FF2B5EF4-FFF2-40B4-BE49-F238E27FC236}">
                <a16:creationId xmlns:a16="http://schemas.microsoft.com/office/drawing/2014/main" id="{9D1978C3-2614-4B2C-A1AF-44BF190D2E6D}"/>
              </a:ext>
            </a:extLst>
          </p:cNvPr>
          <p:cNvPicPr>
            <a:picLocks noChangeAspect="1"/>
          </p:cNvPicPr>
          <p:nvPr/>
        </p:nvPicPr>
        <p:blipFill>
          <a:blip r:embed="rId3"/>
          <a:stretch>
            <a:fillRect/>
          </a:stretch>
        </p:blipFill>
        <p:spPr>
          <a:xfrm>
            <a:off x="2135560" y="1700809"/>
            <a:ext cx="7675330" cy="4134605"/>
          </a:xfrm>
          <a:prstGeom prst="rect">
            <a:avLst/>
          </a:prstGeom>
        </p:spPr>
      </p:pic>
      <p:sp>
        <p:nvSpPr>
          <p:cNvPr id="7" name="Rechteck 6">
            <a:extLst>
              <a:ext uri="{FF2B5EF4-FFF2-40B4-BE49-F238E27FC236}">
                <a16:creationId xmlns:a16="http://schemas.microsoft.com/office/drawing/2014/main" id="{3B575A87-E4B6-48D6-822D-4F68C971EA00}"/>
              </a:ext>
            </a:extLst>
          </p:cNvPr>
          <p:cNvSpPr/>
          <p:nvPr/>
        </p:nvSpPr>
        <p:spPr bwMode="auto">
          <a:xfrm>
            <a:off x="7608168" y="1700809"/>
            <a:ext cx="1296144" cy="425563"/>
          </a:xfrm>
          <a:prstGeom prst="rect">
            <a:avLst/>
          </a:prstGeom>
          <a:noFill/>
          <a:ln>
            <a:solidFill>
              <a:srgbClr val="FF0000"/>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charset="0"/>
              <a:ea typeface="ＭＳ Ｐゴシック" charset="0"/>
            </a:endParaRPr>
          </a:p>
        </p:txBody>
      </p:sp>
      <p:sp>
        <p:nvSpPr>
          <p:cNvPr id="8" name="Pfeil: nach rechts 7">
            <a:extLst>
              <a:ext uri="{FF2B5EF4-FFF2-40B4-BE49-F238E27FC236}">
                <a16:creationId xmlns:a16="http://schemas.microsoft.com/office/drawing/2014/main" id="{2D6CB1AA-07D7-47FD-B670-EB3301A72371}"/>
              </a:ext>
            </a:extLst>
          </p:cNvPr>
          <p:cNvSpPr/>
          <p:nvPr/>
        </p:nvSpPr>
        <p:spPr bwMode="auto">
          <a:xfrm>
            <a:off x="6701590" y="1694323"/>
            <a:ext cx="864096" cy="432048"/>
          </a:xfrm>
          <a:prstGeom prst="rightArrow">
            <a:avLst/>
          </a:prstGeom>
          <a:solidFill>
            <a:srgbClr val="FF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Times" charset="0"/>
              <a:ea typeface="ＭＳ Ｐゴシック" charset="0"/>
            </a:endParaRPr>
          </a:p>
        </p:txBody>
      </p:sp>
      <p:sp>
        <p:nvSpPr>
          <p:cNvPr id="9" name="Rechteck 8">
            <a:extLst>
              <a:ext uri="{FF2B5EF4-FFF2-40B4-BE49-F238E27FC236}">
                <a16:creationId xmlns:a16="http://schemas.microsoft.com/office/drawing/2014/main" id="{8CA4DD5D-7001-49EE-B300-0866ED3ADA7B}"/>
              </a:ext>
            </a:extLst>
          </p:cNvPr>
          <p:cNvSpPr/>
          <p:nvPr/>
        </p:nvSpPr>
        <p:spPr>
          <a:xfrm>
            <a:off x="1524001" y="5820173"/>
            <a:ext cx="9143999" cy="605166"/>
          </a:xfrm>
          <a:prstGeom prst="rect">
            <a:avLst/>
          </a:prstGeom>
        </p:spPr>
        <p:txBody>
          <a:bodyPr wrap="square">
            <a:spAutoFit/>
          </a:bodyPr>
          <a:lstStyle/>
          <a:p>
            <a:pPr algn="ctr" defTabSz="1219170">
              <a:lnSpc>
                <a:spcPct val="130000"/>
              </a:lnSpc>
            </a:pPr>
            <a:r>
              <a:rPr lang="de-DE" sz="2800" b="1" u="sng" dirty="0">
                <a:solidFill>
                  <a:srgbClr val="333399"/>
                </a:solidFill>
                <a:latin typeface="Open Sans Light"/>
                <a:ea typeface="ＭＳ Ｐゴシック"/>
              </a:rPr>
              <a:t>Jetzt kostenlos Mitglied werden auf gi.de</a:t>
            </a:r>
          </a:p>
        </p:txBody>
      </p:sp>
    </p:spTree>
    <p:extLst>
      <p:ext uri="{BB962C8B-B14F-4D97-AF65-F5344CB8AC3E}">
        <p14:creationId xmlns:p14="http://schemas.microsoft.com/office/powerpoint/2010/main" val="3403571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I Template 2011">
  <a:themeElements>
    <a:clrScheme name="GI_Praesentation 2005 (Projekt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I_Praesentation 2005 (Projektor)">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GI_Praesentation 2005 (Projekt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I_Praesentation 2005 (Projekt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I_Praesentation 2005 (Projekt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I_Praesentation 2005 (Projekt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I_Praesentation 2005 (Projekt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I_Praesentation 2005 (Projekt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I_Praesentation 2005 (Projektor)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I_Praesentation 2005 (Projekt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I_Praesentation 2005 (Projekt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I_Praesentation 2005 (Projekt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I_Praesentation 2005 (Projekt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I_Praesentation 2005 (Projekt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i9_Storm Dark">
    <a:dk1>
      <a:srgbClr val="FFFFFF"/>
    </a:dk1>
    <a:lt1>
      <a:srgbClr val="2B2B2D"/>
    </a:lt1>
    <a:dk2>
      <a:srgbClr val="387390"/>
    </a:dk2>
    <a:lt2>
      <a:srgbClr val="46768C"/>
    </a:lt2>
    <a:accent1>
      <a:srgbClr val="97AEA0"/>
    </a:accent1>
    <a:accent2>
      <a:srgbClr val="7D9892"/>
    </a:accent2>
    <a:accent3>
      <a:srgbClr val="688687"/>
    </a:accent3>
    <a:accent4>
      <a:srgbClr val="5C818A"/>
    </a:accent4>
    <a:accent5>
      <a:srgbClr val="567C8A"/>
    </a:accent5>
    <a:accent6>
      <a:srgbClr val="4E798C"/>
    </a:accent6>
    <a:hlink>
      <a:srgbClr val="2F8299"/>
    </a:hlink>
    <a:folHlink>
      <a:srgbClr val="8C8C8C"/>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7424</Words>
  <Application>Microsoft Office PowerPoint</Application>
  <PresentationFormat>Breitbild</PresentationFormat>
  <Paragraphs>897</Paragraphs>
  <Slides>98</Slides>
  <Notes>49</Notes>
  <HiddenSlides>0</HiddenSlides>
  <MMClips>1</MMClips>
  <ScaleCrop>false</ScaleCrop>
  <HeadingPairs>
    <vt:vector size="8" baseType="variant">
      <vt:variant>
        <vt:lpstr>Verwendete Schriftarten</vt:lpstr>
      </vt:variant>
      <vt:variant>
        <vt:i4>9</vt:i4>
      </vt:variant>
      <vt:variant>
        <vt:lpstr>Design</vt:lpstr>
      </vt:variant>
      <vt:variant>
        <vt:i4>2</vt:i4>
      </vt:variant>
      <vt:variant>
        <vt:lpstr>Eingebettete OLE-Server</vt:lpstr>
      </vt:variant>
      <vt:variant>
        <vt:i4>1</vt:i4>
      </vt:variant>
      <vt:variant>
        <vt:lpstr>Folientitel</vt:lpstr>
      </vt:variant>
      <vt:variant>
        <vt:i4>98</vt:i4>
      </vt:variant>
    </vt:vector>
  </HeadingPairs>
  <TitlesOfParts>
    <vt:vector size="110" baseType="lpstr">
      <vt:lpstr>ＭＳ Ｐゴシック</vt:lpstr>
      <vt:lpstr>Arial</vt:lpstr>
      <vt:lpstr>Calibri</vt:lpstr>
      <vt:lpstr>Calibri Light</vt:lpstr>
      <vt:lpstr>Century Gothic</vt:lpstr>
      <vt:lpstr>Gotham Light</vt:lpstr>
      <vt:lpstr>Open Sans Light</vt:lpstr>
      <vt:lpstr>Times</vt:lpstr>
      <vt:lpstr>Wingdings</vt:lpstr>
      <vt:lpstr>Office</vt:lpstr>
      <vt:lpstr>GI Template 2011</vt:lpstr>
      <vt:lpstr>think-cell Folie</vt:lpstr>
      <vt:lpstr>Materialsammlung</vt:lpstr>
      <vt:lpstr>Hinweise zur Materialsammlung</vt:lpstr>
      <vt:lpstr>Inhaltliche Kategorien der Materialsammlung</vt:lpstr>
      <vt:lpstr>Relevanz der Wirtschaftsinformatik</vt:lpstr>
      <vt:lpstr>Was passiert dem besten Rennpferd der Welt, wenn es im Ozean gegen Delfine antreten muss?</vt:lpstr>
      <vt:lpstr>Evolution of the Desk</vt:lpstr>
      <vt:lpstr>PowerPoint-Präsentation</vt:lpstr>
      <vt:lpstr>Mit welchen dieser Anwendungen habt ihr täglich Kontakt?</vt:lpstr>
      <vt:lpstr>PowerPoint-Präsentation</vt:lpstr>
      <vt:lpstr>Unternehmenserfolg durch was?</vt:lpstr>
      <vt:lpstr>Oh... Aber...?</vt:lpstr>
      <vt:lpstr>Die Lösung ...</vt:lpstr>
      <vt:lpstr>Digitalisierung macht den Einzelnen aktiv</vt:lpstr>
      <vt:lpstr>Digitalisierung ...</vt:lpstr>
      <vt:lpstr>Digitalisierung macht den Einzelnen aktiv</vt:lpstr>
      <vt:lpstr>Produkt-Service-Systeme –  Dienstleistungen statt puren Sachgütern</vt:lpstr>
      <vt:lpstr>Digitalisierung ist Kunden-Integration bis zur Co-Creation</vt:lpstr>
      <vt:lpstr>Digitalisierung ist Partizipation.</vt:lpstr>
      <vt:lpstr>Digitalisierung ...</vt:lpstr>
      <vt:lpstr>Digitalisierung macht Services möglich...</vt:lpstr>
      <vt:lpstr>Denn Apps und Websites ersetzen den menschlichen Partner ...</vt:lpstr>
      <vt:lpstr>Situierung als typischer digitaler Service</vt:lpstr>
      <vt:lpstr>Digitalisierung heißt individuelle, automatische Steuerung</vt:lpstr>
      <vt:lpstr>Digitalisierung ...</vt:lpstr>
      <vt:lpstr>Digitalisierung ist Flexibilisierung der gesamten Unternehmung ...</vt:lpstr>
      <vt:lpstr>Digitalisierung verändert die Zusammenarbeit.</vt:lpstr>
      <vt:lpstr>Digitalisierung ist gesellschaftlicher Wandel </vt:lpstr>
      <vt:lpstr>Technik küsst Wirtschaft!</vt:lpstr>
      <vt:lpstr>Technik küsst Wirtschaft!</vt:lpstr>
      <vt:lpstr>Fazit</vt:lpstr>
      <vt:lpstr>PowerPoint-Präsentation</vt:lpstr>
      <vt:lpstr>Was ist die digitale Transformation?</vt:lpstr>
      <vt:lpstr>Digitale Transformation</vt:lpstr>
      <vt:lpstr>Digitale Transformation</vt:lpstr>
      <vt:lpstr>Digitale Transformation</vt:lpstr>
      <vt:lpstr>Digitale Transformation</vt:lpstr>
      <vt:lpstr>Wirtschaftsinformatiker helfen in der Digitalen Transformation</vt:lpstr>
      <vt:lpstr>Was ist Wirtschaftsinformatik?</vt:lpstr>
      <vt:lpstr>Gegenstand der Wirtschaftsinformatik</vt:lpstr>
      <vt:lpstr>Das beste aus zwei Welten – und noch viel mehr!</vt:lpstr>
      <vt:lpstr>Informationssystem: Mensch-Aufgabe-Technik Systeme</vt:lpstr>
      <vt:lpstr>Informationssystem: Mensch-Aufgabe-Technik Systeme</vt:lpstr>
      <vt:lpstr>Wirtschaftsinformatik als wichtige Schnittstelle zwischen Technik und Individuen, Unternehmen und Gesellschaft</vt:lpstr>
      <vt:lpstr>Typische Fragestellungen des Faches</vt:lpstr>
      <vt:lpstr>Studium der Wirtschaftsinformatik</vt:lpstr>
      <vt:lpstr>Beziehungsdreieck in Informationssystemen</vt:lpstr>
      <vt:lpstr>Anwendungsbeispiele - Was kann man mit Wirtschaftsinformatik alles machen?</vt:lpstr>
      <vt:lpstr>Fallbeispiel:  Digitale Einkaufserlebnisse in Innenstädten</vt:lpstr>
      <vt:lpstr>Revolution des innerstädtischen Handels</vt:lpstr>
      <vt:lpstr>Digitales Einkaufen in Paderborn</vt:lpstr>
      <vt:lpstr>Geodatenanalyse der Aufenthaltsorte</vt:lpstr>
      <vt:lpstr>Fallbeispiel Social Computing</vt:lpstr>
      <vt:lpstr>Unser Online Verhalten lässt sich als Netzwerk darstellen</vt:lpstr>
      <vt:lpstr>Fallbeispiel: Ein Forscher namens Findlay hat Sharing von Tausenden Nutzern visualisiert</vt:lpstr>
      <vt:lpstr>Fallbeispiel Operations Research</vt:lpstr>
      <vt:lpstr>PowerPoint-Präsentation</vt:lpstr>
      <vt:lpstr>PowerPoint-Präsentation</vt:lpstr>
      <vt:lpstr>Fallbeispiel Digitale Märkte / Economics of IS</vt:lpstr>
      <vt:lpstr>Der Restaurantmarkt und seine Akteure</vt:lpstr>
      <vt:lpstr>Eintritt einer Lieferplattform Eröffnet neue Vertriebsmöglichkeiten</vt:lpstr>
      <vt:lpstr>PowerPoint-Präsentation</vt:lpstr>
      <vt:lpstr>Aufbau und Inhalt eines Wirtschaftsinformatik Studiums</vt:lpstr>
      <vt:lpstr>Aufbau und Inhalt eines Wirtschaftsinformatik Studiums</vt:lpstr>
      <vt:lpstr>Aufbau und Inhalt eines Wirtschaftsinformatik-Studiums</vt:lpstr>
      <vt:lpstr>PowerPoint-Präsentation</vt:lpstr>
      <vt:lpstr>Aufbau und Inhalt eines Wirtschaftsinformatik Studiums</vt:lpstr>
      <vt:lpstr>Aufbau und Inhalt eines Wirtschaftsinformatik Studiums</vt:lpstr>
      <vt:lpstr>Arbeitsmarktperspektiven und Gehälter</vt:lpstr>
      <vt:lpstr>Arbeitsmarktperspektiven und Gehälter</vt:lpstr>
      <vt:lpstr>PowerPoint-Präsentation</vt:lpstr>
      <vt:lpstr>Arbeitsmarktperspektiven und Gehälter</vt:lpstr>
      <vt:lpstr>Arbeitsmarktperspektiven und Gehälter</vt:lpstr>
      <vt:lpstr>PowerPoint-Präsentation</vt:lpstr>
      <vt:lpstr>PowerPoint-Präsentation</vt:lpstr>
      <vt:lpstr>Arbeitsmarktperspektiven und Gehälter</vt:lpstr>
      <vt:lpstr>PowerPoint-Präsentation</vt:lpstr>
      <vt:lpstr>Für wen ist Wirtschaftsinformatik der richtige Studiengang?</vt:lpstr>
      <vt:lpstr>Für wen ist Wirtschaftsinformatik der richtige Studiengang?</vt:lpstr>
      <vt:lpstr>Für wen ist Wirtschaftsinformatik der richtige Studiengang?</vt:lpstr>
      <vt:lpstr>Sie...</vt:lpstr>
      <vt:lpstr>Berufsfelder</vt:lpstr>
      <vt:lpstr>Berufsfelder</vt:lpstr>
      <vt:lpstr>PowerPoint-Präsentation</vt:lpstr>
      <vt:lpstr>Beispielhafte Karrieren</vt:lpstr>
      <vt:lpstr>  Mögliche Beispiele unter: https://wirtschaftsinformatik.de/praxis/beispielhafte-karrieren/ </vt:lpstr>
      <vt:lpstr>Aktuelle Trends</vt:lpstr>
      <vt:lpstr>AR/VR</vt:lpstr>
      <vt:lpstr>Machine Learning/KI</vt:lpstr>
      <vt:lpstr>Blockchain/Bitcoin</vt:lpstr>
      <vt:lpstr>Sonstiges</vt:lpstr>
      <vt:lpstr>Studierendenzahlen im Wintersemester 19/20</vt:lpstr>
      <vt:lpstr>PowerPoint-Präsentation</vt:lpstr>
      <vt:lpstr>Werbevortrag GI</vt:lpstr>
      <vt:lpstr>Wirtschaftsinformatiker/innen als wichtige  Intermediäre durch ein interdisziplinäres Studium </vt:lpstr>
      <vt:lpstr>Mit Wissen kommt Verantwortung: Sie gestalten die digitale Zukunft! </vt:lpstr>
      <vt:lpstr>Wirtschaftsinformatik als wichtige Schnittstelle zwischen Technik und Individuen, Unternehmen und Gesellschaft</vt:lpstr>
      <vt:lpstr>Gemeinsam mehr erreichen! Mit der Gesellschaft für Informatik </vt:lpstr>
      <vt:lpstr>Und das beste: Die Mitgliedschaft ist für Sie als Studierende für drei Jahre komplett kostenlos!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Materialsammlung</dc:title>
  <dc:creator>Michelle Müller</dc:creator>
  <cp:lastModifiedBy>Michelle Müller</cp:lastModifiedBy>
  <cp:revision>82</cp:revision>
  <dcterms:created xsi:type="dcterms:W3CDTF">2020-11-04T07:40:17Z</dcterms:created>
  <dcterms:modified xsi:type="dcterms:W3CDTF">2021-02-23T16:22:35Z</dcterms:modified>
</cp:coreProperties>
</file>